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267" r:id="rId3"/>
    <p:sldId id="258" r:id="rId4"/>
    <p:sldId id="264" r:id="rId5"/>
    <p:sldId id="259" r:id="rId6"/>
    <p:sldId id="265" r:id="rId7"/>
    <p:sldId id="272" r:id="rId8"/>
    <p:sldId id="260" r:id="rId9"/>
    <p:sldId id="263" r:id="rId10"/>
    <p:sldId id="350" r:id="rId11"/>
    <p:sldId id="352" r:id="rId12"/>
    <p:sldId id="353" r:id="rId13"/>
    <p:sldId id="354" r:id="rId14"/>
    <p:sldId id="355" r:id="rId15"/>
    <p:sldId id="356" r:id="rId16"/>
    <p:sldId id="357" r:id="rId17"/>
    <p:sldId id="358" r:id="rId18"/>
    <p:sldId id="359" r:id="rId19"/>
    <p:sldId id="360" r:id="rId20"/>
    <p:sldId id="361" r:id="rId21"/>
    <p:sldId id="362" r:id="rId22"/>
    <p:sldId id="363" r:id="rId23"/>
    <p:sldId id="364" r:id="rId24"/>
    <p:sldId id="365" r:id="rId25"/>
    <p:sldId id="366" r:id="rId26"/>
    <p:sldId id="367" r:id="rId27"/>
    <p:sldId id="368" r:id="rId28"/>
    <p:sldId id="369"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03" autoAdjust="0"/>
    <p:restoredTop sz="94799" autoAdjust="0"/>
  </p:normalViewPr>
  <p:slideViewPr>
    <p:cSldViewPr showGuides="1">
      <p:cViewPr varScale="1">
        <p:scale>
          <a:sx n="133" d="100"/>
          <a:sy n="133" d="100"/>
        </p:scale>
        <p:origin x="117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727FBB-F3D4-4EBB-B32E-E7F590D34893}" type="datetimeFigureOut">
              <a:rPr lang="en-US" smtClean="0"/>
              <a:pPr/>
              <a:t>7/17/2015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0E33A2-C654-449E-B392-EEE1440FCFD9}" type="slidenum">
              <a:rPr lang="en-US" smtClean="0"/>
              <a:pPr/>
              <a:t>‹#›</a:t>
            </a:fld>
            <a:endParaRPr lang="en-US"/>
          </a:p>
        </p:txBody>
      </p:sp>
    </p:spTree>
    <p:extLst>
      <p:ext uri="{BB962C8B-B14F-4D97-AF65-F5344CB8AC3E}">
        <p14:creationId xmlns:p14="http://schemas.microsoft.com/office/powerpoint/2010/main" val="3499046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this session I will be discussing Thousand cankers disease, which is a fungal disease carried by a tiny invasive beetle that affects eastern black walnut and butternut trees.  This disease has not yet been discovered in Indiana, but in states where it has shown up it has caused heavy mortality in black walnut trees, so it is a situation the regulatory agencies in the state are monitoring very closely.  Walnut is a valuable nut and timber tree, and is a widespread species in Indiana.  Before we begin, I would like to thank Gail </a:t>
            </a:r>
            <a:r>
              <a:rPr lang="en-US" baseline="0" dirty="0" err="1" smtClean="0"/>
              <a:t>Ruhl</a:t>
            </a:r>
            <a:r>
              <a:rPr lang="en-US" baseline="0" dirty="0" smtClean="0"/>
              <a:t> from Purdue’s Plant and Pest diagnostic laboratory and Whitney </a:t>
            </a:r>
            <a:r>
              <a:rPr lang="en-US" baseline="0" dirty="0" err="1" smtClean="0"/>
              <a:t>Cranshaw</a:t>
            </a:r>
            <a:r>
              <a:rPr lang="en-US" baseline="0" dirty="0" smtClean="0"/>
              <a:t> and Ned </a:t>
            </a:r>
            <a:r>
              <a:rPr lang="en-US" baseline="0" dirty="0" err="1" smtClean="0"/>
              <a:t>Tisserat</a:t>
            </a:r>
            <a:r>
              <a:rPr lang="en-US" baseline="0" dirty="0" smtClean="0"/>
              <a:t> at Colorado State University, on whose presentations this one is based.</a:t>
            </a:r>
            <a:endParaRPr lang="en-US" dirty="0" smtClean="0"/>
          </a:p>
          <a:p>
            <a:endParaRPr lang="en-US" dirty="0"/>
          </a:p>
        </p:txBody>
      </p:sp>
      <p:sp>
        <p:nvSpPr>
          <p:cNvPr id="4" name="Slide Number Placeholder 3"/>
          <p:cNvSpPr>
            <a:spLocks noGrp="1"/>
          </p:cNvSpPr>
          <p:nvPr>
            <p:ph type="sldNum" sz="quarter" idx="10"/>
          </p:nvPr>
        </p:nvSpPr>
        <p:spPr/>
        <p:txBody>
          <a:bodyPr/>
          <a:lstStyle/>
          <a:p>
            <a:fld id="{ED0E33A2-C654-449E-B392-EEE1440FCFD9}" type="slidenum">
              <a:rPr lang="en-US" smtClean="0"/>
              <a:pPr/>
              <a:t>1</a:t>
            </a:fld>
            <a:endParaRPr lang="en-US"/>
          </a:p>
        </p:txBody>
      </p:sp>
    </p:spTree>
    <p:extLst>
      <p:ext uri="{BB962C8B-B14F-4D97-AF65-F5344CB8AC3E}">
        <p14:creationId xmlns:p14="http://schemas.microsoft.com/office/powerpoint/2010/main" val="140749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best time to scout for TCD is right about now.  Last year was particularly difficult because of the severe drought we experienced, which produced drought stress symptoms such as yellowing and leaf drop on many species of trees including walnut.  These drought symptoms are very easily confused with initial symptoms of TCD…so close observation is key when scouting for this disease.  Look for patterns.  The yellowing or wilting of leaves, called flagging, is often seen affecting a single scaffold or series of connected branches, whereas drought stress may be more widespread </a:t>
            </a:r>
            <a:r>
              <a:rPr lang="en-US" sz="1200" kern="1200" dirty="0" err="1" smtClean="0">
                <a:solidFill>
                  <a:schemeClr val="tx1"/>
                </a:solidFill>
                <a:effectLst/>
                <a:latin typeface="+mn-lt"/>
                <a:ea typeface="+mn-ea"/>
                <a:cs typeface="+mn-cs"/>
              </a:rPr>
              <a:t>thoughout</a:t>
            </a:r>
            <a:r>
              <a:rPr lang="en-US" sz="1200" kern="1200" dirty="0" smtClean="0">
                <a:solidFill>
                  <a:schemeClr val="tx1"/>
                </a:solidFill>
                <a:effectLst/>
                <a:latin typeface="+mn-lt"/>
                <a:ea typeface="+mn-ea"/>
                <a:cs typeface="+mn-cs"/>
              </a:rPr>
              <a:t> the canopy.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0E33A2-C654-449E-B392-EEE1440FCFD9}" type="slidenum">
              <a:rPr lang="en-US" smtClean="0"/>
              <a:pPr/>
              <a:t>11</a:t>
            </a:fld>
            <a:endParaRPr lang="en-US"/>
          </a:p>
        </p:txBody>
      </p:sp>
    </p:spTree>
    <p:extLst>
      <p:ext uri="{BB962C8B-B14F-4D97-AF65-F5344CB8AC3E}">
        <p14:creationId xmlns:p14="http://schemas.microsoft.com/office/powerpoint/2010/main" val="982519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you can see very early symptoms of TCD.  </a:t>
            </a:r>
          </a:p>
          <a:p>
            <a:endParaRPr lang="en-US" dirty="0"/>
          </a:p>
        </p:txBody>
      </p:sp>
      <p:sp>
        <p:nvSpPr>
          <p:cNvPr id="4" name="Slide Number Placeholder 3"/>
          <p:cNvSpPr>
            <a:spLocks noGrp="1"/>
          </p:cNvSpPr>
          <p:nvPr>
            <p:ph type="sldNum" sz="quarter" idx="10"/>
          </p:nvPr>
        </p:nvSpPr>
        <p:spPr/>
        <p:txBody>
          <a:bodyPr/>
          <a:lstStyle/>
          <a:p>
            <a:fld id="{ED0E33A2-C654-449E-B392-EEE1440FCFD9}" type="slidenum">
              <a:rPr lang="en-US" smtClean="0"/>
              <a:pPr/>
              <a:t>12</a:t>
            </a:fld>
            <a:endParaRPr lang="en-US"/>
          </a:p>
        </p:txBody>
      </p:sp>
    </p:spTree>
    <p:extLst>
      <p:ext uri="{BB962C8B-B14F-4D97-AF65-F5344CB8AC3E}">
        <p14:creationId xmlns:p14="http://schemas.microsoft.com/office/powerpoint/2010/main" val="2532583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again we see flagging of leaves on a single or a couple of branches, and a thinning canopy on the right.  Symptoms like these can also be caused by things like frost in addition to drought.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0E33A2-C654-449E-B392-EEE1440FCFD9}" type="slidenum">
              <a:rPr lang="en-US" smtClean="0"/>
              <a:pPr/>
              <a:t>13</a:t>
            </a:fld>
            <a:endParaRPr lang="en-US"/>
          </a:p>
        </p:txBody>
      </p:sp>
    </p:spTree>
    <p:extLst>
      <p:ext uri="{BB962C8B-B14F-4D97-AF65-F5344CB8AC3E}">
        <p14:creationId xmlns:p14="http://schemas.microsoft.com/office/powerpoint/2010/main" val="930176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symptom in particular is what we want you to be on high alert for.  The sudden collapse and retention of brown dead foliage on branches. No other disease of walnut does this, so if you see this symptom you should definitely report it.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0E33A2-C654-449E-B392-EEE1440FCFD9}" type="slidenum">
              <a:rPr lang="en-US" smtClean="0"/>
              <a:pPr/>
              <a:t>14</a:t>
            </a:fld>
            <a:endParaRPr lang="en-US"/>
          </a:p>
        </p:txBody>
      </p:sp>
    </p:spTree>
    <p:extLst>
      <p:ext uri="{BB962C8B-B14F-4D97-AF65-F5344CB8AC3E}">
        <p14:creationId xmlns:p14="http://schemas.microsoft.com/office/powerpoint/2010/main" val="708526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Also look for patterns of dead and dying walnut trees in the landscape, they may occur in groups.  The beetles mass attack the trees using aggregation pheromones, so often several adjacent trees will show symptoms.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0E33A2-C654-449E-B392-EEE1440FCFD9}" type="slidenum">
              <a:rPr lang="en-US" smtClean="0"/>
              <a:pPr/>
              <a:t>15</a:t>
            </a:fld>
            <a:endParaRPr lang="en-US"/>
          </a:p>
        </p:txBody>
      </p:sp>
    </p:spTree>
    <p:extLst>
      <p:ext uri="{BB962C8B-B14F-4D97-AF65-F5344CB8AC3E}">
        <p14:creationId xmlns:p14="http://schemas.microsoft.com/office/powerpoint/2010/main" val="2784968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Another special point of note is that:  The bark does not slough off trees that have been killed by TCD.  Walnuts that have been killed by other factors or are experiencing decline due to something else will often have pieces of bark fall off.  This is a good indicator that it is not TCD.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0E33A2-C654-449E-B392-EEE1440FCFD9}" type="slidenum">
              <a:rPr lang="en-US" smtClean="0"/>
              <a:pPr/>
              <a:t>16</a:t>
            </a:fld>
            <a:endParaRPr lang="en-US"/>
          </a:p>
        </p:txBody>
      </p:sp>
    </p:spTree>
    <p:extLst>
      <p:ext uri="{BB962C8B-B14F-4D97-AF65-F5344CB8AC3E}">
        <p14:creationId xmlns:p14="http://schemas.microsoft.com/office/powerpoint/2010/main" val="160074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Beetle exit holes are typically only evident on smaller branches with thinner, smooth bark.  These beetles are so tiny that the holes they leave as they chew their way out from the tree are smaller than the head of a pin.  So don’t bother looking at very large branches for exit holes, but also don’t look at the tiny twigs, smaller than an inch diameter.  Also the beetles don’t attack the fruits, so you will not see symptoms on nuts!</a:t>
            </a:r>
          </a:p>
          <a:p>
            <a:endParaRPr lang="en-US" dirty="0"/>
          </a:p>
        </p:txBody>
      </p:sp>
      <p:sp>
        <p:nvSpPr>
          <p:cNvPr id="4" name="Slide Number Placeholder 3"/>
          <p:cNvSpPr>
            <a:spLocks noGrp="1"/>
          </p:cNvSpPr>
          <p:nvPr>
            <p:ph type="sldNum" sz="quarter" idx="10"/>
          </p:nvPr>
        </p:nvSpPr>
        <p:spPr/>
        <p:txBody>
          <a:bodyPr/>
          <a:lstStyle/>
          <a:p>
            <a:fld id="{ED0E33A2-C654-449E-B392-EEE1440FCFD9}" type="slidenum">
              <a:rPr lang="en-US" smtClean="0"/>
              <a:pPr/>
              <a:t>17</a:t>
            </a:fld>
            <a:endParaRPr lang="en-US"/>
          </a:p>
        </p:txBody>
      </p:sp>
    </p:spTree>
    <p:extLst>
      <p:ext uri="{BB962C8B-B14F-4D97-AF65-F5344CB8AC3E}">
        <p14:creationId xmlns:p14="http://schemas.microsoft.com/office/powerpoint/2010/main" val="3825507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Cankers are typically in very</a:t>
            </a:r>
            <a:r>
              <a:rPr lang="en-US" baseline="0" dirty="0" smtClean="0"/>
              <a:t> shallow in the phloem.  Peeling the bark too deeply can cause you to miss the canker.</a:t>
            </a:r>
            <a:endParaRPr lang="en-US" dirty="0"/>
          </a:p>
        </p:txBody>
      </p:sp>
      <p:sp>
        <p:nvSpPr>
          <p:cNvPr id="4" name="Slide Number Placeholder 3"/>
          <p:cNvSpPr>
            <a:spLocks noGrp="1"/>
          </p:cNvSpPr>
          <p:nvPr>
            <p:ph type="sldNum" sz="quarter" idx="10"/>
          </p:nvPr>
        </p:nvSpPr>
        <p:spPr/>
        <p:txBody>
          <a:bodyPr/>
          <a:lstStyle/>
          <a:p>
            <a:fld id="{ED0E33A2-C654-449E-B392-EEE1440FCFD9}" type="slidenum">
              <a:rPr lang="en-US" smtClean="0"/>
              <a:pPr/>
              <a:t>18</a:t>
            </a:fld>
            <a:endParaRPr lang="en-US"/>
          </a:p>
        </p:txBody>
      </p:sp>
    </p:spTree>
    <p:extLst>
      <p:ext uri="{BB962C8B-B14F-4D97-AF65-F5344CB8AC3E}">
        <p14:creationId xmlns:p14="http://schemas.microsoft.com/office/powerpoint/2010/main" val="1119502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species name for eastern black walnut is </a:t>
            </a:r>
            <a:r>
              <a:rPr lang="en-US" sz="1200" kern="1200" dirty="0" err="1" smtClean="0">
                <a:solidFill>
                  <a:schemeClr val="tx1"/>
                </a:solidFill>
                <a:effectLst/>
                <a:latin typeface="+mn-lt"/>
                <a:ea typeface="+mn-ea"/>
                <a:cs typeface="+mn-cs"/>
              </a:rPr>
              <a:t>Juglans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nigra</a:t>
            </a:r>
            <a:r>
              <a:rPr lang="en-US" sz="1200" kern="1200" dirty="0" smtClean="0">
                <a:solidFill>
                  <a:schemeClr val="tx1"/>
                </a:solidFill>
                <a:effectLst/>
                <a:latin typeface="+mn-lt"/>
                <a:ea typeface="+mn-ea"/>
                <a:cs typeface="+mn-cs"/>
              </a:rPr>
              <a:t>, and these are large deciduous trees with compound, featherlike leaves and large round fruits, a bit smaller than a tennis ball.  </a:t>
            </a:r>
          </a:p>
          <a:p>
            <a:endParaRPr lang="en-US" dirty="0"/>
          </a:p>
        </p:txBody>
      </p:sp>
      <p:sp>
        <p:nvSpPr>
          <p:cNvPr id="4" name="Slide Number Placeholder 3"/>
          <p:cNvSpPr>
            <a:spLocks noGrp="1"/>
          </p:cNvSpPr>
          <p:nvPr>
            <p:ph type="sldNum" sz="quarter" idx="10"/>
          </p:nvPr>
        </p:nvSpPr>
        <p:spPr/>
        <p:txBody>
          <a:bodyPr/>
          <a:lstStyle/>
          <a:p>
            <a:fld id="{ED0E33A2-C654-449E-B392-EEE1440FCFD9}" type="slidenum">
              <a:rPr lang="en-US" smtClean="0"/>
              <a:pPr/>
              <a:t>19</a:t>
            </a:fld>
            <a:endParaRPr lang="en-US"/>
          </a:p>
        </p:txBody>
      </p:sp>
    </p:spTree>
    <p:extLst>
      <p:ext uri="{BB962C8B-B14F-4D97-AF65-F5344CB8AC3E}">
        <p14:creationId xmlns:p14="http://schemas.microsoft.com/office/powerpoint/2010/main" val="442043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Walnut trees are often easily confused with ash trees because they both have compound leaves.  However the branching pattern for walnut is alternate, rather than opposite as seen in ash.  </a:t>
            </a:r>
            <a:r>
              <a:rPr lang="en-US" sz="1200" kern="1200" dirty="0" err="1" smtClean="0">
                <a:solidFill>
                  <a:schemeClr val="tx1"/>
                </a:solidFill>
                <a:effectLst/>
                <a:latin typeface="+mn-lt"/>
                <a:ea typeface="+mn-ea"/>
                <a:cs typeface="+mn-cs"/>
              </a:rPr>
              <a:t>Antoher</a:t>
            </a:r>
            <a:r>
              <a:rPr lang="en-US" sz="1200" kern="1200" dirty="0" smtClean="0">
                <a:solidFill>
                  <a:schemeClr val="tx1"/>
                </a:solidFill>
                <a:effectLst/>
                <a:latin typeface="+mn-lt"/>
                <a:ea typeface="+mn-ea"/>
                <a:cs typeface="+mn-cs"/>
              </a:rPr>
              <a:t> good diagnostic is that walnut twigs have what we call chambered pith.  If you break off a twig and shave back a portion of it </a:t>
            </a:r>
            <a:r>
              <a:rPr lang="en-US" sz="1200" kern="1200" dirty="0" err="1" smtClean="0">
                <a:solidFill>
                  <a:schemeClr val="tx1"/>
                </a:solidFill>
                <a:effectLst/>
                <a:latin typeface="+mn-lt"/>
                <a:ea typeface="+mn-ea"/>
                <a:cs typeface="+mn-cs"/>
              </a:rPr>
              <a:t>it</a:t>
            </a:r>
            <a:r>
              <a:rPr lang="en-US" sz="1200" kern="1200" dirty="0" smtClean="0">
                <a:solidFill>
                  <a:schemeClr val="tx1"/>
                </a:solidFill>
                <a:effectLst/>
                <a:latin typeface="+mn-lt"/>
                <a:ea typeface="+mn-ea"/>
                <a:cs typeface="+mn-cs"/>
              </a:rPr>
              <a:t> will have a hollow inside that looks like this.  Walnuts also have dark gray, rough bark, and if you shave off some bark ridges with a pocket knife, the corky bark inside is a deep, chocolate brown color, as opposed to a light tan that you would see with ash.</a:t>
            </a:r>
          </a:p>
          <a:p>
            <a:endParaRPr lang="en-US" dirty="0"/>
          </a:p>
        </p:txBody>
      </p:sp>
      <p:sp>
        <p:nvSpPr>
          <p:cNvPr id="4" name="Slide Number Placeholder 3"/>
          <p:cNvSpPr>
            <a:spLocks noGrp="1"/>
          </p:cNvSpPr>
          <p:nvPr>
            <p:ph type="sldNum" sz="quarter" idx="10"/>
          </p:nvPr>
        </p:nvSpPr>
        <p:spPr/>
        <p:txBody>
          <a:bodyPr/>
          <a:lstStyle/>
          <a:p>
            <a:fld id="{ED0E33A2-C654-449E-B392-EEE1440FCFD9}" type="slidenum">
              <a:rPr lang="en-US" smtClean="0"/>
              <a:pPr/>
              <a:t>20</a:t>
            </a:fld>
            <a:endParaRPr lang="en-US"/>
          </a:p>
        </p:txBody>
      </p:sp>
    </p:spTree>
    <p:extLst>
      <p:ext uri="{BB962C8B-B14F-4D97-AF65-F5344CB8AC3E}">
        <p14:creationId xmlns:p14="http://schemas.microsoft.com/office/powerpoint/2010/main" val="469828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One thing that I will be emphasizing </a:t>
            </a:r>
            <a:r>
              <a:rPr lang="en-US" sz="1200" kern="1200" dirty="0" err="1" smtClean="0">
                <a:solidFill>
                  <a:schemeClr val="tx1"/>
                </a:solidFill>
                <a:effectLst/>
                <a:latin typeface="+mn-lt"/>
                <a:ea typeface="+mn-ea"/>
                <a:cs typeface="+mn-cs"/>
              </a:rPr>
              <a:t>thoughout</a:t>
            </a:r>
            <a:r>
              <a:rPr lang="en-US" sz="1200" kern="1200" dirty="0" smtClean="0">
                <a:solidFill>
                  <a:schemeClr val="tx1"/>
                </a:solidFill>
                <a:effectLst/>
                <a:latin typeface="+mn-lt"/>
                <a:ea typeface="+mn-ea"/>
                <a:cs typeface="+mn-cs"/>
              </a:rPr>
              <a:t> this talk is that external symptoms can take a long time, possibly ten or more years, to appear, but once symptom development begins, it progresses very quickly.  Here are some pictures that were taken of TCD infested trees in Boulder Colorado showing what happened to 3 black walnut trees in a park over the course of 12 months. In early summer of 2008 you can see </a:t>
            </a:r>
            <a:r>
              <a:rPr lang="en-US" sz="1200" kern="1200" dirty="0" err="1" smtClean="0">
                <a:solidFill>
                  <a:schemeClr val="tx1"/>
                </a:solidFill>
                <a:effectLst/>
                <a:latin typeface="+mn-lt"/>
                <a:ea typeface="+mn-ea"/>
                <a:cs typeface="+mn-cs"/>
              </a:rPr>
              <a:t>theres</a:t>
            </a:r>
            <a:r>
              <a:rPr lang="en-US" sz="1200" kern="1200" dirty="0" smtClean="0">
                <a:solidFill>
                  <a:schemeClr val="tx1"/>
                </a:solidFill>
                <a:effectLst/>
                <a:latin typeface="+mn-lt"/>
                <a:ea typeface="+mn-ea"/>
                <a:cs typeface="+mn-cs"/>
              </a:rPr>
              <a:t> some dead branches and some thinning foliage, by </a:t>
            </a:r>
            <a:r>
              <a:rPr lang="en-US" sz="1200" kern="1200" dirty="0" err="1" smtClean="0">
                <a:solidFill>
                  <a:schemeClr val="tx1"/>
                </a:solidFill>
                <a:effectLst/>
                <a:latin typeface="+mn-lt"/>
                <a:ea typeface="+mn-ea"/>
                <a:cs typeface="+mn-cs"/>
              </a:rPr>
              <a:t>september</a:t>
            </a:r>
            <a:r>
              <a:rPr lang="en-US" sz="1200" kern="1200" dirty="0" smtClean="0">
                <a:solidFill>
                  <a:schemeClr val="tx1"/>
                </a:solidFill>
                <a:effectLst/>
                <a:latin typeface="+mn-lt"/>
                <a:ea typeface="+mn-ea"/>
                <a:cs typeface="+mn-cs"/>
              </a:rPr>
              <a:t> of the same year the trees are </a:t>
            </a:r>
            <a:r>
              <a:rPr lang="en-US" sz="1200" kern="1200" dirty="0" err="1" smtClean="0">
                <a:solidFill>
                  <a:schemeClr val="tx1"/>
                </a:solidFill>
                <a:effectLst/>
                <a:latin typeface="+mn-lt"/>
                <a:ea typeface="+mn-ea"/>
                <a:cs typeface="+mn-cs"/>
              </a:rPr>
              <a:t>noticibly</a:t>
            </a:r>
            <a:r>
              <a:rPr lang="en-US" sz="1200" kern="1200" dirty="0" smtClean="0">
                <a:solidFill>
                  <a:schemeClr val="tx1"/>
                </a:solidFill>
                <a:effectLst/>
                <a:latin typeface="+mn-lt"/>
                <a:ea typeface="+mn-ea"/>
                <a:cs typeface="+mn-cs"/>
              </a:rPr>
              <a:t> stressed, with widespread yellowing foliage and some more dead branches.  By the following </a:t>
            </a:r>
            <a:r>
              <a:rPr lang="en-US" sz="1200" kern="1200" dirty="0" err="1" smtClean="0">
                <a:solidFill>
                  <a:schemeClr val="tx1"/>
                </a:solidFill>
                <a:effectLst/>
                <a:latin typeface="+mn-lt"/>
                <a:ea typeface="+mn-ea"/>
                <a:cs typeface="+mn-cs"/>
              </a:rPr>
              <a:t>june</a:t>
            </a:r>
            <a:r>
              <a:rPr lang="en-US" sz="1200" kern="1200" dirty="0" smtClean="0">
                <a:solidFill>
                  <a:schemeClr val="tx1"/>
                </a:solidFill>
                <a:effectLst/>
                <a:latin typeface="+mn-lt"/>
                <a:ea typeface="+mn-ea"/>
                <a:cs typeface="+mn-cs"/>
              </a:rPr>
              <a:t>, these trees were totally dead. </a:t>
            </a:r>
            <a:endParaRPr lang="en-US" sz="1200" kern="1200" dirty="0">
              <a:solidFill>
                <a:schemeClr val="tx1"/>
              </a:solidFill>
              <a:effectLst/>
              <a:latin typeface="+mn-lt"/>
              <a:ea typeface="+mn-ea"/>
              <a:cs typeface="+mn-cs"/>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1ED7C96-B1F8-46F7-871F-0D7E99DA07AB}" type="slidenum">
              <a:rPr lang="en-US" sz="1200"/>
              <a:pPr eaLnBrk="1" hangingPunct="1"/>
              <a:t>2</a:t>
            </a:fld>
            <a:endParaRPr lang="en-US" sz="1200"/>
          </a:p>
        </p:txBody>
      </p:sp>
    </p:spTree>
    <p:extLst>
      <p:ext uri="{BB962C8B-B14F-4D97-AF65-F5344CB8AC3E}">
        <p14:creationId xmlns:p14="http://schemas.microsoft.com/office/powerpoint/2010/main" val="3110413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in review, TCD is a disease that results from a complex interaction between a susceptible host tree, an insect vector, and a canker causing fungus.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0E33A2-C654-449E-B392-EEE1440FCFD9}" type="slidenum">
              <a:rPr lang="en-US" smtClean="0"/>
              <a:pPr/>
              <a:t>27</a:t>
            </a:fld>
            <a:endParaRPr lang="en-US"/>
          </a:p>
        </p:txBody>
      </p:sp>
    </p:spTree>
    <p:extLst>
      <p:ext uri="{BB962C8B-B14F-4D97-AF65-F5344CB8AC3E}">
        <p14:creationId xmlns:p14="http://schemas.microsoft.com/office/powerpoint/2010/main" val="3986010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Initial symptoms of decline are very subtle, and normally by the time heavy decline is seen, the tree has been infested for many years.  Look especially for wilted brown leaves that remain on branches, and groups of declining or dead walnuts.  And as always, early detection is key, and if you see symptoms please report it!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0E33A2-C654-449E-B392-EEE1440FCFD9}" type="slidenum">
              <a:rPr lang="en-US" smtClean="0"/>
              <a:pPr/>
              <a:t>28</a:t>
            </a:fld>
            <a:endParaRPr lang="en-US"/>
          </a:p>
        </p:txBody>
      </p:sp>
    </p:spTree>
    <p:extLst>
      <p:ext uri="{BB962C8B-B14F-4D97-AF65-F5344CB8AC3E}">
        <p14:creationId xmlns:p14="http://schemas.microsoft.com/office/powerpoint/2010/main" val="1960759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Thousand cankers is a much more complex situation than the other two pests we will discuss in our trainings, but the answer lies in this equation.  Three elements are required for this disease to develop: An aggressive insect, which serves as a carrier or vector of a fungal pathogen.  The insect in question here is the walnut twig beetle, which makes its living by feeding and reproducing just underneath the bark of walnut trees.  Typically twig beetles behave just as their name implies, attacking only smaller branches and twigs of trees.  The fungal pathogen in question here is called </a:t>
            </a:r>
            <a:r>
              <a:rPr lang="en-US" sz="1200" kern="1200" dirty="0" err="1" smtClean="0">
                <a:solidFill>
                  <a:schemeClr val="tx1"/>
                </a:solidFill>
                <a:effectLst/>
                <a:latin typeface="+mn-lt"/>
                <a:ea typeface="+mn-ea"/>
                <a:cs typeface="+mn-cs"/>
              </a:rPr>
              <a:t>Geosmithia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morbida</a:t>
            </a:r>
            <a:r>
              <a:rPr lang="en-US" sz="1200" kern="1200" dirty="0" smtClean="0">
                <a:solidFill>
                  <a:schemeClr val="tx1"/>
                </a:solidFill>
                <a:effectLst/>
                <a:latin typeface="+mn-lt"/>
                <a:ea typeface="+mn-ea"/>
                <a:cs typeface="+mn-cs"/>
              </a:rPr>
              <a:t>.  This is a canker pathogen, meaning that it infects and kills the living nutrient conducting tissues located just underneath the tree’s bark. The last element that is needed in this equation is a highly susceptible host.  The host tree must be susceptible to both the feeding walnut twig beetles and the canker forming fungus in order for disease to manifest.  So we’re going to explore in a little more detail how each of these factors contribute to disease development.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0E33A2-C654-449E-B392-EEE1440FCFD9}" type="slidenum">
              <a:rPr lang="en-US" smtClean="0"/>
              <a:pPr/>
              <a:t>3</a:t>
            </a:fld>
            <a:endParaRPr lang="en-US"/>
          </a:p>
        </p:txBody>
      </p:sp>
    </p:spTree>
    <p:extLst>
      <p:ext uri="{BB962C8B-B14F-4D97-AF65-F5344CB8AC3E}">
        <p14:creationId xmlns:p14="http://schemas.microsoft.com/office/powerpoint/2010/main" val="2132037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TCD, unlike</a:t>
            </a:r>
            <a:r>
              <a:rPr lang="en-US" baseline="0" dirty="0" smtClean="0"/>
              <a:t> other diseases like DED is not a systemic disease. </a:t>
            </a:r>
            <a:r>
              <a:rPr lang="en-US" sz="1200" kern="1200" dirty="0" smtClean="0">
                <a:solidFill>
                  <a:schemeClr val="tx1"/>
                </a:solidFill>
                <a:effectLst/>
                <a:latin typeface="+mn-lt"/>
                <a:ea typeface="+mn-ea"/>
                <a:cs typeface="+mn-cs"/>
              </a:rPr>
              <a:t>A working hypothesis of how infested trees are killed has been developed through observations of disease progression in walnuts primarily in Colorado Springs.  The stems and large branches of these trees are essentially girdled by coalescing </a:t>
            </a:r>
            <a:r>
              <a:rPr lang="en-US" sz="1200" kern="1200" dirty="0" err="1" smtClean="0">
                <a:solidFill>
                  <a:schemeClr val="tx1"/>
                </a:solidFill>
                <a:effectLst/>
                <a:latin typeface="+mn-lt"/>
                <a:ea typeface="+mn-ea"/>
                <a:cs typeface="+mn-cs"/>
              </a:rPr>
              <a:t>Geosmithia</a:t>
            </a:r>
            <a:r>
              <a:rPr lang="en-US" sz="1200" kern="1200" dirty="0" smtClean="0">
                <a:solidFill>
                  <a:schemeClr val="tx1"/>
                </a:solidFill>
                <a:effectLst/>
                <a:latin typeface="+mn-lt"/>
                <a:ea typeface="+mn-ea"/>
                <a:cs typeface="+mn-cs"/>
              </a:rPr>
              <a:t> cankers that are introduced from sustained attacks by WTB.  The trees weaken gradually as their stored energy reserves are used up, and once these reserves become depleted at the very end of the life of the tree is when external symptoms really begin to manifest.  It s the energy depletion from the death of the tree’s conductive tissues that ultimately kills it.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0E33A2-C654-449E-B392-EEE1440FCFD9}" type="slidenum">
              <a:rPr lang="en-US" smtClean="0"/>
              <a:pPr/>
              <a:t>4</a:t>
            </a:fld>
            <a:endParaRPr lang="en-US"/>
          </a:p>
        </p:txBody>
      </p:sp>
    </p:spTree>
    <p:extLst>
      <p:ext uri="{BB962C8B-B14F-4D97-AF65-F5344CB8AC3E}">
        <p14:creationId xmlns:p14="http://schemas.microsoft.com/office/powerpoint/2010/main" val="692239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Geosmithia</a:t>
            </a:r>
            <a:r>
              <a:rPr lang="en-US" sz="1200" kern="1200" dirty="0" smtClean="0">
                <a:solidFill>
                  <a:schemeClr val="tx1"/>
                </a:solidFill>
                <a:effectLst/>
                <a:latin typeface="+mn-lt"/>
                <a:ea typeface="+mn-ea"/>
                <a:cs typeface="+mn-cs"/>
              </a:rPr>
              <a:t> fungus is capable of causing cankers on it’s own, but its really the walnut twig beetle that is the essential factor in the development of a killing DISEASE in trees.  Anytime Walnut twig beetle has been found in nature thus far, it has been carrying spores of </a:t>
            </a:r>
            <a:r>
              <a:rPr lang="en-US" sz="1200" kern="1200" dirty="0" err="1" smtClean="0">
                <a:solidFill>
                  <a:schemeClr val="tx1"/>
                </a:solidFill>
                <a:effectLst/>
                <a:latin typeface="+mn-lt"/>
                <a:ea typeface="+mn-ea"/>
                <a:cs typeface="+mn-cs"/>
              </a:rPr>
              <a:t>Geosmithia</a:t>
            </a:r>
            <a:r>
              <a:rPr lang="en-US" sz="1200" kern="1200" dirty="0" smtClean="0">
                <a:solidFill>
                  <a:schemeClr val="tx1"/>
                </a:solidFill>
                <a:effectLst/>
                <a:latin typeface="+mn-lt"/>
                <a:ea typeface="+mn-ea"/>
                <a:cs typeface="+mn-cs"/>
              </a:rPr>
              <a:t> on its body.  You can see these walnut twig beetles in this picture are completely covered in the white, asexual spores of this fungus.  The fungus grows on the tree’s tissues and </a:t>
            </a:r>
            <a:r>
              <a:rPr lang="en-US" sz="1200" kern="1200" dirty="0" err="1" smtClean="0">
                <a:solidFill>
                  <a:schemeClr val="tx1"/>
                </a:solidFill>
                <a:effectLst/>
                <a:latin typeface="+mn-lt"/>
                <a:ea typeface="+mn-ea"/>
                <a:cs typeface="+mn-cs"/>
              </a:rPr>
              <a:t>sporulates</a:t>
            </a:r>
            <a:r>
              <a:rPr lang="en-US" sz="1200" kern="1200" dirty="0" smtClean="0">
                <a:solidFill>
                  <a:schemeClr val="tx1"/>
                </a:solidFill>
                <a:effectLst/>
                <a:latin typeface="+mn-lt"/>
                <a:ea typeface="+mn-ea"/>
                <a:cs typeface="+mn-cs"/>
              </a:rPr>
              <a:t> inside the beetle galleries or tunnels like you see here.  When the beetles emerge from the tree, they pick up the fungus and carry it to the next tree.  Because </a:t>
            </a:r>
            <a:r>
              <a:rPr lang="en-US" sz="1200" kern="1200" dirty="0" err="1" smtClean="0">
                <a:solidFill>
                  <a:schemeClr val="tx1"/>
                </a:solidFill>
                <a:effectLst/>
                <a:latin typeface="+mn-lt"/>
                <a:ea typeface="+mn-ea"/>
                <a:cs typeface="+mn-cs"/>
              </a:rPr>
              <a:t>Geosmithia</a:t>
            </a:r>
            <a:r>
              <a:rPr lang="en-US" sz="1200" kern="1200" dirty="0" smtClean="0">
                <a:solidFill>
                  <a:schemeClr val="tx1"/>
                </a:solidFill>
                <a:effectLst/>
                <a:latin typeface="+mn-lt"/>
                <a:ea typeface="+mn-ea"/>
                <a:cs typeface="+mn-cs"/>
              </a:rPr>
              <a:t> lives inside underneath the bark, it does not move on it’s own, but relies on the beetle to carry it from tree to tree.  Strangely WTB rarely attacks branches smaller than 2in diameter in black walnut, which seems to be a behavior modification that is different from its behavior on other </a:t>
            </a:r>
            <a:r>
              <a:rPr lang="en-US" sz="1200" kern="1200" dirty="0" err="1" smtClean="0">
                <a:solidFill>
                  <a:schemeClr val="tx1"/>
                </a:solidFill>
                <a:effectLst/>
                <a:latin typeface="+mn-lt"/>
                <a:ea typeface="+mn-ea"/>
                <a:cs typeface="+mn-cs"/>
              </a:rPr>
              <a:t>Juglans</a:t>
            </a:r>
            <a:r>
              <a:rPr lang="en-US" sz="1200" kern="1200" dirty="0" smtClean="0">
                <a:solidFill>
                  <a:schemeClr val="tx1"/>
                </a:solidFill>
                <a:effectLst/>
                <a:latin typeface="+mn-lt"/>
                <a:ea typeface="+mn-ea"/>
                <a:cs typeface="+mn-cs"/>
              </a:rPr>
              <a:t> species.  These beetles will very often do something called “tasting” branches…this is where they seem to just chew a little hole for some unknown reason without actually entering the tree to set up tunnels for feeding and reproduction.  This tasting behavior is enough to transfer the spores of the fungus to the tree, even though the beetle does not actually stay.</a:t>
            </a:r>
          </a:p>
          <a:p>
            <a:endParaRPr lang="en-US" dirty="0"/>
          </a:p>
        </p:txBody>
      </p:sp>
      <p:sp>
        <p:nvSpPr>
          <p:cNvPr id="4" name="Slide Number Placeholder 3"/>
          <p:cNvSpPr>
            <a:spLocks noGrp="1"/>
          </p:cNvSpPr>
          <p:nvPr>
            <p:ph type="sldNum" sz="quarter" idx="10"/>
          </p:nvPr>
        </p:nvSpPr>
        <p:spPr/>
        <p:txBody>
          <a:bodyPr/>
          <a:lstStyle/>
          <a:p>
            <a:fld id="{ED0E33A2-C654-449E-B392-EEE1440FCFD9}" type="slidenum">
              <a:rPr lang="en-US" smtClean="0"/>
              <a:pPr/>
              <a:t>5</a:t>
            </a:fld>
            <a:endParaRPr lang="en-US"/>
          </a:p>
        </p:txBody>
      </p:sp>
    </p:spTree>
    <p:extLst>
      <p:ext uri="{BB962C8B-B14F-4D97-AF65-F5344CB8AC3E}">
        <p14:creationId xmlns:p14="http://schemas.microsoft.com/office/powerpoint/2010/main" val="2957400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the beetles find the tree suitable for setting up shop, they create a network of small tunnels just beneath the tree’s bark.  This is where the adults will feed and mate and lay eggs.  WTB excavates a very characteristic type of gallery like you see here.  This main tunnel here is </a:t>
            </a:r>
            <a:r>
              <a:rPr lang="en-US" sz="1200" kern="1200" dirty="0" err="1" smtClean="0">
                <a:solidFill>
                  <a:schemeClr val="tx1"/>
                </a:solidFill>
                <a:effectLst/>
                <a:latin typeface="+mn-lt"/>
                <a:ea typeface="+mn-ea"/>
                <a:cs typeface="+mn-cs"/>
              </a:rPr>
              <a:t>wehre</a:t>
            </a:r>
            <a:r>
              <a:rPr lang="en-US" sz="1200" kern="1200" dirty="0" smtClean="0">
                <a:solidFill>
                  <a:schemeClr val="tx1"/>
                </a:solidFill>
                <a:effectLst/>
                <a:latin typeface="+mn-lt"/>
                <a:ea typeface="+mn-ea"/>
                <a:cs typeface="+mn-cs"/>
              </a:rPr>
              <a:t> the adult beetles will feed and mate.  The eggs are laid at intervals along the periphery of this main tunnel, and when the larvae hatch they form these perpendicular, smaller tunnels as they feed away from the main tunnel. There are other beetles and other types of insects that can leave tunnels underneath the bark of walnut trees, particularly trees that are already sick and in decline or dead wood.  The galleries of these borers, however, lack the characteristic perpendicular pattern of the walnut twig beetle tunnels, and will be more meandering.  So if you see tunneling damage like this on dead wood or a declining walnut, take a closer look for those perpendicular galleries.</a:t>
            </a:r>
          </a:p>
          <a:p>
            <a:endParaRPr lang="en-US" dirty="0"/>
          </a:p>
        </p:txBody>
      </p:sp>
      <p:sp>
        <p:nvSpPr>
          <p:cNvPr id="4" name="Slide Number Placeholder 3"/>
          <p:cNvSpPr>
            <a:spLocks noGrp="1"/>
          </p:cNvSpPr>
          <p:nvPr>
            <p:ph type="sldNum" sz="quarter" idx="10"/>
          </p:nvPr>
        </p:nvSpPr>
        <p:spPr/>
        <p:txBody>
          <a:bodyPr/>
          <a:lstStyle/>
          <a:p>
            <a:fld id="{ED0E33A2-C654-449E-B392-EEE1440FCFD9}" type="slidenum">
              <a:rPr lang="en-US" smtClean="0"/>
              <a:pPr/>
              <a:t>6</a:t>
            </a:fld>
            <a:endParaRPr lang="en-US"/>
          </a:p>
        </p:txBody>
      </p:sp>
    </p:spTree>
    <p:extLst>
      <p:ext uri="{BB962C8B-B14F-4D97-AF65-F5344CB8AC3E}">
        <p14:creationId xmlns:p14="http://schemas.microsoft.com/office/powerpoint/2010/main" val="3486919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Walnut wood that is infested with WTB is also extremely infectious to other trees.  This vial contains 23,040 </a:t>
            </a:r>
            <a:r>
              <a:rPr lang="en-US" sz="1200" kern="1200" dirty="0" err="1" smtClean="0">
                <a:solidFill>
                  <a:schemeClr val="tx1"/>
                </a:solidFill>
                <a:effectLst/>
                <a:latin typeface="+mn-lt"/>
                <a:ea typeface="+mn-ea"/>
                <a:cs typeface="+mn-cs"/>
              </a:rPr>
              <a:t>wtb’s</a:t>
            </a:r>
            <a:r>
              <a:rPr lang="en-US" sz="1200" kern="1200" dirty="0" smtClean="0">
                <a:solidFill>
                  <a:schemeClr val="tx1"/>
                </a:solidFill>
                <a:effectLst/>
                <a:latin typeface="+mn-lt"/>
                <a:ea typeface="+mn-ea"/>
                <a:cs typeface="+mn-cs"/>
              </a:rPr>
              <a:t> that emerged from these two 18 inch logs over the course of a season.  The beetles are extremely tiny, but infest trees in huge numbers, so you can imagine how many beetles a large tree could be carrying.</a:t>
            </a:r>
          </a:p>
          <a:p>
            <a:endParaRPr lang="en-US" dirty="0"/>
          </a:p>
        </p:txBody>
      </p:sp>
      <p:sp>
        <p:nvSpPr>
          <p:cNvPr id="4" name="Slide Number Placeholder 3"/>
          <p:cNvSpPr>
            <a:spLocks noGrp="1"/>
          </p:cNvSpPr>
          <p:nvPr>
            <p:ph type="sldNum" sz="quarter" idx="10"/>
          </p:nvPr>
        </p:nvSpPr>
        <p:spPr/>
        <p:txBody>
          <a:bodyPr/>
          <a:lstStyle/>
          <a:p>
            <a:fld id="{ED0E33A2-C654-449E-B392-EEE1440FCFD9}" type="slidenum">
              <a:rPr lang="en-US" smtClean="0"/>
              <a:pPr/>
              <a:t>7</a:t>
            </a:fld>
            <a:endParaRPr lang="en-US"/>
          </a:p>
        </p:txBody>
      </p:sp>
    </p:spTree>
    <p:extLst>
      <p:ext uri="{BB962C8B-B14F-4D97-AF65-F5344CB8AC3E}">
        <p14:creationId xmlns:p14="http://schemas.microsoft.com/office/powerpoint/2010/main" val="1346415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the </a:t>
            </a:r>
            <a:r>
              <a:rPr lang="en-US" sz="1200" kern="1200" dirty="0" err="1" smtClean="0">
                <a:solidFill>
                  <a:schemeClr val="tx1"/>
                </a:solidFill>
                <a:effectLst/>
                <a:latin typeface="+mn-lt"/>
                <a:ea typeface="+mn-ea"/>
                <a:cs typeface="+mn-cs"/>
              </a:rPr>
              <a:t>behaviour</a:t>
            </a:r>
            <a:r>
              <a:rPr lang="en-US" sz="1200" kern="1200" dirty="0" smtClean="0">
                <a:solidFill>
                  <a:schemeClr val="tx1"/>
                </a:solidFill>
                <a:effectLst/>
                <a:latin typeface="+mn-lt"/>
                <a:ea typeface="+mn-ea"/>
                <a:cs typeface="+mn-cs"/>
              </a:rPr>
              <a:t> of walnut twig beetle is key to actually getting the fungus into the tree, and it’s key to getting the fungus in there enough times to KILL a tree…but it’s the fungus itself and the formation of cankers on the main branches and stem of the tree that actually brings the tree down.  If you take a look at this WTB gallery here, you can see this dark stained area surrounding the tunnels these adults have made.  The dark area is actually the fungus that is growing into the tree’s vascular tissues in advance of the beetles feeding.  The fungus produces spores, which are its reproductive structures in the tunnels.  You can see in this picture some of </a:t>
            </a:r>
            <a:r>
              <a:rPr lang="en-US" sz="1200" kern="1200" dirty="0" err="1" smtClean="0">
                <a:solidFill>
                  <a:schemeClr val="tx1"/>
                </a:solidFill>
                <a:effectLst/>
                <a:latin typeface="+mn-lt"/>
                <a:ea typeface="+mn-ea"/>
                <a:cs typeface="+mn-cs"/>
              </a:rPr>
              <a:t>Geosmithia’s</a:t>
            </a:r>
            <a:r>
              <a:rPr lang="en-US" sz="1200" kern="1200" dirty="0" smtClean="0">
                <a:solidFill>
                  <a:schemeClr val="tx1"/>
                </a:solidFill>
                <a:effectLst/>
                <a:latin typeface="+mn-lt"/>
                <a:ea typeface="+mn-ea"/>
                <a:cs typeface="+mn-cs"/>
              </a:rPr>
              <a:t> asexual spores and the fungal structures that actually protrude from the walls of the beetles galleries and hold the spores out to where the beetles can brush up against them.  One of the outstanding questions with this disease complex is “is </a:t>
            </a:r>
            <a:r>
              <a:rPr lang="en-US" sz="1200" kern="1200" dirty="0" err="1" smtClean="0">
                <a:solidFill>
                  <a:schemeClr val="tx1"/>
                </a:solidFill>
                <a:effectLst/>
                <a:latin typeface="+mn-lt"/>
                <a:ea typeface="+mn-ea"/>
                <a:cs typeface="+mn-cs"/>
              </a:rPr>
              <a:t>Geosmithia</a:t>
            </a:r>
            <a:r>
              <a:rPr lang="en-US" sz="1200" kern="1200" dirty="0" smtClean="0">
                <a:solidFill>
                  <a:schemeClr val="tx1"/>
                </a:solidFill>
                <a:effectLst/>
                <a:latin typeface="+mn-lt"/>
                <a:ea typeface="+mn-ea"/>
                <a:cs typeface="+mn-cs"/>
              </a:rPr>
              <a:t> somehow helping WTB?”  Mutually beneficial associations between fungi and beetle vectors are quite common, and its been proposed that perhaps the fungus aids in beetle feeding by weakening tree defenses in exchange for a free ride to the next tree.  Its also possible that this is a neutral association…we just don’t know at this point.</a:t>
            </a:r>
            <a:endParaRPr lang="en-US" dirty="0"/>
          </a:p>
        </p:txBody>
      </p:sp>
      <p:sp>
        <p:nvSpPr>
          <p:cNvPr id="4" name="Slide Number Placeholder 3"/>
          <p:cNvSpPr>
            <a:spLocks noGrp="1"/>
          </p:cNvSpPr>
          <p:nvPr>
            <p:ph type="sldNum" sz="quarter" idx="10"/>
          </p:nvPr>
        </p:nvSpPr>
        <p:spPr/>
        <p:txBody>
          <a:bodyPr/>
          <a:lstStyle/>
          <a:p>
            <a:fld id="{ED0E33A2-C654-449E-B392-EEE1440FCFD9}" type="slidenum">
              <a:rPr lang="en-US" smtClean="0"/>
              <a:pPr/>
              <a:t>8</a:t>
            </a:fld>
            <a:endParaRPr lang="en-US"/>
          </a:p>
        </p:txBody>
      </p:sp>
    </p:spTree>
    <p:extLst>
      <p:ext uri="{BB962C8B-B14F-4D97-AF65-F5344CB8AC3E}">
        <p14:creationId xmlns:p14="http://schemas.microsoft.com/office/powerpoint/2010/main" val="131013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External symptoms and decline are produced only if you have sustained attacks by beetle.  You can see in these pictures here the dark cankered area extending out from the beetle galleries.  And in this picture these cankers are beginning to run together and cut off the flow of nutrients through this branch.  Here you can see the main trunk of a walnut tree that is in advanced stages of TCD.  You can see basically all of the phloem tissue here has been riddled with dark </a:t>
            </a:r>
            <a:r>
              <a:rPr lang="en-US" sz="1200" kern="1200" dirty="0" err="1" smtClean="0">
                <a:solidFill>
                  <a:schemeClr val="tx1"/>
                </a:solidFill>
                <a:effectLst/>
                <a:latin typeface="+mn-lt"/>
                <a:ea typeface="+mn-ea"/>
                <a:cs typeface="+mn-cs"/>
              </a:rPr>
              <a:t>Geosmithia</a:t>
            </a:r>
            <a:r>
              <a:rPr lang="en-US" sz="1200" kern="1200" dirty="0" smtClean="0">
                <a:solidFill>
                  <a:schemeClr val="tx1"/>
                </a:solidFill>
                <a:effectLst/>
                <a:latin typeface="+mn-lt"/>
                <a:ea typeface="+mn-ea"/>
                <a:cs typeface="+mn-cs"/>
              </a:rPr>
              <a:t> cankers.  At this stage in the disease development a second fungus called </a:t>
            </a:r>
            <a:r>
              <a:rPr lang="en-US" sz="1200" kern="1200" dirty="0" err="1" smtClean="0">
                <a:solidFill>
                  <a:schemeClr val="tx1"/>
                </a:solidFill>
                <a:effectLst/>
                <a:latin typeface="+mn-lt"/>
                <a:ea typeface="+mn-ea"/>
                <a:cs typeface="+mn-cs"/>
              </a:rPr>
              <a:t>Fusarium</a:t>
            </a:r>
            <a:r>
              <a:rPr lang="en-US" sz="1200" kern="1200" dirty="0" smtClean="0">
                <a:solidFill>
                  <a:schemeClr val="tx1"/>
                </a:solidFill>
                <a:effectLst/>
                <a:latin typeface="+mn-lt"/>
                <a:ea typeface="+mn-ea"/>
                <a:cs typeface="+mn-cs"/>
              </a:rPr>
              <a:t> frequently attacks these weakened trees, speeding their decline and death.  Some of you who are familiar with tree pathology might know that </a:t>
            </a:r>
            <a:r>
              <a:rPr lang="en-US" sz="1200" kern="1200" dirty="0" err="1" smtClean="0">
                <a:solidFill>
                  <a:schemeClr val="tx1"/>
                </a:solidFill>
                <a:effectLst/>
                <a:latin typeface="+mn-lt"/>
                <a:ea typeface="+mn-ea"/>
                <a:cs typeface="+mn-cs"/>
              </a:rPr>
              <a:t>Fusarium</a:t>
            </a:r>
            <a:r>
              <a:rPr lang="en-US" sz="1200" kern="1200" dirty="0" smtClean="0">
                <a:solidFill>
                  <a:schemeClr val="tx1"/>
                </a:solidFill>
                <a:effectLst/>
                <a:latin typeface="+mn-lt"/>
                <a:ea typeface="+mn-ea"/>
                <a:cs typeface="+mn-cs"/>
              </a:rPr>
              <a:t> can cause a canker disease in its own right on walnut trees.  However </a:t>
            </a:r>
            <a:r>
              <a:rPr lang="en-US" sz="1200" kern="1200" dirty="0" err="1" smtClean="0">
                <a:solidFill>
                  <a:schemeClr val="tx1"/>
                </a:solidFill>
                <a:effectLst/>
                <a:latin typeface="+mn-lt"/>
                <a:ea typeface="+mn-ea"/>
                <a:cs typeface="+mn-cs"/>
              </a:rPr>
              <a:t>Fusarium</a:t>
            </a:r>
            <a:r>
              <a:rPr lang="en-US" sz="1200" kern="1200" dirty="0" smtClean="0">
                <a:solidFill>
                  <a:schemeClr val="tx1"/>
                </a:solidFill>
                <a:effectLst/>
                <a:latin typeface="+mn-lt"/>
                <a:ea typeface="+mn-ea"/>
                <a:cs typeface="+mn-cs"/>
              </a:rPr>
              <a:t> in this case seems to be functioning as a secondary pathogen, coming in after the trees have already been substantially weakened by </a:t>
            </a:r>
            <a:r>
              <a:rPr lang="en-US" sz="1200" kern="1200" dirty="0" err="1" smtClean="0">
                <a:solidFill>
                  <a:schemeClr val="tx1"/>
                </a:solidFill>
                <a:effectLst/>
                <a:latin typeface="+mn-lt"/>
                <a:ea typeface="+mn-ea"/>
                <a:cs typeface="+mn-cs"/>
              </a:rPr>
              <a:t>Geosmithia</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A87D2F9-56FD-4AEB-A315-8F8358359E42}" type="slidenum">
              <a:rPr lang="en-US" sz="1200"/>
              <a:pPr eaLnBrk="1" hangingPunct="1"/>
              <a:t>9</a:t>
            </a:fld>
            <a:endParaRPr lang="en-US" sz="1200"/>
          </a:p>
        </p:txBody>
      </p:sp>
    </p:spTree>
    <p:extLst>
      <p:ext uri="{BB962C8B-B14F-4D97-AF65-F5344CB8AC3E}">
        <p14:creationId xmlns:p14="http://schemas.microsoft.com/office/powerpoint/2010/main" val="3734000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6C8F6564-CD45-4D9E-9A70-F81C8A6DA3F5}" type="datetimeFigureOut">
              <a:rPr lang="en-US" smtClean="0"/>
              <a:pPr/>
              <a:t>7/17/2015</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1761C40-35FA-44E6-B539-E39326ACAF5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C8F6564-CD45-4D9E-9A70-F81C8A6DA3F5}" type="datetimeFigureOut">
              <a:rPr lang="en-US" smtClean="0"/>
              <a:pPr/>
              <a:t>7/17/2015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1C40-35FA-44E6-B539-E39326ACAF5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6C8F6564-CD45-4D9E-9A70-F81C8A6DA3F5}" type="datetimeFigureOut">
              <a:rPr lang="en-US" smtClean="0"/>
              <a:pPr/>
              <a:t>7/17/2015</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1761C40-35FA-44E6-B539-E39326ACAF5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C8F6564-CD45-4D9E-9A70-F81C8A6DA3F5}" type="datetimeFigureOut">
              <a:rPr lang="en-US" smtClean="0"/>
              <a:pPr/>
              <a:t>7/17/2015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1761C40-35FA-44E6-B539-E39326ACAF54}"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6C8F6564-CD45-4D9E-9A70-F81C8A6DA3F5}" type="datetimeFigureOut">
              <a:rPr lang="en-US" smtClean="0"/>
              <a:pPr/>
              <a:t>7/17/2015</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1761C40-35FA-44E6-B539-E39326ACAF54}"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6C8F6564-CD45-4D9E-9A70-F81C8A6DA3F5}" type="datetimeFigureOut">
              <a:rPr lang="en-US" smtClean="0"/>
              <a:pPr/>
              <a:t>7/17/2015</a:t>
            </a:fld>
            <a:endParaRPr lang="en-US"/>
          </a:p>
        </p:txBody>
      </p:sp>
      <p:sp>
        <p:nvSpPr>
          <p:cNvPr id="10" name="Slide Number Placeholder 9"/>
          <p:cNvSpPr>
            <a:spLocks noGrp="1"/>
          </p:cNvSpPr>
          <p:nvPr>
            <p:ph type="sldNum" sz="quarter" idx="16"/>
          </p:nvPr>
        </p:nvSpPr>
        <p:spPr/>
        <p:txBody>
          <a:bodyPr rtlCol="0"/>
          <a:lstStyle/>
          <a:p>
            <a:fld id="{71761C40-35FA-44E6-B539-E39326ACAF54}"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C8F6564-CD45-4D9E-9A70-F81C8A6DA3F5}" type="datetimeFigureOut">
              <a:rPr lang="en-US" smtClean="0"/>
              <a:pPr/>
              <a:t>7/17/2015</a:t>
            </a:fld>
            <a:endParaRPr lang="en-US"/>
          </a:p>
        </p:txBody>
      </p:sp>
      <p:sp>
        <p:nvSpPr>
          <p:cNvPr id="12" name="Slide Number Placeholder 11"/>
          <p:cNvSpPr>
            <a:spLocks noGrp="1"/>
          </p:cNvSpPr>
          <p:nvPr>
            <p:ph type="sldNum" sz="quarter" idx="16"/>
          </p:nvPr>
        </p:nvSpPr>
        <p:spPr/>
        <p:txBody>
          <a:bodyPr rtlCol="0"/>
          <a:lstStyle/>
          <a:p>
            <a:fld id="{71761C40-35FA-44E6-B539-E39326ACAF54}"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C8F6564-CD45-4D9E-9A70-F81C8A6DA3F5}" type="datetimeFigureOut">
              <a:rPr lang="en-US" smtClean="0"/>
              <a:pPr/>
              <a:t>7/17/2015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1761C40-35FA-44E6-B539-E39326ACAF5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F6564-CD45-4D9E-9A70-F81C8A6DA3F5}" type="datetimeFigureOut">
              <a:rPr lang="en-US" smtClean="0"/>
              <a:pPr/>
              <a:t>7/17/2015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1761C40-35FA-44E6-B539-E39326ACAF5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C8F6564-CD45-4D9E-9A70-F81C8A6DA3F5}" type="datetimeFigureOut">
              <a:rPr lang="en-US" smtClean="0"/>
              <a:pPr/>
              <a:t>7/17/2015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1761C40-35FA-44E6-B539-E39326ACAF54}"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6C8F6564-CD45-4D9E-9A70-F81C8A6DA3F5}" type="datetimeFigureOut">
              <a:rPr lang="en-US" smtClean="0"/>
              <a:pPr/>
              <a:t>7/17/2015</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1761C40-35FA-44E6-B539-E39326ACAF54}"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6C8F6564-CD45-4D9E-9A70-F81C8A6DA3F5}" type="datetimeFigureOut">
              <a:rPr lang="en-US" smtClean="0"/>
              <a:pPr/>
              <a:t>7/17/2015</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1761C40-35FA-44E6-B539-E39326ACAF5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1.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jpe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jpeg"/><Relationship Id="rId5" Type="http://schemas.microsoft.com/office/2007/relationships/hdphoto" Target="../media/hdphoto2.wdp"/><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1.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7.pn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microsoft.com/office/2007/relationships/hdphoto" Target="../media/hdphoto2.wdp"/><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100430">
            <a:off x="1057581" y="323324"/>
            <a:ext cx="6738061" cy="4945736"/>
          </a:xfrm>
          <a:prstGeom prst="rect">
            <a:avLst/>
          </a:prstGeom>
        </p:spPr>
      </p:pic>
      <p:sp>
        <p:nvSpPr>
          <p:cNvPr id="2" name="Title 1"/>
          <p:cNvSpPr>
            <a:spLocks noGrp="1"/>
          </p:cNvSpPr>
          <p:nvPr>
            <p:ph type="ctrTitle"/>
          </p:nvPr>
        </p:nvSpPr>
        <p:spPr>
          <a:xfrm>
            <a:off x="2362200" y="1143000"/>
            <a:ext cx="6477000" cy="1828800"/>
          </a:xfrm>
        </p:spPr>
        <p:txBody>
          <a:bodyPr>
            <a:normAutofit fontScale="90000"/>
          </a:bodyPr>
          <a:lstStyle/>
          <a:p>
            <a:pPr algn="r"/>
            <a:r>
              <a:rPr lang="en-US" sz="4000" dirty="0" smtClean="0">
                <a:effectLst>
                  <a:innerShdw blurRad="63500" dist="50800" dir="5400000">
                    <a:prstClr val="black">
                      <a:alpha val="50000"/>
                    </a:prstClr>
                  </a:innerShdw>
                </a:effectLst>
                <a:latin typeface="Calibri" pitchFamily="34" charset="0"/>
                <a:cs typeface="Calibri" pitchFamily="34" charset="0"/>
              </a:rPr>
              <a:t>Thousand cankers disease</a:t>
            </a:r>
            <a:r>
              <a:rPr lang="en-US" dirty="0" smtClean="0">
                <a:effectLst>
                  <a:innerShdw blurRad="114300">
                    <a:prstClr val="black"/>
                  </a:innerShdw>
                </a:effectLst>
                <a:latin typeface="Calibri" pitchFamily="34" charset="0"/>
                <a:cs typeface="Calibri" pitchFamily="34" charset="0"/>
              </a:rPr>
              <a:t/>
            </a:r>
            <a:br>
              <a:rPr lang="en-US" dirty="0" smtClean="0">
                <a:effectLst>
                  <a:innerShdw blurRad="114300">
                    <a:prstClr val="black"/>
                  </a:innerShdw>
                </a:effectLst>
                <a:latin typeface="Calibri" pitchFamily="34" charset="0"/>
                <a:cs typeface="Calibri" pitchFamily="34" charset="0"/>
              </a:rPr>
            </a:br>
            <a:r>
              <a:rPr lang="en-US" sz="3600" cap="none" dirty="0" smtClean="0">
                <a:effectLst>
                  <a:innerShdw blurRad="63500" dist="50800" dir="5400000">
                    <a:prstClr val="black">
                      <a:alpha val="50000"/>
                    </a:prstClr>
                  </a:innerShdw>
                </a:effectLst>
                <a:latin typeface="Calibri" pitchFamily="34" charset="0"/>
                <a:cs typeface="Calibri" pitchFamily="34" charset="0"/>
              </a:rPr>
              <a:t>Biology</a:t>
            </a:r>
            <a:br>
              <a:rPr lang="en-US" sz="3600" cap="none" dirty="0" smtClean="0">
                <a:effectLst>
                  <a:innerShdw blurRad="63500" dist="50800" dir="5400000">
                    <a:prstClr val="black">
                      <a:alpha val="50000"/>
                    </a:prstClr>
                  </a:innerShdw>
                </a:effectLst>
                <a:latin typeface="Calibri" pitchFamily="34" charset="0"/>
                <a:cs typeface="Calibri" pitchFamily="34" charset="0"/>
              </a:rPr>
            </a:br>
            <a:r>
              <a:rPr lang="en-US" sz="3600" cap="none" dirty="0" smtClean="0">
                <a:effectLst>
                  <a:innerShdw blurRad="63500" dist="50800" dir="5400000">
                    <a:prstClr val="black">
                      <a:alpha val="50000"/>
                    </a:prstClr>
                  </a:innerShdw>
                </a:effectLst>
                <a:latin typeface="Calibri" pitchFamily="34" charset="0"/>
                <a:cs typeface="Calibri" pitchFamily="34" charset="0"/>
              </a:rPr>
              <a:t>Signs and Symptoms </a:t>
            </a:r>
            <a:br>
              <a:rPr lang="en-US" sz="3600" cap="none" dirty="0" smtClean="0">
                <a:effectLst>
                  <a:innerShdw blurRad="63500" dist="50800" dir="5400000">
                    <a:prstClr val="black">
                      <a:alpha val="50000"/>
                    </a:prstClr>
                  </a:innerShdw>
                </a:effectLst>
                <a:latin typeface="Calibri" pitchFamily="34" charset="0"/>
                <a:cs typeface="Calibri" pitchFamily="34" charset="0"/>
              </a:rPr>
            </a:br>
            <a:r>
              <a:rPr lang="en-US" sz="3600" cap="none" dirty="0" smtClean="0">
                <a:effectLst>
                  <a:innerShdw blurRad="63500" dist="50800" dir="5400000">
                    <a:prstClr val="black">
                      <a:alpha val="50000"/>
                    </a:prstClr>
                  </a:innerShdw>
                </a:effectLst>
                <a:latin typeface="Calibri" pitchFamily="34" charset="0"/>
                <a:cs typeface="Calibri" pitchFamily="34" charset="0"/>
              </a:rPr>
              <a:t>Hosts</a:t>
            </a:r>
            <a:endParaRPr lang="en-US" sz="3600" cap="none" dirty="0">
              <a:effectLst>
                <a:innerShdw blurRad="63500" dist="50800" dir="5400000">
                  <a:prstClr val="black">
                    <a:alpha val="50000"/>
                  </a:prstClr>
                </a:innerShdw>
              </a:effectLst>
              <a:latin typeface="Calibri" pitchFamily="34" charset="0"/>
              <a:cs typeface="Calibri" pitchFamily="34" charset="0"/>
            </a:endParaRPr>
          </a:p>
        </p:txBody>
      </p:sp>
      <p:sp>
        <p:nvSpPr>
          <p:cNvPr id="3" name="Subtitle 2"/>
          <p:cNvSpPr>
            <a:spLocks noGrp="1"/>
          </p:cNvSpPr>
          <p:nvPr>
            <p:ph type="subTitle" idx="1"/>
          </p:nvPr>
        </p:nvSpPr>
        <p:spPr>
          <a:xfrm>
            <a:off x="2362200" y="6050037"/>
            <a:ext cx="4191000" cy="685800"/>
          </a:xfrm>
        </p:spPr>
        <p:txBody>
          <a:bodyPr>
            <a:normAutofit/>
          </a:bodyPr>
          <a:lstStyle/>
          <a:p>
            <a:r>
              <a:rPr lang="en-US" sz="2000" cap="small" dirty="0" smtClean="0">
                <a:solidFill>
                  <a:schemeClr val="accent1">
                    <a:lumMod val="50000"/>
                  </a:schemeClr>
                </a:solidFill>
                <a:latin typeface="Calibri" pitchFamily="34" charset="0"/>
                <a:cs typeface="Calibri" pitchFamily="34" charset="0"/>
              </a:rPr>
              <a:t>F</a:t>
            </a:r>
            <a:r>
              <a:rPr lang="en-US" sz="2000" cap="small" dirty="0" smtClean="0">
                <a:latin typeface="Calibri" pitchFamily="34" charset="0"/>
                <a:cs typeface="Calibri" pitchFamily="34" charset="0"/>
              </a:rPr>
              <a:t>orest </a:t>
            </a:r>
            <a:r>
              <a:rPr lang="en-US" sz="2000" cap="small" dirty="0" smtClean="0">
                <a:solidFill>
                  <a:schemeClr val="accent1">
                    <a:lumMod val="50000"/>
                  </a:schemeClr>
                </a:solidFill>
                <a:latin typeface="Calibri" pitchFamily="34" charset="0"/>
                <a:cs typeface="Calibri" pitchFamily="34" charset="0"/>
              </a:rPr>
              <a:t>P</a:t>
            </a:r>
            <a:r>
              <a:rPr lang="en-US" sz="2000" cap="small" dirty="0" smtClean="0">
                <a:latin typeface="Calibri" pitchFamily="34" charset="0"/>
                <a:cs typeface="Calibri" pitchFamily="34" charset="0"/>
              </a:rPr>
              <a:t>est </a:t>
            </a:r>
            <a:r>
              <a:rPr lang="en-US" sz="2000" cap="small" dirty="0" smtClean="0">
                <a:solidFill>
                  <a:schemeClr val="accent1">
                    <a:lumMod val="50000"/>
                  </a:schemeClr>
                </a:solidFill>
                <a:latin typeface="Calibri" pitchFamily="34" charset="0"/>
                <a:cs typeface="Calibri" pitchFamily="34" charset="0"/>
              </a:rPr>
              <a:t>O</a:t>
            </a:r>
            <a:r>
              <a:rPr lang="en-US" sz="2000" cap="small" dirty="0" smtClean="0">
                <a:latin typeface="Calibri" pitchFamily="34" charset="0"/>
                <a:cs typeface="Calibri" pitchFamily="34" charset="0"/>
              </a:rPr>
              <a:t>utreach </a:t>
            </a:r>
            <a:r>
              <a:rPr lang="en-US" sz="2000" cap="small" dirty="0" smtClean="0">
                <a:solidFill>
                  <a:schemeClr val="accent1">
                    <a:lumMod val="50000"/>
                  </a:schemeClr>
                </a:solidFill>
                <a:latin typeface="Calibri" pitchFamily="34" charset="0"/>
                <a:cs typeface="Calibri" pitchFamily="34" charset="0"/>
              </a:rPr>
              <a:t>S</a:t>
            </a:r>
            <a:r>
              <a:rPr lang="en-US" sz="2000" cap="small" dirty="0" smtClean="0">
                <a:latin typeface="Calibri" pitchFamily="34" charset="0"/>
                <a:cs typeface="Calibri" pitchFamily="34" charset="0"/>
              </a:rPr>
              <a:t>urvey </a:t>
            </a:r>
            <a:r>
              <a:rPr lang="en-US" sz="2000" cap="small" dirty="0" smtClean="0">
                <a:solidFill>
                  <a:schemeClr val="accent1">
                    <a:lumMod val="50000"/>
                  </a:schemeClr>
                </a:solidFill>
                <a:latin typeface="Calibri" pitchFamily="34" charset="0"/>
                <a:cs typeface="Calibri" pitchFamily="34" charset="0"/>
              </a:rPr>
              <a:t>P</a:t>
            </a:r>
            <a:r>
              <a:rPr lang="en-US" sz="2000" cap="small" dirty="0" smtClean="0">
                <a:latin typeface="Calibri" pitchFamily="34" charset="0"/>
                <a:cs typeface="Calibri" pitchFamily="34" charset="0"/>
              </a:rPr>
              <a:t>roject</a:t>
            </a:r>
            <a:endParaRPr lang="en-US" sz="2000" cap="small" dirty="0">
              <a:latin typeface="Calibri" pitchFamily="34" charset="0"/>
              <a:cs typeface="Calibri"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6364" y="6232725"/>
            <a:ext cx="1018036" cy="34143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4400" y="6210110"/>
            <a:ext cx="609600" cy="389196"/>
          </a:xfrm>
          <a:prstGeom prst="rect">
            <a:avLst/>
          </a:prstGeom>
        </p:spPr>
      </p:pic>
      <p:sp>
        <p:nvSpPr>
          <p:cNvPr id="13" name="Subtitle 2"/>
          <p:cNvSpPr txBox="1">
            <a:spLocks/>
          </p:cNvSpPr>
          <p:nvPr/>
        </p:nvSpPr>
        <p:spPr>
          <a:xfrm>
            <a:off x="0" y="6068611"/>
            <a:ext cx="1146341" cy="685800"/>
          </a:xfrm>
          <a:prstGeom prst="rect">
            <a:avLst/>
          </a:prstGeom>
        </p:spPr>
        <p:txBody>
          <a:bodyPr vert="horz" anchor="ctr">
            <a:normAutofit fontScale="62500" lnSpcReduction="20000"/>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dirty="0" smtClean="0">
                <a:latin typeface="Calibri" pitchFamily="34" charset="0"/>
                <a:cs typeface="Calibri" pitchFamily="34" charset="0"/>
              </a:rPr>
              <a:t>Early Detector Training</a:t>
            </a:r>
            <a:endParaRPr lang="en-US" dirty="0">
              <a:latin typeface="Calibri" pitchFamily="34" charset="0"/>
              <a:cs typeface="Calibri" pitchFamily="34" charset="0"/>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6836" y="6180580"/>
            <a:ext cx="805014" cy="467307"/>
          </a:xfrm>
          <a:prstGeom prst="rect">
            <a:avLst/>
          </a:prstGeom>
        </p:spPr>
      </p:pic>
      <p:pic>
        <p:nvPicPr>
          <p:cNvPr id="4" name="Picture 3"/>
          <p:cNvPicPr>
            <a:picLocks noChangeAspect="1"/>
          </p:cNvPicPr>
          <p:nvPr/>
        </p:nvPicPr>
        <p:blipFill>
          <a:blip r:embed="rId8" cstate="print">
            <a:extLst>
              <a:ext uri="{BEBA8EAE-BF5A-486C-A8C5-ECC9F3942E4B}">
                <a14:imgProps xmlns:a14="http://schemas.microsoft.com/office/drawing/2010/main">
                  <a14:imgLayer r:embed="rId9">
                    <a14:imgEffect>
                      <a14:backgroundRemoval t="0" b="97015" l="0" r="100000">
                        <a14:foregroundMark x1="51304" y1="95224" x2="51304" y2="95224"/>
                      </a14:backgroundRemoval>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197860" flipH="1">
            <a:off x="487653" y="4830830"/>
            <a:ext cx="1317375" cy="1917326"/>
          </a:xfrm>
          <a:prstGeom prst="rect">
            <a:avLst/>
          </a:prstGeom>
        </p:spPr>
      </p:pic>
      <p:sp>
        <p:nvSpPr>
          <p:cNvPr id="10" name="Subtitle 2"/>
          <p:cNvSpPr txBox="1">
            <a:spLocks/>
          </p:cNvSpPr>
          <p:nvPr/>
        </p:nvSpPr>
        <p:spPr>
          <a:xfrm>
            <a:off x="4426612" y="5181600"/>
            <a:ext cx="4539823" cy="685800"/>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r"/>
            <a:r>
              <a:rPr lang="en-US" sz="1200" b="1" dirty="0" smtClean="0">
                <a:latin typeface="Calibri" pitchFamily="34" charset="0"/>
                <a:cs typeface="Calibri" pitchFamily="34" charset="0"/>
              </a:rPr>
              <a:t>Adapted from Presentations By:</a:t>
            </a:r>
          </a:p>
          <a:p>
            <a:pPr algn="r"/>
            <a:r>
              <a:rPr lang="en-US" sz="1100" dirty="0">
                <a:latin typeface="Calibri" pitchFamily="34" charset="0"/>
                <a:cs typeface="Calibri" pitchFamily="34" charset="0"/>
              </a:rPr>
              <a:t>Gail </a:t>
            </a:r>
            <a:r>
              <a:rPr lang="en-US" sz="1100" dirty="0" err="1">
                <a:latin typeface="Calibri" pitchFamily="34" charset="0"/>
                <a:cs typeface="Calibri" pitchFamily="34" charset="0"/>
              </a:rPr>
              <a:t>Ruhl</a:t>
            </a:r>
            <a:r>
              <a:rPr lang="en-US" sz="1100" dirty="0">
                <a:latin typeface="Calibri" pitchFamily="34" charset="0"/>
                <a:cs typeface="Calibri" pitchFamily="34" charset="0"/>
              </a:rPr>
              <a:t>, Purdue Plant and Pest Diagnostic Laboratory </a:t>
            </a:r>
          </a:p>
          <a:p>
            <a:pPr algn="r"/>
            <a:r>
              <a:rPr lang="en-US" sz="1100" dirty="0" smtClean="0">
                <a:latin typeface="Calibri" pitchFamily="34" charset="0"/>
                <a:cs typeface="Calibri" pitchFamily="34" charset="0"/>
              </a:rPr>
              <a:t>Whitney </a:t>
            </a:r>
            <a:r>
              <a:rPr lang="en-US" sz="1100" dirty="0" err="1" smtClean="0">
                <a:latin typeface="Calibri" pitchFamily="34" charset="0"/>
                <a:cs typeface="Calibri" pitchFamily="34" charset="0"/>
              </a:rPr>
              <a:t>Cranshaw</a:t>
            </a:r>
            <a:r>
              <a:rPr lang="en-US" sz="1100" dirty="0" smtClean="0">
                <a:latin typeface="Calibri" pitchFamily="34" charset="0"/>
                <a:cs typeface="Calibri" pitchFamily="34" charset="0"/>
              </a:rPr>
              <a:t>, and Ned </a:t>
            </a:r>
            <a:r>
              <a:rPr lang="en-US" sz="1100" dirty="0" err="1" smtClean="0">
                <a:latin typeface="Calibri" pitchFamily="34" charset="0"/>
                <a:cs typeface="Calibri" pitchFamily="34" charset="0"/>
              </a:rPr>
              <a:t>Tisserat</a:t>
            </a:r>
            <a:r>
              <a:rPr lang="en-US" sz="1100" dirty="0" smtClean="0">
                <a:latin typeface="Calibri" pitchFamily="34" charset="0"/>
                <a:cs typeface="Calibri" pitchFamily="34" charset="0"/>
              </a:rPr>
              <a:t>, Colorado State University</a:t>
            </a:r>
          </a:p>
        </p:txBody>
      </p:sp>
    </p:spTree>
    <p:extLst>
      <p:ext uri="{BB962C8B-B14F-4D97-AF65-F5344CB8AC3E}">
        <p14:creationId xmlns:p14="http://schemas.microsoft.com/office/powerpoint/2010/main" val="11456566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9" name="Rectangle 8"/>
          <p:cNvSpPr/>
          <p:nvPr/>
        </p:nvSpPr>
        <p:spPr>
          <a:xfrm>
            <a:off x="0" y="5581934"/>
            <a:ext cx="533400" cy="1276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10" name="Title 15"/>
          <p:cNvSpPr txBox="1">
            <a:spLocks/>
          </p:cNvSpPr>
          <p:nvPr/>
        </p:nvSpPr>
        <p:spPr>
          <a:xfrm>
            <a:off x="546379" y="411267"/>
            <a:ext cx="8077200" cy="86995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b="1" dirty="0" smtClean="0">
                <a:latin typeface="Calibri" pitchFamily="34" charset="0"/>
                <a:cs typeface="Calibri" pitchFamily="34" charset="0"/>
              </a:rPr>
              <a:t>Signs…</a:t>
            </a:r>
            <a:endParaRPr lang="en-US" b="1" dirty="0">
              <a:latin typeface="Calibri" pitchFamily="34" charset="0"/>
              <a:cs typeface="Calibri" pitchFamily="34" charset="0"/>
            </a:endParaRPr>
          </a:p>
        </p:txBody>
      </p:sp>
      <p:sp>
        <p:nvSpPr>
          <p:cNvPr id="11" name="Text Placeholder 17"/>
          <p:cNvSpPr txBox="1">
            <a:spLocks/>
          </p:cNvSpPr>
          <p:nvPr/>
        </p:nvSpPr>
        <p:spPr>
          <a:xfrm>
            <a:off x="614149" y="5605854"/>
            <a:ext cx="8529851" cy="1252146"/>
          </a:xfrm>
          <a:prstGeom prst="rect">
            <a:avLst/>
          </a:prstGeom>
          <a:solidFill>
            <a:schemeClr val="bg2">
              <a:lumMod val="75000"/>
            </a:schemeClr>
          </a:solidFill>
        </p:spPr>
        <p:txBody>
          <a:bodyPr>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None/>
            </a:pPr>
            <a:r>
              <a:rPr lang="en-US" sz="4800" dirty="0" smtClean="0">
                <a:latin typeface="Calibri" pitchFamily="34" charset="0"/>
                <a:cs typeface="Calibri" pitchFamily="34" charset="0"/>
              </a:rPr>
              <a:t>and Symptoms</a:t>
            </a:r>
            <a:endParaRPr lang="en-US" sz="4800" dirty="0">
              <a:latin typeface="Calibri" pitchFamily="34" charset="0"/>
              <a:cs typeface="Calibri" pitchFamily="34" charset="0"/>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0" b="97015" l="0" r="100000">
                        <a14:foregroundMark x1="51304" y1="95224" x2="51304" y2="95224"/>
                      </a14:backgroundRemoval>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197860" flipH="1">
            <a:off x="294846" y="4647190"/>
            <a:ext cx="1317375" cy="1917326"/>
          </a:xfrm>
          <a:prstGeom prst="rect">
            <a:avLst/>
          </a:prstGeom>
        </p:spPr>
      </p:pic>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t="19444" r="29167" b="22221"/>
          <a:stretch>
            <a:fillRect/>
          </a:stretch>
        </p:blipFill>
        <p:spPr bwMode="auto">
          <a:xfrm>
            <a:off x="2604951" y="0"/>
            <a:ext cx="4542639" cy="561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2049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When to Look?</a:t>
            </a:r>
            <a:endParaRPr lang="en-US" dirty="0">
              <a:latin typeface="Calibri" pitchFamily="34" charset="0"/>
              <a:cs typeface="Calibri" pitchFamily="34" charset="0"/>
            </a:endParaRPr>
          </a:p>
        </p:txBody>
      </p:sp>
      <p:sp>
        <p:nvSpPr>
          <p:cNvPr id="3" name="Content Placeholder 2"/>
          <p:cNvSpPr>
            <a:spLocks noGrp="1"/>
          </p:cNvSpPr>
          <p:nvPr>
            <p:ph sz="quarter" idx="1"/>
          </p:nvPr>
        </p:nvSpPr>
        <p:spPr>
          <a:xfrm>
            <a:off x="594146" y="2209800"/>
            <a:ext cx="7689476" cy="4495800"/>
          </a:xfrm>
        </p:spPr>
        <p:txBody>
          <a:bodyPr/>
          <a:lstStyle/>
          <a:p>
            <a:pPr marL="0" indent="0">
              <a:buNone/>
            </a:pPr>
            <a:r>
              <a:rPr lang="en-US" sz="2800" b="1" dirty="0" smtClean="0">
                <a:solidFill>
                  <a:schemeClr val="bg2">
                    <a:lumMod val="75000"/>
                  </a:schemeClr>
                </a:solidFill>
                <a:latin typeface="Calibri" pitchFamily="34" charset="0"/>
                <a:cs typeface="Calibri" pitchFamily="34" charset="0"/>
              </a:rPr>
              <a:t>Best </a:t>
            </a:r>
            <a:r>
              <a:rPr lang="en-US" sz="2800" b="1" dirty="0">
                <a:solidFill>
                  <a:schemeClr val="bg2">
                    <a:lumMod val="75000"/>
                  </a:schemeClr>
                </a:solidFill>
                <a:latin typeface="Calibri" pitchFamily="34" charset="0"/>
                <a:cs typeface="Calibri" pitchFamily="34" charset="0"/>
              </a:rPr>
              <a:t>time </a:t>
            </a:r>
            <a:r>
              <a:rPr lang="en-US" sz="2800" b="1" dirty="0" smtClean="0">
                <a:solidFill>
                  <a:schemeClr val="bg2">
                    <a:lumMod val="75000"/>
                  </a:schemeClr>
                </a:solidFill>
                <a:latin typeface="Calibri" pitchFamily="34" charset="0"/>
                <a:cs typeface="Calibri" pitchFamily="34" charset="0"/>
              </a:rPr>
              <a:t>to scout is </a:t>
            </a:r>
            <a:r>
              <a:rPr lang="en-US" sz="2800" b="1" dirty="0">
                <a:solidFill>
                  <a:schemeClr val="bg2">
                    <a:lumMod val="75000"/>
                  </a:schemeClr>
                </a:solidFill>
                <a:latin typeface="Calibri" pitchFamily="34" charset="0"/>
                <a:cs typeface="Calibri" pitchFamily="34" charset="0"/>
              </a:rPr>
              <a:t>late June through August</a:t>
            </a:r>
          </a:p>
          <a:p>
            <a:pPr lvl="1"/>
            <a:r>
              <a:rPr lang="en-US" sz="2400" b="1" dirty="0">
                <a:solidFill>
                  <a:schemeClr val="bg2">
                    <a:lumMod val="75000"/>
                  </a:schemeClr>
                </a:solidFill>
                <a:latin typeface="Calibri" pitchFamily="34" charset="0"/>
                <a:cs typeface="Calibri" pitchFamily="34" charset="0"/>
              </a:rPr>
              <a:t>TCD-related </a:t>
            </a:r>
            <a:r>
              <a:rPr lang="en-US" sz="2400" b="1" dirty="0" smtClean="0">
                <a:solidFill>
                  <a:schemeClr val="bg2">
                    <a:lumMod val="75000"/>
                  </a:schemeClr>
                </a:solidFill>
                <a:latin typeface="Calibri" pitchFamily="34" charset="0"/>
                <a:cs typeface="Calibri" pitchFamily="34" charset="0"/>
              </a:rPr>
              <a:t>symptoms develop </a:t>
            </a:r>
            <a:r>
              <a:rPr lang="en-US" sz="2400" b="1" dirty="0">
                <a:solidFill>
                  <a:schemeClr val="bg2">
                    <a:lumMod val="75000"/>
                  </a:schemeClr>
                </a:solidFill>
                <a:latin typeface="Calibri" pitchFamily="34" charset="0"/>
                <a:cs typeface="Calibri" pitchFamily="34" charset="0"/>
              </a:rPr>
              <a:t>with summer stresses</a:t>
            </a:r>
          </a:p>
          <a:p>
            <a:pPr lvl="1"/>
            <a:r>
              <a:rPr lang="en-US" sz="2400" b="1" dirty="0" smtClean="0">
                <a:solidFill>
                  <a:schemeClr val="bg2">
                    <a:lumMod val="75000"/>
                  </a:schemeClr>
                </a:solidFill>
                <a:latin typeface="Calibri" pitchFamily="34" charset="0"/>
                <a:cs typeface="Calibri" pitchFamily="34" charset="0"/>
              </a:rPr>
              <a:t>TCD symptoms more easily confused with other causes later in year</a:t>
            </a:r>
            <a:endParaRPr lang="en-US" sz="2400" dirty="0">
              <a:solidFill>
                <a:schemeClr val="bg2">
                  <a:lumMod val="75000"/>
                </a:schemeClr>
              </a:solidFill>
              <a:latin typeface="Calibri" pitchFamily="34" charset="0"/>
              <a:cs typeface="Calibri" pitchFamily="34" charset="0"/>
            </a:endParaRPr>
          </a:p>
          <a:p>
            <a:endParaRPr lang="en-US" dirty="0">
              <a:solidFill>
                <a:schemeClr val="bg2">
                  <a:lumMod val="75000"/>
                </a:schemeClr>
              </a:solidFill>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7015" l="0" r="100000">
                        <a14:foregroundMark x1="51304" y1="95224" x2="51304" y2="95224"/>
                      </a14:backgroundRemoval>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197860" flipH="1">
            <a:off x="326222" y="4758045"/>
            <a:ext cx="1317375" cy="1917326"/>
          </a:xfrm>
          <a:prstGeom prst="rect">
            <a:avLst/>
          </a:prstGeom>
        </p:spPr>
      </p:pic>
      <p:grpSp>
        <p:nvGrpSpPr>
          <p:cNvPr id="12" name="Group 11"/>
          <p:cNvGrpSpPr/>
          <p:nvPr/>
        </p:nvGrpSpPr>
        <p:grpSpPr>
          <a:xfrm>
            <a:off x="148974" y="573836"/>
            <a:ext cx="8526446" cy="5945794"/>
            <a:chOff x="148974" y="573836"/>
            <a:chExt cx="8526446" cy="5945794"/>
          </a:xfrm>
        </p:grpSpPr>
        <p:grpSp>
          <p:nvGrpSpPr>
            <p:cNvPr id="11" name="Group 10"/>
            <p:cNvGrpSpPr/>
            <p:nvPr/>
          </p:nvGrpSpPr>
          <p:grpSpPr>
            <a:xfrm>
              <a:off x="148974" y="573836"/>
              <a:ext cx="7517589" cy="4558360"/>
              <a:chOff x="148974" y="573836"/>
              <a:chExt cx="7517589" cy="4558360"/>
            </a:xfrm>
          </p:grpSpPr>
          <p:pic>
            <p:nvPicPr>
              <p:cNvPr id="2050"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417" l="3750" r="97250">
                            <a14:foregroundMark x1="55313" y1="55667" x2="55313" y2="55667"/>
                            <a14:foregroundMark x1="49438" y1="57917" x2="49438" y2="57917"/>
                            <a14:foregroundMark x1="45750" y1="59000" x2="45750" y2="59000"/>
                            <a14:foregroundMark x1="54188" y1="54833" x2="54188" y2="54833"/>
                            <a14:foregroundMark x1="56437" y1="56500" x2="56437" y2="56500"/>
                            <a14:foregroundMark x1="51063" y1="52500" x2="51063" y2="52500"/>
                            <a14:backgroundMark x1="57688" y1="69167" x2="57688" y2="69167"/>
                          </a14:backgroundRemoval>
                        </a14:imgEffect>
                      </a14:imgLayer>
                    </a14:imgProps>
                  </a:ext>
                  <a:ext uri="{28A0092B-C50C-407E-A947-70E740481C1C}">
                    <a14:useLocalDpi xmlns:a14="http://schemas.microsoft.com/office/drawing/2010/main" val="0"/>
                  </a:ext>
                </a:extLst>
              </a:blip>
              <a:srcRect l="6717" t="12883" r="2984" b="9238"/>
              <a:stretch/>
            </p:blipFill>
            <p:spPr bwMode="auto">
              <a:xfrm>
                <a:off x="619534" y="573836"/>
                <a:ext cx="7047029" cy="455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48974" y="1255059"/>
                <a:ext cx="4499226" cy="1938992"/>
              </a:xfrm>
              <a:prstGeom prst="rect">
                <a:avLst/>
              </a:prstGeom>
              <a:noFill/>
            </p:spPr>
            <p:txBody>
              <a:bodyPr wrap="square" rtlCol="0">
                <a:spAutoFit/>
              </a:bodyPr>
              <a:lstStyle/>
              <a:p>
                <a:pPr algn="ctr"/>
                <a:r>
                  <a:rPr lang="en-US" sz="6000" dirty="0" smtClean="0">
                    <a:latin typeface="Calibri" pitchFamily="34" charset="0"/>
                    <a:cs typeface="Calibri" pitchFamily="34" charset="0"/>
                  </a:rPr>
                  <a:t>LOOK CLOSELY</a:t>
                </a:r>
                <a:endParaRPr lang="en-US" sz="6000" dirty="0">
                  <a:latin typeface="Calibri" pitchFamily="34" charset="0"/>
                  <a:cs typeface="Calibri" pitchFamily="34" charset="0"/>
                </a:endParaRPr>
              </a:p>
            </p:txBody>
          </p:sp>
        </p:grpSp>
        <p:sp>
          <p:nvSpPr>
            <p:cNvPr id="9" name="TextBox 8"/>
            <p:cNvSpPr txBox="1"/>
            <p:nvPr/>
          </p:nvSpPr>
          <p:spPr>
            <a:xfrm>
              <a:off x="1969820" y="4088195"/>
              <a:ext cx="6705600" cy="2431435"/>
            </a:xfrm>
            <a:prstGeom prst="rect">
              <a:avLst/>
            </a:prstGeom>
            <a:solidFill>
              <a:schemeClr val="tx2">
                <a:lumMod val="50000"/>
                <a:lumOff val="50000"/>
                <a:alpha val="68000"/>
              </a:schemeClr>
            </a:solidFill>
          </p:spPr>
          <p:txBody>
            <a:bodyPr wrap="square" rtlCol="0">
              <a:spAutoFit/>
            </a:bodyPr>
            <a:lstStyle/>
            <a:p>
              <a:pPr algn="ctr"/>
              <a:r>
                <a:rPr lang="en-US" sz="4000" b="1" dirty="0" smtClean="0">
                  <a:solidFill>
                    <a:srgbClr val="FFFF00"/>
                  </a:solidFill>
                  <a:latin typeface="Calibri" pitchFamily="34" charset="0"/>
                  <a:cs typeface="Calibri" pitchFamily="34" charset="0"/>
                </a:rPr>
                <a:t>Initial symptoms are subtle.</a:t>
              </a:r>
            </a:p>
            <a:p>
              <a:pPr algn="ctr"/>
              <a:endParaRPr lang="en-US" sz="2800" b="1" dirty="0">
                <a:solidFill>
                  <a:srgbClr val="FFFF00"/>
                </a:solidFill>
                <a:latin typeface="Calibri" pitchFamily="34" charset="0"/>
                <a:cs typeface="Calibri" pitchFamily="34" charset="0"/>
              </a:endParaRPr>
            </a:p>
            <a:p>
              <a:pPr algn="ctr"/>
              <a:r>
                <a:rPr lang="en-US" sz="2800" b="1" dirty="0" smtClean="0">
                  <a:solidFill>
                    <a:srgbClr val="FFFF00"/>
                  </a:solidFill>
                  <a:latin typeface="Calibri" pitchFamily="34" charset="0"/>
                  <a:cs typeface="Calibri" pitchFamily="34" charset="0"/>
                </a:rPr>
                <a:t>One of the earliest is “</a:t>
              </a:r>
              <a:r>
                <a:rPr lang="en-US" sz="2800" b="1" dirty="0" smtClean="0">
                  <a:solidFill>
                    <a:schemeClr val="bg2">
                      <a:lumMod val="75000"/>
                    </a:schemeClr>
                  </a:solidFill>
                  <a:latin typeface="Calibri" pitchFamily="34" charset="0"/>
                  <a:cs typeface="Calibri" pitchFamily="34" charset="0"/>
                </a:rPr>
                <a:t>flagging</a:t>
              </a:r>
              <a:r>
                <a:rPr lang="en-US" sz="2800" b="1" dirty="0" smtClean="0">
                  <a:solidFill>
                    <a:srgbClr val="FFFF00"/>
                  </a:solidFill>
                  <a:latin typeface="Calibri" pitchFamily="34" charset="0"/>
                  <a:cs typeface="Calibri" pitchFamily="34" charset="0"/>
                </a:rPr>
                <a:t>” or yellowing and wilting of leaves on individual branches or on a single scaffold.</a:t>
              </a:r>
              <a:endParaRPr lang="en-US" sz="2800" b="1" dirty="0">
                <a:solidFill>
                  <a:srgbClr val="FFFF00"/>
                </a:solidFill>
                <a:latin typeface="Calibri" pitchFamily="34" charset="0"/>
                <a:cs typeface="Calibri" pitchFamily="34" charset="0"/>
              </a:endParaRPr>
            </a:p>
          </p:txBody>
        </p:sp>
      </p:grpSp>
    </p:spTree>
    <p:extLst>
      <p:ext uri="{BB962C8B-B14F-4D97-AF65-F5344CB8AC3E}">
        <p14:creationId xmlns:p14="http://schemas.microsoft.com/office/powerpoint/2010/main" val="220262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7015" l="0" r="100000">
                        <a14:foregroundMark x1="51304" y1="95224" x2="51304" y2="95224"/>
                      </a14:backgroundRemoval>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197860" flipH="1">
            <a:off x="326222" y="4758045"/>
            <a:ext cx="1317375" cy="1917326"/>
          </a:xfrm>
          <a:prstGeom prst="rect">
            <a:avLst/>
          </a:prstGeom>
        </p:spPr>
      </p:pic>
      <p:pic>
        <p:nvPicPr>
          <p:cNvPr id="9" name="Picture 2" descr="IMG_00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3"/>
          <p:cNvSpPr>
            <a:spLocks noChangeShapeType="1"/>
          </p:cNvSpPr>
          <p:nvPr/>
        </p:nvSpPr>
        <p:spPr bwMode="auto">
          <a:xfrm flipH="1" flipV="1">
            <a:off x="3429000" y="4114800"/>
            <a:ext cx="838200" cy="2209800"/>
          </a:xfrm>
          <a:prstGeom prst="line">
            <a:avLst/>
          </a:prstGeom>
          <a:noFill/>
          <a:ln w="76200">
            <a:solidFill>
              <a:schemeClr val="bg2"/>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latin typeface="Calibri" pitchFamily="34" charset="0"/>
              <a:cs typeface="Calibri" pitchFamily="34" charset="0"/>
            </a:endParaRPr>
          </a:p>
        </p:txBody>
      </p:sp>
      <p:sp>
        <p:nvSpPr>
          <p:cNvPr id="11" name="Line 4"/>
          <p:cNvSpPr>
            <a:spLocks noChangeShapeType="1"/>
          </p:cNvSpPr>
          <p:nvPr/>
        </p:nvSpPr>
        <p:spPr bwMode="auto">
          <a:xfrm>
            <a:off x="3429000" y="1143000"/>
            <a:ext cx="2514600" cy="381000"/>
          </a:xfrm>
          <a:prstGeom prst="line">
            <a:avLst/>
          </a:prstGeom>
          <a:noFill/>
          <a:ln w="76200">
            <a:solidFill>
              <a:schemeClr val="bg2"/>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latin typeface="Calibri" pitchFamily="34" charset="0"/>
              <a:cs typeface="Calibri" pitchFamily="34" charset="0"/>
            </a:endParaRPr>
          </a:p>
        </p:txBody>
      </p:sp>
    </p:spTree>
    <p:extLst>
      <p:ext uri="{BB962C8B-B14F-4D97-AF65-F5344CB8AC3E}">
        <p14:creationId xmlns:p14="http://schemas.microsoft.com/office/powerpoint/2010/main" val="30917708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5378"/>
          <a:stretch/>
        </p:blipFill>
        <p:spPr>
          <a:xfrm>
            <a:off x="3581400" y="1202616"/>
            <a:ext cx="6281378" cy="3962400"/>
          </a:xfrm>
          <a:prstGeom prst="rect">
            <a:avLst/>
          </a:prstGeom>
        </p:spPr>
      </p:pic>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0" b="97015" l="0" r="100000">
                        <a14:foregroundMark x1="51304" y1="95224" x2="51304" y2="95224"/>
                      </a14:backgroundRemoval>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197860" flipH="1">
            <a:off x="326222" y="4758045"/>
            <a:ext cx="1317375" cy="1917326"/>
          </a:xfrm>
          <a:prstGeom prst="rect">
            <a:avLst/>
          </a:prstGeom>
        </p:spPr>
      </p:pic>
      <p:pic>
        <p:nvPicPr>
          <p:cNvPr id="9" name="Picture 2" descr="IMG_020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2781300" y="288216"/>
            <a:ext cx="1409700" cy="146438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10" name="Oval 9"/>
          <p:cNvSpPr/>
          <p:nvPr/>
        </p:nvSpPr>
        <p:spPr>
          <a:xfrm>
            <a:off x="7239000" y="1597959"/>
            <a:ext cx="838200" cy="891741"/>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Tree>
    <p:extLst>
      <p:ext uri="{BB962C8B-B14F-4D97-AF65-F5344CB8AC3E}">
        <p14:creationId xmlns:p14="http://schemas.microsoft.com/office/powerpoint/2010/main" val="82628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7015" l="0" r="100000">
                        <a14:foregroundMark x1="51304" y1="95224" x2="51304" y2="95224"/>
                      </a14:backgroundRemoval>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197860" flipH="1">
            <a:off x="326222" y="4758045"/>
            <a:ext cx="1317375" cy="1917326"/>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0"/>
            <a:ext cx="108629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64128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153400" cy="990600"/>
          </a:xfrm>
        </p:spPr>
        <p:txBody>
          <a:bodyPr>
            <a:normAutofit fontScale="90000"/>
          </a:bodyPr>
          <a:lstStyle/>
          <a:p>
            <a:r>
              <a:rPr lang="en-US" dirty="0" smtClean="0">
                <a:latin typeface="Calibri" pitchFamily="34" charset="0"/>
                <a:cs typeface="Calibri" pitchFamily="34" charset="0"/>
              </a:rPr>
              <a:t>Later stage TCD—Look for Patterns!</a:t>
            </a:r>
            <a:endParaRPr lang="en-US" dirty="0">
              <a:latin typeface="Calibri" pitchFamily="34" charset="0"/>
              <a:cs typeface="Calibri" pitchFamily="34" charset="0"/>
            </a:endParaRPr>
          </a:p>
        </p:txBody>
      </p:sp>
      <p:sp>
        <p:nvSpPr>
          <p:cNvPr id="3" name="Content Placeholder 2"/>
          <p:cNvSpPr>
            <a:spLocks noGrp="1"/>
          </p:cNvSpPr>
          <p:nvPr>
            <p:ph sz="quarter" idx="1"/>
          </p:nvPr>
        </p:nvSpPr>
        <p:spPr/>
        <p:txBody>
          <a:bodyPr/>
          <a:lstStyle/>
          <a:p>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7015" l="0" r="100000">
                        <a14:foregroundMark x1="51304" y1="95224" x2="51304" y2="95224"/>
                      </a14:backgroundRemoval>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197860" flipH="1">
            <a:off x="326222" y="4758045"/>
            <a:ext cx="1317375" cy="1917326"/>
          </a:xfrm>
          <a:prstGeom prst="rect">
            <a:avLst/>
          </a:prstGeom>
        </p:spPr>
      </p:pic>
      <p:pic>
        <p:nvPicPr>
          <p:cNvPr id="9" name="Picture 3" descr="IMG_4013.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914400"/>
            <a:ext cx="4473908" cy="596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IMG_4011.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3359" y="914400"/>
            <a:ext cx="4473907" cy="596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ubtitle 2"/>
          <p:cNvSpPr txBox="1">
            <a:spLocks/>
          </p:cNvSpPr>
          <p:nvPr/>
        </p:nvSpPr>
        <p:spPr>
          <a:xfrm>
            <a:off x="1828800" y="6238504"/>
            <a:ext cx="3297452" cy="609600"/>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1800" b="1" cap="small" dirty="0" smtClean="0">
                <a:solidFill>
                  <a:schemeClr val="bg1">
                    <a:lumMod val="95000"/>
                  </a:schemeClr>
                </a:solidFill>
                <a:latin typeface="Calibri" pitchFamily="34" charset="0"/>
                <a:cs typeface="Calibri" pitchFamily="34" charset="0"/>
              </a:rPr>
              <a:t>Dying Walnut in TN</a:t>
            </a:r>
          </a:p>
          <a:p>
            <a:pPr marL="0" indent="0" algn="ctr">
              <a:buNone/>
            </a:pPr>
            <a:r>
              <a:rPr lang="en-US" sz="1200" b="1" cap="small" dirty="0" smtClean="0">
                <a:solidFill>
                  <a:schemeClr val="bg1">
                    <a:lumMod val="95000"/>
                  </a:schemeClr>
                </a:solidFill>
                <a:latin typeface="Calibri" pitchFamily="34" charset="0"/>
                <a:cs typeface="Calibri" pitchFamily="34" charset="0"/>
              </a:rPr>
              <a:t>Photo: TN Forestry</a:t>
            </a:r>
            <a:endParaRPr lang="en-US" sz="1200" b="1" cap="small" dirty="0">
              <a:solidFill>
                <a:schemeClr val="bg1">
                  <a:lumMod val="95000"/>
                </a:schemeClr>
              </a:solidFill>
              <a:latin typeface="Calibri" pitchFamily="34" charset="0"/>
              <a:cs typeface="Calibri" pitchFamily="34" charset="0"/>
            </a:endParaRPr>
          </a:p>
        </p:txBody>
      </p:sp>
    </p:spTree>
    <p:extLst>
      <p:ext uri="{BB962C8B-B14F-4D97-AF65-F5344CB8AC3E}">
        <p14:creationId xmlns:p14="http://schemas.microsoft.com/office/powerpoint/2010/main" val="36467944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libri" pitchFamily="34" charset="0"/>
              <a:cs typeface="Calibri" pitchFamily="34" charset="0"/>
            </a:endParaRPr>
          </a:p>
        </p:txBody>
      </p:sp>
      <p:sp>
        <p:nvSpPr>
          <p:cNvPr id="3" name="Content Placeholder 2"/>
          <p:cNvSpPr>
            <a:spLocks noGrp="1"/>
          </p:cNvSpPr>
          <p:nvPr>
            <p:ph sz="quarter" idx="1"/>
          </p:nvPr>
        </p:nvSpPr>
        <p:spPr/>
        <p:txBody>
          <a:bodyPr/>
          <a:lstStyle/>
          <a:p>
            <a:endParaRPr lang="en-US">
              <a:latin typeface="Calibri" pitchFamily="34" charset="0"/>
              <a:cs typeface="Calibri"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060"/>
            <a:ext cx="9144000" cy="728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 y="1949542"/>
            <a:ext cx="9144001" cy="584775"/>
          </a:xfrm>
          <a:prstGeom prst="rect">
            <a:avLst/>
          </a:prstGeom>
          <a:solidFill>
            <a:schemeClr val="tx2">
              <a:lumMod val="50000"/>
              <a:lumOff val="50000"/>
              <a:alpha val="93000"/>
            </a:schemeClr>
          </a:solidFill>
        </p:spPr>
        <p:txBody>
          <a:bodyPr wrap="square" rtlCol="0">
            <a:spAutoFit/>
          </a:bodyPr>
          <a:lstStyle/>
          <a:p>
            <a:pPr algn="ctr"/>
            <a:r>
              <a:rPr lang="en-US" sz="3200" dirty="0" smtClean="0">
                <a:solidFill>
                  <a:srgbClr val="FFFF00"/>
                </a:solidFill>
                <a:latin typeface="Calibri" pitchFamily="34" charset="0"/>
                <a:cs typeface="Calibri" pitchFamily="34" charset="0"/>
              </a:rPr>
              <a:t>NOTE:  Bark does not slough off trees killed by TCD!</a:t>
            </a:r>
            <a:endParaRPr lang="en-US" sz="3200" dirty="0">
              <a:solidFill>
                <a:srgbClr val="FFFF00"/>
              </a:solidFill>
              <a:latin typeface="Calibri" pitchFamily="34" charset="0"/>
              <a:cs typeface="Calibri" pitchFamily="34" charset="0"/>
            </a:endParaRPr>
          </a:p>
        </p:txBody>
      </p:sp>
    </p:spTree>
    <p:extLst>
      <p:ext uri="{BB962C8B-B14F-4D97-AF65-F5344CB8AC3E}">
        <p14:creationId xmlns:p14="http://schemas.microsoft.com/office/powerpoint/2010/main" val="200941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5224"/>
          <a:stretch/>
        </p:blipFill>
        <p:spPr>
          <a:xfrm>
            <a:off x="-685800" y="221982"/>
            <a:ext cx="10151461" cy="6414035"/>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5621"/>
          <a:stretch/>
        </p:blipFill>
        <p:spPr>
          <a:xfrm rot="16200000">
            <a:off x="5673834" y="3416849"/>
            <a:ext cx="4259980" cy="2680353"/>
          </a:xfrm>
          <a:prstGeom prst="rect">
            <a:avLst/>
          </a:prstGeom>
        </p:spPr>
      </p:pic>
      <p:sp>
        <p:nvSpPr>
          <p:cNvPr id="9" name="Title 1"/>
          <p:cNvSpPr txBox="1">
            <a:spLocks/>
          </p:cNvSpPr>
          <p:nvPr/>
        </p:nvSpPr>
        <p:spPr>
          <a:xfrm>
            <a:off x="228600" y="221982"/>
            <a:ext cx="86868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600"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Look for beetle exit holes…</a:t>
            </a:r>
            <a:endParaRPr lang="en-US" sz="3600"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11" name="Content Placeholder 2"/>
          <p:cNvSpPr txBox="1">
            <a:spLocks/>
          </p:cNvSpPr>
          <p:nvPr/>
        </p:nvSpPr>
        <p:spPr>
          <a:xfrm>
            <a:off x="76200" y="2627035"/>
            <a:ext cx="6096000" cy="2554565"/>
          </a:xfrm>
          <a:prstGeom prst="rect">
            <a:avLst/>
          </a:prstGeom>
          <a:solidFill>
            <a:schemeClr val="accent1">
              <a:alpha val="80000"/>
            </a:schemeClr>
          </a:solidFill>
        </p:spPr>
        <p:txBody>
          <a:bodyPr vert="horz">
            <a:normAutofit fontScale="925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smtClean="0">
                <a:latin typeface="Calibri" pitchFamily="34" charset="0"/>
                <a:cs typeface="Calibri" pitchFamily="34" charset="0"/>
              </a:rPr>
              <a:t>Beetles aggregate in trees (pheromones)</a:t>
            </a:r>
          </a:p>
          <a:p>
            <a:r>
              <a:rPr lang="en-US" dirty="0" smtClean="0">
                <a:latin typeface="Calibri" pitchFamily="34" charset="0"/>
                <a:cs typeface="Calibri" pitchFamily="34" charset="0"/>
              </a:rPr>
              <a:t>On branches &gt;1inch diameter</a:t>
            </a:r>
          </a:p>
          <a:p>
            <a:pPr lvl="1"/>
            <a:r>
              <a:rPr lang="en-US" dirty="0" smtClean="0">
                <a:latin typeface="Calibri" pitchFamily="34" charset="0"/>
                <a:cs typeface="Calibri" pitchFamily="34" charset="0"/>
              </a:rPr>
              <a:t>Don’t bother looking at small twigs!</a:t>
            </a:r>
          </a:p>
          <a:p>
            <a:r>
              <a:rPr lang="en-US" dirty="0" smtClean="0">
                <a:latin typeface="Calibri" pitchFamily="34" charset="0"/>
                <a:cs typeface="Calibri" pitchFamily="34" charset="0"/>
              </a:rPr>
              <a:t>Especially on thin-barked branches</a:t>
            </a:r>
          </a:p>
          <a:p>
            <a:r>
              <a:rPr lang="en-US" dirty="0" smtClean="0">
                <a:latin typeface="Calibri" pitchFamily="34" charset="0"/>
                <a:cs typeface="Calibri" pitchFamily="34" charset="0"/>
              </a:rPr>
              <a:t>VERY TINY!</a:t>
            </a:r>
            <a:endParaRPr lang="en-US" dirty="0">
              <a:latin typeface="Calibri" pitchFamily="34" charset="0"/>
              <a:cs typeface="Calibri" pitchFamily="34" charset="0"/>
            </a:endParaRPr>
          </a:p>
        </p:txBody>
      </p:sp>
      <p:pic>
        <p:nvPicPr>
          <p:cNvPr id="14" name="Picture 4" descr="IMG_4508pp"/>
          <p:cNvPicPr>
            <a:picLocks noChangeAspect="1" noChangeArrowheads="1"/>
          </p:cNvPicPr>
          <p:nvPr/>
        </p:nvPicPr>
        <p:blipFill>
          <a:blip r:embed="rId5" cstate="print">
            <a:extLst>
              <a:ext uri="{28A0092B-C50C-407E-A947-70E740481C1C}">
                <a14:useLocalDpi xmlns:a14="http://schemas.microsoft.com/office/drawing/2010/main" val="0"/>
              </a:ext>
            </a:extLst>
          </a:blip>
          <a:srcRect t="11111"/>
          <a:stretch>
            <a:fillRect/>
          </a:stretch>
        </p:blipFill>
        <p:spPr bwMode="auto">
          <a:xfrm>
            <a:off x="3972930" y="5382418"/>
            <a:ext cx="2514601" cy="147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46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7015" l="0" r="100000">
                        <a14:foregroundMark x1="51304" y1="95224" x2="51304" y2="95224"/>
                      </a14:backgroundRemoval>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197860" flipH="1">
            <a:off x="326222" y="4758045"/>
            <a:ext cx="1317375" cy="1917326"/>
          </a:xfrm>
          <a:prstGeom prst="rect">
            <a:avLst/>
          </a:prstGeom>
        </p:spPr>
      </p:pic>
      <p:pic>
        <p:nvPicPr>
          <p:cNvPr id="10" name="Picture 9" descr="ooze1Screen shot 2010-10-20 at 7.11.49 AM.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81" y="372489"/>
            <a:ext cx="9491727"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ooze2Screen shot 2010-10-20 at 7.12.13 AM.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424" y="533400"/>
            <a:ext cx="8432389" cy="561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ooze3Screen shot 2010-10-20 at 7.12.55 AM.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069" y="2120097"/>
            <a:ext cx="9224069" cy="448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txBox="1">
            <a:spLocks/>
          </p:cNvSpPr>
          <p:nvPr/>
        </p:nvSpPr>
        <p:spPr>
          <a:xfrm>
            <a:off x="5029200" y="600452"/>
            <a:ext cx="3657986" cy="770511"/>
          </a:xfrm>
          <a:prstGeom prst="rect">
            <a:avLst/>
          </a:prstGeom>
          <a:solidFill>
            <a:schemeClr val="accent1">
              <a:alpha val="73000"/>
            </a:schemeClr>
          </a:solidFill>
        </p:spPr>
        <p:txBody>
          <a:bodyPr vert="horz" anchor="ctr">
            <a:normAutofit fontScale="92500"/>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600" i="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Geosmithia</a:t>
            </a:r>
            <a:r>
              <a:rPr lang="en-US" sz="3600"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cankers</a:t>
            </a:r>
            <a:endParaRPr lang="en-US" sz="3600"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40381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7015" l="0" r="100000">
                        <a14:foregroundMark x1="51304" y1="95224" x2="51304" y2="95224"/>
                      </a14:backgroundRemoval>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197860" flipH="1">
            <a:off x="326222" y="4758045"/>
            <a:ext cx="1317375" cy="1917326"/>
          </a:xfrm>
          <a:prstGeom prst="rect">
            <a:avLst/>
          </a:prstGeom>
        </p:spPr>
      </p:pic>
      <p:sp>
        <p:nvSpPr>
          <p:cNvPr id="11" name="Title 1"/>
          <p:cNvSpPr txBox="1">
            <a:spLocks/>
          </p:cNvSpPr>
          <p:nvPr/>
        </p:nvSpPr>
        <p:spPr>
          <a:xfrm>
            <a:off x="578224" y="264459"/>
            <a:ext cx="81534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dirty="0" smtClean="0">
                <a:latin typeface="Calibri" pitchFamily="34" charset="0"/>
                <a:cs typeface="Calibri" pitchFamily="34" charset="0"/>
              </a:rPr>
              <a:t>Identifying Walnut</a:t>
            </a:r>
            <a:endParaRPr lang="en-US" dirty="0">
              <a:latin typeface="Calibri" pitchFamily="34" charset="0"/>
              <a:cs typeface="Calibri" pitchFamily="34" charset="0"/>
            </a:endParaRPr>
          </a:p>
        </p:txBody>
      </p:sp>
      <p:sp>
        <p:nvSpPr>
          <p:cNvPr id="14" name="Content Placeholder 2"/>
          <p:cNvSpPr txBox="1">
            <a:spLocks/>
          </p:cNvSpPr>
          <p:nvPr/>
        </p:nvSpPr>
        <p:spPr>
          <a:xfrm>
            <a:off x="69658" y="1539790"/>
            <a:ext cx="4686300" cy="1831041"/>
          </a:xfrm>
          <a:prstGeom prst="rect">
            <a:avLst/>
          </a:prstGeom>
          <a:solidFill>
            <a:schemeClr val="accent1">
              <a:alpha val="88000"/>
            </a:schemeClr>
          </a:solidFill>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3600"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Large trees with compound leaves, large round fruit</a:t>
            </a:r>
            <a:endParaRPr lang="en-US" sz="3600"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2813" y="1539790"/>
            <a:ext cx="3988658" cy="5318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264" y="3429001"/>
            <a:ext cx="519545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42067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juglans nigra 1000 early dieback DSCN1277.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descr="Juglans nigra 1000 cankers Prospect parkDSCN201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Juglans nigra thousand cankersDSCN1448.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4"/>
          <p:cNvSpPr txBox="1">
            <a:spLocks noChangeArrowheads="1"/>
          </p:cNvSpPr>
          <p:nvPr/>
        </p:nvSpPr>
        <p:spPr bwMode="auto">
          <a:xfrm>
            <a:off x="2148961" y="6088063"/>
            <a:ext cx="18790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sz="3200">
                <a:solidFill>
                  <a:schemeClr val="bg1"/>
                </a:solidFill>
                <a:latin typeface="Calibri" pitchFamily="34" charset="0"/>
                <a:cs typeface="Calibri" pitchFamily="34" charset="0"/>
              </a:rPr>
              <a:t>June 2008</a:t>
            </a:r>
          </a:p>
        </p:txBody>
      </p:sp>
      <p:sp>
        <p:nvSpPr>
          <p:cNvPr id="24581" name="TextBox 5"/>
          <p:cNvSpPr txBox="1">
            <a:spLocks noChangeArrowheads="1"/>
          </p:cNvSpPr>
          <p:nvPr/>
        </p:nvSpPr>
        <p:spPr bwMode="auto">
          <a:xfrm>
            <a:off x="4648200" y="2971800"/>
            <a:ext cx="3213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sz="3200">
                <a:latin typeface="Calibri" pitchFamily="34" charset="0"/>
                <a:cs typeface="Calibri" pitchFamily="34" charset="0"/>
              </a:rPr>
              <a:t>September 2008</a:t>
            </a:r>
          </a:p>
        </p:txBody>
      </p:sp>
      <p:sp>
        <p:nvSpPr>
          <p:cNvPr id="24582" name="TextBox 6"/>
          <p:cNvSpPr txBox="1">
            <a:spLocks noChangeArrowheads="1"/>
          </p:cNvSpPr>
          <p:nvPr/>
        </p:nvSpPr>
        <p:spPr bwMode="auto">
          <a:xfrm>
            <a:off x="4757223" y="6273800"/>
            <a:ext cx="18790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sz="3200">
                <a:latin typeface="Calibri" pitchFamily="34" charset="0"/>
                <a:cs typeface="Calibri" pitchFamily="34" charset="0"/>
              </a:rPr>
              <a:t>June 2009</a:t>
            </a:r>
          </a:p>
        </p:txBody>
      </p:sp>
    </p:spTree>
    <p:extLst>
      <p:ext uri="{BB962C8B-B14F-4D97-AF65-F5344CB8AC3E}">
        <p14:creationId xmlns:p14="http://schemas.microsoft.com/office/powerpoint/2010/main" val="27113960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7015" l="0" r="100000">
                        <a14:foregroundMark x1="51304" y1="95224" x2="51304" y2="95224"/>
                      </a14:backgroundRemoval>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197860" flipH="1">
            <a:off x="326222" y="4758045"/>
            <a:ext cx="1317375" cy="1917326"/>
          </a:xfrm>
          <a:prstGeom prst="rect">
            <a:avLst/>
          </a:prstGeom>
        </p:spPr>
      </p:pic>
      <p:sp>
        <p:nvSpPr>
          <p:cNvPr id="11" name="Title 1"/>
          <p:cNvSpPr txBox="1">
            <a:spLocks/>
          </p:cNvSpPr>
          <p:nvPr/>
        </p:nvSpPr>
        <p:spPr>
          <a:xfrm>
            <a:off x="578224" y="264459"/>
            <a:ext cx="81534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dirty="0" smtClean="0">
                <a:latin typeface="Calibri" pitchFamily="34" charset="0"/>
                <a:cs typeface="Calibri" pitchFamily="34" charset="0"/>
              </a:rPr>
              <a:t>Identifying Walnut</a:t>
            </a:r>
            <a:endParaRPr lang="en-US" dirty="0">
              <a:latin typeface="Calibri" pitchFamily="34" charset="0"/>
              <a:cs typeface="Calibri" pitchFamily="34" charset="0"/>
            </a:endParaRPr>
          </a:p>
        </p:txBody>
      </p:sp>
      <p:pic>
        <p:nvPicPr>
          <p:cNvPr id="1030"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8750"/>
          <a:stretch/>
        </p:blipFill>
        <p:spPr bwMode="auto">
          <a:xfrm>
            <a:off x="3200400" y="1521295"/>
            <a:ext cx="5943600" cy="5352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ontent Placeholder 2"/>
          <p:cNvSpPr txBox="1">
            <a:spLocks/>
          </p:cNvSpPr>
          <p:nvPr/>
        </p:nvSpPr>
        <p:spPr>
          <a:xfrm>
            <a:off x="0" y="1570405"/>
            <a:ext cx="4915470" cy="1927362"/>
          </a:xfrm>
          <a:prstGeom prst="rect">
            <a:avLst/>
          </a:prstGeom>
          <a:solidFill>
            <a:schemeClr val="accent1">
              <a:alpha val="88000"/>
            </a:schemeClr>
          </a:solidFill>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2800"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Branches alternate</a:t>
            </a:r>
          </a:p>
          <a:p>
            <a:r>
              <a:rPr lang="en-US" sz="2800"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Twigs have chambered pith</a:t>
            </a:r>
          </a:p>
          <a:p>
            <a:r>
              <a:rPr lang="en-US" sz="2800"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Bark dark brown when scraped</a:t>
            </a:r>
            <a:endParaRPr lang="en-US" sz="2800"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825" y="3657600"/>
            <a:ext cx="332422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0800" y="4458127"/>
            <a:ext cx="3199830" cy="2399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a:stCxn id="2053" idx="3"/>
          </p:cNvCxnSpPr>
          <p:nvPr/>
        </p:nvCxnSpPr>
        <p:spPr>
          <a:xfrm>
            <a:off x="5790630" y="5658064"/>
            <a:ext cx="1829370" cy="89513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790630" y="3886200"/>
            <a:ext cx="2819970" cy="1771863"/>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553200" y="6019800"/>
            <a:ext cx="533400" cy="8382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010400" y="6105632"/>
            <a:ext cx="1905000" cy="1524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39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ea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455613"/>
            <a:ext cx="85471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2824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wjuni--twalternate-buds3916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descr="wjuni--lf4325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05400" cy="765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7" y="4851820"/>
            <a:ext cx="4020458" cy="2051254"/>
          </a:xfrm>
          <a:prstGeom prst="rect">
            <a:avLst/>
          </a:prstGeom>
        </p:spPr>
      </p:pic>
    </p:spTree>
    <p:extLst>
      <p:ext uri="{BB962C8B-B14F-4D97-AF65-F5344CB8AC3E}">
        <p14:creationId xmlns:p14="http://schemas.microsoft.com/office/powerpoint/2010/main" val="8350055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ark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2667000"/>
            <a:ext cx="4881563"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ba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100" y="455613"/>
            <a:ext cx="4881563"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674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Placeholder 1"/>
          <p:cNvSpPr>
            <a:spLocks noGrp="1"/>
          </p:cNvSpPr>
          <p:nvPr>
            <p:ph type="body" sz="half" idx="2"/>
          </p:nvPr>
        </p:nvSpPr>
        <p:spPr/>
        <p:txBody>
          <a:bodyPr/>
          <a:lstStyle/>
          <a:p>
            <a:pPr eaLnBrk="1" hangingPunct="1"/>
            <a:endParaRPr lang="en-US" altLang="en-US" smtClean="0"/>
          </a:p>
        </p:txBody>
      </p:sp>
      <p:sp>
        <p:nvSpPr>
          <p:cNvPr id="14339" name="Title 2"/>
          <p:cNvSpPr>
            <a:spLocks noGrp="1"/>
          </p:cNvSpPr>
          <p:nvPr>
            <p:ph type="title"/>
          </p:nvPr>
        </p:nvSpPr>
        <p:spPr/>
        <p:txBody>
          <a:bodyPr/>
          <a:lstStyle/>
          <a:p>
            <a:pPr eaLnBrk="1" hangingPunct="1"/>
            <a:r>
              <a:rPr lang="en-US" altLang="en-US" smtClean="0"/>
              <a:t>black walnut (Juglans nigra)</a:t>
            </a:r>
          </a:p>
        </p:txBody>
      </p:sp>
      <p:pic>
        <p:nvPicPr>
          <p:cNvPr id="5" name="Content Placeholder 3" descr="DSC_0385.JPG"/>
          <p:cNvPicPr>
            <a:picLocks noGrp="1" noChangeAspect="1"/>
          </p:cNvPicPr>
          <p:nvPr>
            <p:ph type="pic" idx="1"/>
          </p:nvPr>
        </p:nvPicPr>
        <p:blipFill>
          <a:blip r:embed="rId2"/>
          <a:srcRect t="4690" b="4690"/>
          <a:stretch>
            <a:fillRect/>
          </a:stretch>
        </p:blipFill>
        <p:spPr>
          <a:xfrm>
            <a:off x="1560513" y="0"/>
            <a:ext cx="7583487" cy="4568825"/>
          </a:xfrm>
        </p:spPr>
      </p:pic>
    </p:spTree>
    <p:extLst>
      <p:ext uri="{BB962C8B-B14F-4D97-AF65-F5344CB8AC3E}">
        <p14:creationId xmlns:p14="http://schemas.microsoft.com/office/powerpoint/2010/main" val="40259920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low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455613"/>
            <a:ext cx="8556625" cy="570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70934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wig_bu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455613"/>
            <a:ext cx="8537575" cy="570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6783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Review</a:t>
            </a:r>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7015" l="0" r="100000">
                        <a14:foregroundMark x1="51304" y1="95224" x2="51304" y2="95224"/>
                      </a14:backgroundRemoval>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197860" flipH="1">
            <a:off x="326222" y="4758045"/>
            <a:ext cx="1317375" cy="1917326"/>
          </a:xfrm>
          <a:prstGeom prst="rect">
            <a:avLst/>
          </a:prstGeom>
        </p:spPr>
      </p:pic>
      <p:sp>
        <p:nvSpPr>
          <p:cNvPr id="3" name="Content Placeholder 2"/>
          <p:cNvSpPr>
            <a:spLocks noGrp="1"/>
          </p:cNvSpPr>
          <p:nvPr>
            <p:ph sz="quarter" idx="1"/>
          </p:nvPr>
        </p:nvSpPr>
        <p:spPr>
          <a:xfrm>
            <a:off x="273424" y="1626425"/>
            <a:ext cx="3959352" cy="4495800"/>
          </a:xfrm>
        </p:spPr>
        <p:txBody>
          <a:bodyPr/>
          <a:lstStyle/>
          <a:p>
            <a:pPr marL="514350" indent="-514350">
              <a:buFont typeface="+mj-lt"/>
              <a:buAutoNum type="arabicPeriod"/>
            </a:pPr>
            <a:r>
              <a:rPr lang="en-US" dirty="0" smtClean="0">
                <a:latin typeface="Calibri" pitchFamily="34" charset="0"/>
                <a:cs typeface="Calibri" pitchFamily="34" charset="0"/>
              </a:rPr>
              <a:t>TCD is a complex interaction between a susceptible host, an insect vector and a canker fungus.</a:t>
            </a:r>
            <a:endParaRPr lang="en-US" dirty="0">
              <a:latin typeface="Calibri" pitchFamily="34" charset="0"/>
              <a:cs typeface="Calibri" pitchFamily="34" charset="0"/>
            </a:endParaRPr>
          </a:p>
        </p:txBody>
      </p:sp>
      <p:pic>
        <p:nvPicPr>
          <p:cNvPr id="12" name="Picture 2" descr="Thousand Cankers Disease (Geosmithia morbida ) on Potato dextrose agar (Fungal Non-selective Media PDA ) - 540609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5621" y="4267200"/>
            <a:ext cx="2850267" cy="21358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7155"/>
          <a:stretch/>
        </p:blipFill>
        <p:spPr bwMode="auto">
          <a:xfrm>
            <a:off x="4572000" y="1524495"/>
            <a:ext cx="3638550" cy="2228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581854">
            <a:off x="5553810" y="3852778"/>
            <a:ext cx="3340594" cy="190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11461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Review</a:t>
            </a:r>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3" name="Content Placeholder 2"/>
          <p:cNvSpPr>
            <a:spLocks noGrp="1"/>
          </p:cNvSpPr>
          <p:nvPr>
            <p:ph sz="quarter" idx="1"/>
          </p:nvPr>
        </p:nvSpPr>
        <p:spPr>
          <a:xfrm>
            <a:off x="273424" y="1716541"/>
            <a:ext cx="3959352" cy="4124292"/>
          </a:xfrm>
        </p:spPr>
        <p:txBody>
          <a:bodyPr>
            <a:normAutofit fontScale="85000" lnSpcReduction="10000"/>
          </a:bodyPr>
          <a:lstStyle/>
          <a:p>
            <a:pPr marL="514350" indent="-514350">
              <a:buFont typeface="+mj-lt"/>
              <a:buAutoNum type="arabicPeriod" startAt="2"/>
            </a:pPr>
            <a:r>
              <a:rPr lang="en-US" b="1" dirty="0">
                <a:latin typeface="Calibri" pitchFamily="34" charset="0"/>
                <a:cs typeface="Calibri" pitchFamily="34" charset="0"/>
              </a:rPr>
              <a:t>Initial symptoms are subtle!  </a:t>
            </a:r>
            <a:r>
              <a:rPr lang="en-US" dirty="0">
                <a:latin typeface="Calibri" pitchFamily="34" charset="0"/>
                <a:cs typeface="Calibri" pitchFamily="34" charset="0"/>
              </a:rPr>
              <a:t>Look for:</a:t>
            </a:r>
          </a:p>
          <a:p>
            <a:pPr marL="834390" lvl="1" indent="-514350">
              <a:buFont typeface="Arial" pitchFamily="34" charset="0"/>
              <a:buChar char="•"/>
            </a:pPr>
            <a:r>
              <a:rPr lang="en-US" dirty="0">
                <a:latin typeface="Calibri" pitchFamily="34" charset="0"/>
                <a:cs typeface="Calibri" pitchFamily="34" charset="0"/>
              </a:rPr>
              <a:t>Flagging on single scaffolds</a:t>
            </a:r>
          </a:p>
          <a:p>
            <a:pPr marL="834390" lvl="1" indent="-514350">
              <a:buFont typeface="Arial" pitchFamily="34" charset="0"/>
              <a:buChar char="•"/>
            </a:pPr>
            <a:r>
              <a:rPr lang="en-US" dirty="0">
                <a:latin typeface="Calibri" pitchFamily="34" charset="0"/>
                <a:cs typeface="Calibri" pitchFamily="34" charset="0"/>
              </a:rPr>
              <a:t>Wilting brown leaves that remain on branches</a:t>
            </a:r>
          </a:p>
          <a:p>
            <a:pPr marL="834390" lvl="1" indent="-514350">
              <a:buFont typeface="Arial" pitchFamily="34" charset="0"/>
              <a:buChar char="•"/>
            </a:pPr>
            <a:r>
              <a:rPr lang="en-US" dirty="0">
                <a:latin typeface="Calibri" pitchFamily="34" charset="0"/>
                <a:cs typeface="Calibri" pitchFamily="34" charset="0"/>
              </a:rPr>
              <a:t>Thinning canopy</a:t>
            </a:r>
          </a:p>
          <a:p>
            <a:pPr marL="834390" lvl="1" indent="-514350">
              <a:buFont typeface="Arial" pitchFamily="34" charset="0"/>
              <a:buChar char="•"/>
            </a:pPr>
            <a:r>
              <a:rPr lang="en-US" dirty="0">
                <a:latin typeface="Calibri" pitchFamily="34" charset="0"/>
                <a:cs typeface="Calibri" pitchFamily="34" charset="0"/>
              </a:rPr>
              <a:t>Groups of declining/dead walnuts</a:t>
            </a:r>
          </a:p>
          <a:p>
            <a:pPr marL="514350" indent="-514350">
              <a:buFont typeface="+mj-lt"/>
              <a:buAutoNum type="arabicPeriod" startAt="3"/>
            </a:pPr>
            <a:r>
              <a:rPr lang="en-US" b="1" dirty="0">
                <a:latin typeface="Calibri" pitchFamily="34" charset="0"/>
                <a:cs typeface="Calibri" pitchFamily="34" charset="0"/>
              </a:rPr>
              <a:t>Early detection is key!!  If you see symptoms…</a:t>
            </a:r>
          </a:p>
          <a:p>
            <a:pPr marL="0" indent="0">
              <a:buNone/>
            </a:pPr>
            <a:endParaRPr lang="en-US" dirty="0">
              <a:latin typeface="Calibri" pitchFamily="34" charset="0"/>
              <a:cs typeface="Calibri" pitchFamily="34"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3549"/>
          <a:stretch/>
        </p:blipFill>
        <p:spPr>
          <a:xfrm>
            <a:off x="4364182" y="0"/>
            <a:ext cx="4779818" cy="6915217"/>
          </a:xfrm>
          <a:prstGeom prst="rect">
            <a:avLst/>
          </a:prstGeom>
        </p:spPr>
      </p:pic>
      <p:sp>
        <p:nvSpPr>
          <p:cNvPr id="14" name="Oval 13"/>
          <p:cNvSpPr/>
          <p:nvPr/>
        </p:nvSpPr>
        <p:spPr>
          <a:xfrm>
            <a:off x="7848600" y="1828800"/>
            <a:ext cx="1219200" cy="1219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grpSp>
        <p:nvGrpSpPr>
          <p:cNvPr id="9" name="Group 8"/>
          <p:cNvGrpSpPr/>
          <p:nvPr/>
        </p:nvGrpSpPr>
        <p:grpSpPr>
          <a:xfrm>
            <a:off x="4364182" y="1708"/>
            <a:ext cx="5056909" cy="6913510"/>
            <a:chOff x="4364182" y="1708"/>
            <a:chExt cx="5056909" cy="6913510"/>
          </a:xfrm>
        </p:grpSpPr>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74"/>
            <a:stretch/>
          </p:blipFill>
          <p:spPr bwMode="auto">
            <a:xfrm>
              <a:off x="4364182" y="1708"/>
              <a:ext cx="4779818" cy="6913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629400" y="6545886"/>
              <a:ext cx="2791691" cy="369332"/>
            </a:xfrm>
            <a:prstGeom prst="rect">
              <a:avLst/>
            </a:prstGeom>
            <a:noFill/>
          </p:spPr>
          <p:txBody>
            <a:bodyPr wrap="square" rtlCol="0">
              <a:spAutoFit/>
            </a:bodyPr>
            <a:lstStyle/>
            <a:p>
              <a:r>
                <a:rPr lang="en-US" dirty="0" smtClean="0">
                  <a:solidFill>
                    <a:schemeClr val="bg1"/>
                  </a:solidFill>
                  <a:latin typeface="Calibri" pitchFamily="34" charset="0"/>
                  <a:cs typeface="Calibri" pitchFamily="34" charset="0"/>
                </a:rPr>
                <a:t>Photo: Whitney </a:t>
              </a:r>
              <a:r>
                <a:rPr lang="en-US" dirty="0" err="1" smtClean="0">
                  <a:solidFill>
                    <a:schemeClr val="bg1"/>
                  </a:solidFill>
                  <a:latin typeface="Calibri" pitchFamily="34" charset="0"/>
                  <a:cs typeface="Calibri" pitchFamily="34" charset="0"/>
                </a:rPr>
                <a:t>Cranshaw</a:t>
              </a:r>
              <a:endParaRPr lang="en-US" dirty="0">
                <a:solidFill>
                  <a:schemeClr val="bg1"/>
                </a:solidFill>
                <a:latin typeface="Calibri" pitchFamily="34" charset="0"/>
                <a:cs typeface="Calibri" pitchFamily="34" charset="0"/>
              </a:endParaRPr>
            </a:p>
          </p:txBody>
        </p:sp>
      </p:gr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4182" y="1716541"/>
            <a:ext cx="4812793" cy="361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838200" y="5785305"/>
            <a:ext cx="2976392" cy="769441"/>
          </a:xfrm>
          <a:prstGeom prst="rect">
            <a:avLst/>
          </a:prstGeom>
          <a:noFill/>
        </p:spPr>
        <p:txBody>
          <a:bodyPr wrap="non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cs typeface="Calibri" pitchFamily="34" charset="0"/>
              </a:rPr>
              <a:t>REPORT IT!!</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cs typeface="Calibri" pitchFamily="34" charset="0"/>
            </a:endParaRPr>
          </a:p>
        </p:txBody>
      </p:sp>
    </p:spTree>
    <p:extLst>
      <p:ext uri="{BB962C8B-B14F-4D97-AF65-F5344CB8AC3E}">
        <p14:creationId xmlns:p14="http://schemas.microsoft.com/office/powerpoint/2010/main" val="142451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7015" l="0" r="100000">
                        <a14:foregroundMark x1="51304" y1="95224" x2="51304" y2="95224"/>
                      </a14:backgroundRemoval>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197860" flipH="1">
            <a:off x="326222" y="4758045"/>
            <a:ext cx="1317375" cy="1917326"/>
          </a:xfrm>
          <a:prstGeom prst="rect">
            <a:avLst/>
          </a:prstGeom>
        </p:spPr>
      </p:pic>
      <p:pic>
        <p:nvPicPr>
          <p:cNvPr id="10" name="Picture 7" descr="IMG_0008"/>
          <p:cNvPicPr>
            <a:picLocks noChangeAspect="1" noChangeArrowheads="1"/>
          </p:cNvPicPr>
          <p:nvPr/>
        </p:nvPicPr>
        <p:blipFill>
          <a:blip r:embed="rId5" cstate="print">
            <a:extLst>
              <a:ext uri="{28A0092B-C50C-407E-A947-70E740481C1C}">
                <a14:useLocalDpi xmlns:a14="http://schemas.microsoft.com/office/drawing/2010/main" val="0"/>
              </a:ext>
            </a:extLst>
          </a:blip>
          <a:srcRect t="6055" b="2936"/>
          <a:stretch>
            <a:fillRect/>
          </a:stretch>
        </p:blipFill>
        <p:spPr bwMode="auto">
          <a:xfrm>
            <a:off x="0" y="4088409"/>
            <a:ext cx="2590800" cy="2769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wdholley\Doc$\tisadmin\My Documents\walnut\Images\1000 cankers disease and beetles 12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1801813"/>
            <a:ext cx="3185583"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IMG_0983 Rocky Ford tree 1 week before removal June 2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Fig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3271838"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 y="304800"/>
            <a:ext cx="8533695" cy="6028446"/>
          </a:xfrm>
          <a:prstGeom prst="rect">
            <a:avLst/>
          </a:prstGeom>
        </p:spPr>
      </p:pic>
    </p:spTree>
    <p:extLst>
      <p:ext uri="{BB962C8B-B14F-4D97-AF65-F5344CB8AC3E}">
        <p14:creationId xmlns:p14="http://schemas.microsoft.com/office/powerpoint/2010/main" val="40882674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body" idx="1"/>
          </p:nvPr>
        </p:nvSpPr>
        <p:spPr>
          <a:xfrm>
            <a:off x="243298" y="1695467"/>
            <a:ext cx="4114800" cy="5105400"/>
          </a:xfrm>
        </p:spPr>
        <p:txBody>
          <a:bodyPr>
            <a:normAutofit lnSpcReduction="10000"/>
          </a:bodyPr>
          <a:lstStyle/>
          <a:p>
            <a:pPr>
              <a:lnSpc>
                <a:spcPct val="90000"/>
              </a:lnSpc>
            </a:pPr>
            <a:r>
              <a:rPr lang="en-US" dirty="0" smtClean="0">
                <a:solidFill>
                  <a:schemeClr val="tx2"/>
                </a:solidFill>
                <a:latin typeface="Calibri" pitchFamily="34" charset="0"/>
                <a:ea typeface="ＭＳ Ｐゴシック" pitchFamily="34" charset="-128"/>
                <a:cs typeface="Calibri" pitchFamily="34" charset="0"/>
              </a:rPr>
              <a:t>Sustained beetle attack required </a:t>
            </a:r>
          </a:p>
          <a:p>
            <a:pPr lvl="1">
              <a:lnSpc>
                <a:spcPct val="90000"/>
              </a:lnSpc>
            </a:pPr>
            <a:r>
              <a:rPr lang="en-US" dirty="0" smtClean="0">
                <a:solidFill>
                  <a:schemeClr val="tx2"/>
                </a:solidFill>
                <a:latin typeface="Calibri" pitchFamily="34" charset="0"/>
                <a:ea typeface="ＭＳ Ｐゴシック" pitchFamily="34" charset="-128"/>
                <a:cs typeface="Calibri" pitchFamily="34" charset="0"/>
              </a:rPr>
              <a:t>Only small cankers with fungus alone </a:t>
            </a:r>
          </a:p>
          <a:p>
            <a:pPr>
              <a:lnSpc>
                <a:spcPct val="90000"/>
              </a:lnSpc>
            </a:pPr>
            <a:r>
              <a:rPr lang="en-US" dirty="0" smtClean="0">
                <a:solidFill>
                  <a:schemeClr val="tx2"/>
                </a:solidFill>
                <a:latin typeface="Calibri" pitchFamily="34" charset="0"/>
                <a:ea typeface="ＭＳ Ｐゴシック" pitchFamily="34" charset="-128"/>
                <a:cs typeface="Calibri" pitchFamily="34" charset="0"/>
              </a:rPr>
              <a:t>Cankers and beetles kill nutrient conducting tissue</a:t>
            </a:r>
          </a:p>
          <a:p>
            <a:pPr>
              <a:lnSpc>
                <a:spcPct val="90000"/>
              </a:lnSpc>
            </a:pPr>
            <a:r>
              <a:rPr lang="en-US" dirty="0" smtClean="0">
                <a:solidFill>
                  <a:schemeClr val="tx2"/>
                </a:solidFill>
                <a:latin typeface="Calibri" pitchFamily="34" charset="0"/>
                <a:ea typeface="ＭＳ Ｐゴシック" pitchFamily="34" charset="-128"/>
                <a:cs typeface="Calibri" pitchFamily="34" charset="0"/>
              </a:rPr>
              <a:t>Trees weaken as stored energy reserves become depleted.</a:t>
            </a:r>
          </a:p>
          <a:p>
            <a:pPr>
              <a:lnSpc>
                <a:spcPct val="90000"/>
              </a:lnSpc>
            </a:pPr>
            <a:r>
              <a:rPr lang="en-US" dirty="0" smtClean="0">
                <a:solidFill>
                  <a:schemeClr val="tx2"/>
                </a:solidFill>
                <a:latin typeface="Calibri" pitchFamily="34" charset="0"/>
                <a:ea typeface="ＭＳ Ｐゴシック" pitchFamily="34" charset="-128"/>
                <a:cs typeface="Calibri" pitchFamily="34" charset="0"/>
              </a:rPr>
              <a:t>Trees ultimately die from energy depletion.</a:t>
            </a:r>
          </a:p>
        </p:txBody>
      </p:sp>
      <p:sp>
        <p:nvSpPr>
          <p:cNvPr id="5"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21505" name="Rectangle 3"/>
          <p:cNvSpPr>
            <a:spLocks noGrp="1" noChangeArrowheads="1"/>
          </p:cNvSpPr>
          <p:nvPr>
            <p:ph type="title"/>
          </p:nvPr>
        </p:nvSpPr>
        <p:spPr>
          <a:xfrm>
            <a:off x="1143000" y="283509"/>
            <a:ext cx="7696200" cy="1143000"/>
          </a:xfrm>
        </p:spPr>
        <p:txBody>
          <a:bodyPr>
            <a:normAutofit/>
          </a:bodyPr>
          <a:lstStyle/>
          <a:p>
            <a:r>
              <a:rPr lang="en-US" sz="4000" b="1" dirty="0" smtClean="0">
                <a:latin typeface="Calibri" pitchFamily="34" charset="0"/>
                <a:ea typeface="ＭＳ Ｐゴシック" pitchFamily="34" charset="-128"/>
                <a:cs typeface="Calibri" pitchFamily="34" charset="0"/>
              </a:rPr>
              <a:t>Death by TCD</a:t>
            </a:r>
            <a:r>
              <a:rPr lang="en-US" sz="4000" dirty="0" smtClean="0">
                <a:latin typeface="Calibri" pitchFamily="34" charset="0"/>
                <a:ea typeface="ＭＳ Ｐゴシック" pitchFamily="34" charset="-128"/>
                <a:cs typeface="Calibri" pitchFamily="34" charset="0"/>
              </a:rPr>
              <a:t>: </a:t>
            </a:r>
            <a:r>
              <a:rPr lang="en-US" sz="4000" b="1" dirty="0" smtClean="0">
                <a:solidFill>
                  <a:schemeClr val="tx2">
                    <a:lumMod val="75000"/>
                    <a:lumOff val="25000"/>
                  </a:schemeClr>
                </a:solidFill>
                <a:effectLst>
                  <a:outerShdw blurRad="38100" dist="38100" dir="2700000" algn="tl">
                    <a:srgbClr val="000000">
                      <a:alpha val="43137"/>
                    </a:srgbClr>
                  </a:outerShdw>
                </a:effectLst>
                <a:latin typeface="Calibri" pitchFamily="34" charset="0"/>
                <a:ea typeface="ＭＳ Ｐゴシック" pitchFamily="34" charset="-128"/>
                <a:cs typeface="Calibri" pitchFamily="34" charset="0"/>
              </a:rPr>
              <a:t>Working Hypothesis</a:t>
            </a:r>
          </a:p>
        </p:txBody>
      </p:sp>
      <p:sp>
        <p:nvSpPr>
          <p:cNvPr id="6" name="Subtitle 2"/>
          <p:cNvSpPr txBox="1">
            <a:spLocks/>
          </p:cNvSpPr>
          <p:nvPr/>
        </p:nvSpPr>
        <p:spPr>
          <a:xfrm>
            <a:off x="6716124" y="6400800"/>
            <a:ext cx="2459252" cy="6096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600" b="1" cap="small" dirty="0" smtClean="0">
                <a:solidFill>
                  <a:schemeClr val="bg1">
                    <a:lumMod val="95000"/>
                  </a:schemeClr>
                </a:solidFill>
                <a:latin typeface="Calibri" pitchFamily="34" charset="0"/>
                <a:cs typeface="Calibri" pitchFamily="34" charset="0"/>
              </a:rPr>
              <a:t>Curtis Utley, bugwood.org</a:t>
            </a:r>
            <a:endParaRPr lang="en-US" sz="1600" b="1" cap="small" dirty="0">
              <a:solidFill>
                <a:schemeClr val="bg1">
                  <a:lumMod val="95000"/>
                </a:schemeClr>
              </a:solidFill>
              <a:latin typeface="Calibri" pitchFamily="34" charset="0"/>
              <a:cs typeface="Calibri" pitchFamily="34" charset="0"/>
            </a:endParaRPr>
          </a:p>
        </p:txBody>
      </p:sp>
      <p:pic>
        <p:nvPicPr>
          <p:cNvPr id="2050" name="Picture 2" descr="http://www.insectimages.org/images/768x512/54060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976426" y="2014846"/>
            <a:ext cx="5479395" cy="41077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662243" y="6585163"/>
            <a:ext cx="4572000" cy="276999"/>
          </a:xfrm>
          <a:prstGeom prst="rect">
            <a:avLst/>
          </a:prstGeom>
        </p:spPr>
        <p:txBody>
          <a:bodyPr>
            <a:spAutoFit/>
          </a:bodyPr>
          <a:lstStyle/>
          <a:p>
            <a:r>
              <a:rPr lang="en-US" sz="1200" dirty="0">
                <a:solidFill>
                  <a:schemeClr val="bg1"/>
                </a:solidFill>
                <a:latin typeface="Calibri" pitchFamily="34" charset="0"/>
              </a:rPr>
              <a:t>Ned </a:t>
            </a:r>
            <a:r>
              <a:rPr lang="en-US" sz="1200" dirty="0" err="1">
                <a:solidFill>
                  <a:schemeClr val="bg1"/>
                </a:solidFill>
                <a:latin typeface="Calibri" pitchFamily="34" charset="0"/>
              </a:rPr>
              <a:t>Tisserat</a:t>
            </a:r>
            <a:r>
              <a:rPr lang="en-US" sz="1200" dirty="0">
                <a:solidFill>
                  <a:schemeClr val="bg1"/>
                </a:solidFill>
                <a:latin typeface="Calibri" pitchFamily="34" charset="0"/>
              </a:rPr>
              <a:t>, Colorado State University, Bugwood.org</a:t>
            </a:r>
          </a:p>
        </p:txBody>
      </p:sp>
    </p:spTree>
    <p:extLst>
      <p:ext uri="{BB962C8B-B14F-4D97-AF65-F5344CB8AC3E}">
        <p14:creationId xmlns:p14="http://schemas.microsoft.com/office/powerpoint/2010/main" val="20215398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7015" l="0" r="100000">
                        <a14:foregroundMark x1="51304" y1="95224" x2="51304" y2="95224"/>
                      </a14:backgroundRemoval>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197860" flipH="1">
            <a:off x="326222" y="4758045"/>
            <a:ext cx="1317375" cy="1917326"/>
          </a:xfrm>
          <a:prstGeom prst="rect">
            <a:avLst/>
          </a:prstGeom>
        </p:spPr>
      </p:pic>
      <p:pic>
        <p:nvPicPr>
          <p:cNvPr id="4" name="Content Placeholder 3"/>
          <p:cNvPicPr>
            <a:picLocks noGrp="1" noChangeAspect="1"/>
          </p:cNvPicPr>
          <p:nvPr>
            <p:ph sz="quarter" idx="1"/>
          </p:nvPr>
        </p:nvPicPr>
        <p:blipFill rotWithShape="1">
          <a:blip r:embed="rId5" cstate="print">
            <a:extLst>
              <a:ext uri="{28A0092B-C50C-407E-A947-70E740481C1C}">
                <a14:useLocalDpi xmlns:a14="http://schemas.microsoft.com/office/drawing/2010/main" val="0"/>
              </a:ext>
            </a:extLst>
          </a:blip>
          <a:srcRect l="9671" r="7558" b="8437"/>
          <a:stretch/>
        </p:blipFill>
        <p:spPr>
          <a:xfrm>
            <a:off x="0" y="-1"/>
            <a:ext cx="9299247" cy="6858001"/>
          </a:xfrm>
        </p:spPr>
      </p:pic>
      <p:sp>
        <p:nvSpPr>
          <p:cNvPr id="10" name="Content Placeholder 2"/>
          <p:cNvSpPr txBox="1">
            <a:spLocks/>
          </p:cNvSpPr>
          <p:nvPr/>
        </p:nvSpPr>
        <p:spPr>
          <a:xfrm>
            <a:off x="273424" y="4766178"/>
            <a:ext cx="8718175" cy="1901059"/>
          </a:xfrm>
          <a:prstGeom prst="rect">
            <a:avLst/>
          </a:prstGeom>
          <a:solidFill>
            <a:schemeClr val="accent1">
              <a:alpha val="71000"/>
            </a:schemeClr>
          </a:solidFill>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Beetle </a:t>
            </a:r>
            <a:r>
              <a:rPr lang="en-US" dirty="0">
                <a:solidFill>
                  <a:schemeClr val="bg1"/>
                </a:solidFill>
                <a:effectLst>
                  <a:outerShdw blurRad="38100" dist="38100" dir="2700000" algn="tl">
                    <a:srgbClr val="000000">
                      <a:alpha val="43137"/>
                    </a:srgbClr>
                  </a:outerShdw>
                </a:effectLst>
                <a:latin typeface="Calibri" pitchFamily="34" charset="0"/>
                <a:cs typeface="Calibri" pitchFamily="34" charset="0"/>
              </a:rPr>
              <a:t>behavior is key to vectoring fungus</a:t>
            </a:r>
          </a:p>
          <a:p>
            <a:pPr lvl="1"/>
            <a:r>
              <a:rPr lang="en-US" dirty="0">
                <a:solidFill>
                  <a:schemeClr val="bg1"/>
                </a:solidFill>
                <a:effectLst>
                  <a:outerShdw blurRad="38100" dist="38100" dir="2700000" algn="tl">
                    <a:srgbClr val="000000">
                      <a:alpha val="43137"/>
                    </a:srgbClr>
                  </a:outerShdw>
                </a:effectLst>
                <a:latin typeface="Calibri" pitchFamily="34" charset="0"/>
                <a:cs typeface="Calibri" pitchFamily="34" charset="0"/>
              </a:rPr>
              <a:t>Excavate tunnels to feed and lay eggs</a:t>
            </a:r>
          </a:p>
          <a:p>
            <a:pPr lvl="1"/>
            <a:r>
              <a:rPr lang="en-US"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Readily “taste</a:t>
            </a:r>
            <a:r>
              <a:rPr lang="en-US" dirty="0">
                <a:solidFill>
                  <a:schemeClr val="bg1"/>
                </a:solidFill>
                <a:effectLst>
                  <a:outerShdw blurRad="38100" dist="38100" dir="2700000" algn="tl">
                    <a:srgbClr val="000000">
                      <a:alpha val="43137"/>
                    </a:srgbClr>
                  </a:outerShdw>
                </a:effectLst>
                <a:latin typeface="Calibri" pitchFamily="34" charset="0"/>
                <a:cs typeface="Calibri" pitchFamily="34" charset="0"/>
              </a:rPr>
              <a:t>” branches</a:t>
            </a:r>
          </a:p>
          <a:p>
            <a:endParaRPr lang="en-US" dirty="0" smtClean="0">
              <a:latin typeface="Calibri" pitchFamily="34" charset="0"/>
              <a:cs typeface="Calibri" pitchFamily="34" charset="0"/>
            </a:endParaRPr>
          </a:p>
        </p:txBody>
      </p:sp>
      <p:pic>
        <p:nvPicPr>
          <p:cNvPr id="9" name="Picture 1" descr="\\pmagnes.cas.colostate.edu\doc$\redirect\tisadmin\My Documents\walnut\Images\1000 cankers disease and beetles 027.jpg"/>
          <p:cNvPicPr>
            <a:picLocks noChangeAspect="1" noChangeArrowheads="1"/>
          </p:cNvPicPr>
          <p:nvPr/>
        </p:nvPicPr>
        <p:blipFill>
          <a:blip r:embed="rId6" cstate="print">
            <a:extLst>
              <a:ext uri="{28A0092B-C50C-407E-A947-70E740481C1C}">
                <a14:useLocalDpi xmlns:a14="http://schemas.microsoft.com/office/drawing/2010/main" val="0"/>
              </a:ext>
            </a:extLst>
          </a:blip>
          <a:srcRect t="27148" r="28362"/>
          <a:stretch>
            <a:fillRect/>
          </a:stretch>
        </p:blipFill>
        <p:spPr bwMode="auto">
          <a:xfrm>
            <a:off x="5029200" y="21407"/>
            <a:ext cx="4289097" cy="327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199" y="5255"/>
            <a:ext cx="8686800" cy="990600"/>
          </a:xfrm>
        </p:spPr>
        <p:txBody>
          <a:bodyPr>
            <a:normAutofit/>
          </a:bodyPr>
          <a:lstStyle/>
          <a:p>
            <a:r>
              <a:rPr lang="en-US" sz="3600"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Beetle is Required for Disease Development…</a:t>
            </a:r>
            <a:endParaRPr lang="en-US" sz="3600"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7250749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rotWithShape="1">
          <a:blip r:embed="rId3" cstate="print">
            <a:extLst>
              <a:ext uri="{28A0092B-C50C-407E-A947-70E740481C1C}">
                <a14:useLocalDpi xmlns:a14="http://schemas.microsoft.com/office/drawing/2010/main" val="0"/>
              </a:ext>
            </a:extLst>
          </a:blip>
          <a:srcRect b="6546"/>
          <a:stretch/>
        </p:blipFill>
        <p:spPr>
          <a:xfrm>
            <a:off x="-931771" y="-13138"/>
            <a:ext cx="11007541" cy="6858000"/>
          </a:xfrm>
        </p:spPr>
      </p:pic>
      <p:sp>
        <p:nvSpPr>
          <p:cNvPr id="5" name="Content Placeholder 2"/>
          <p:cNvSpPr txBox="1">
            <a:spLocks/>
          </p:cNvSpPr>
          <p:nvPr/>
        </p:nvSpPr>
        <p:spPr>
          <a:xfrm>
            <a:off x="-444062" y="551793"/>
            <a:ext cx="10058400" cy="609600"/>
          </a:xfrm>
          <a:prstGeom prst="rect">
            <a:avLst/>
          </a:prstGeom>
          <a:solidFill>
            <a:schemeClr val="accent1">
              <a:alpha val="71000"/>
            </a:schemeClr>
          </a:solidFill>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Adult WTB gallery with perpendicular larval galleries</a:t>
            </a:r>
            <a:endParaRPr lang="en-US"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grpSp>
        <p:nvGrpSpPr>
          <p:cNvPr id="2" name="Group 1"/>
          <p:cNvGrpSpPr/>
          <p:nvPr/>
        </p:nvGrpSpPr>
        <p:grpSpPr>
          <a:xfrm>
            <a:off x="762000" y="1423917"/>
            <a:ext cx="7620000" cy="5410199"/>
            <a:chOff x="743803" y="1295400"/>
            <a:chExt cx="7620000" cy="5410199"/>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803" y="1295400"/>
              <a:ext cx="7620000"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762000" y="5597856"/>
              <a:ext cx="7601803" cy="1107743"/>
            </a:xfrm>
            <a:prstGeom prst="rect">
              <a:avLst/>
            </a:prstGeom>
            <a:solidFill>
              <a:schemeClr val="accent1">
                <a:alpha val="71000"/>
              </a:schemeClr>
            </a:solidFill>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Galleries of other borers may meander, be on dead wood</a:t>
              </a:r>
              <a:endParaRPr lang="en-US"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grpSp>
    </p:spTree>
    <p:extLst>
      <p:ext uri="{BB962C8B-B14F-4D97-AF65-F5344CB8AC3E}">
        <p14:creationId xmlns:p14="http://schemas.microsoft.com/office/powerpoint/2010/main" val="3252407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alibri" pitchFamily="34" charset="0"/>
                <a:cs typeface="Calibri" pitchFamily="34" charset="0"/>
              </a:rPr>
              <a:t>Wood from Infested Walnuts</a:t>
            </a:r>
            <a:br>
              <a:rPr lang="en-US" dirty="0" smtClean="0">
                <a:latin typeface="Calibri" pitchFamily="34" charset="0"/>
                <a:cs typeface="Calibri" pitchFamily="34" charset="0"/>
              </a:rPr>
            </a:br>
            <a:r>
              <a:rPr lang="en-US" dirty="0" smtClean="0">
                <a:latin typeface="Calibri" pitchFamily="34" charset="0"/>
                <a:cs typeface="Calibri" pitchFamily="34" charset="0"/>
              </a:rPr>
              <a:t>= Extremely Infectious</a:t>
            </a:r>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7015" l="0" r="100000">
                        <a14:foregroundMark x1="51304" y1="95224" x2="51304" y2="95224"/>
                      </a14:backgroundRemoval>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197860" flipH="1">
            <a:off x="326222" y="4758045"/>
            <a:ext cx="1317375" cy="1917326"/>
          </a:xfrm>
          <a:prstGeom prst="rect">
            <a:avLst/>
          </a:prstGeom>
        </p:spPr>
      </p:pic>
      <p:pic>
        <p:nvPicPr>
          <p:cNvPr id="9" name="Picture 3" descr="IMG_329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76" y="2589094"/>
            <a:ext cx="7254085" cy="426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p:cNvPicPr>
            <a:picLocks noGrp="1" noChangeAspect="1"/>
          </p:cNvPicPr>
          <p:nvPr>
            <p:ph sz="quarter" idx="1"/>
          </p:nvPr>
        </p:nvPicPr>
        <p:blipFill rotWithShape="1">
          <a:blip r:embed="rId6" cstate="print">
            <a:extLst>
              <a:ext uri="{28A0092B-C50C-407E-A947-70E740481C1C}">
                <a14:useLocalDpi xmlns:a14="http://schemas.microsoft.com/office/drawing/2010/main" val="0"/>
              </a:ext>
            </a:extLst>
          </a:blip>
          <a:srcRect b="4069"/>
          <a:stretch/>
        </p:blipFill>
        <p:spPr>
          <a:xfrm>
            <a:off x="6977743" y="3631182"/>
            <a:ext cx="2242457" cy="3226818"/>
          </a:xfrm>
        </p:spPr>
      </p:pic>
      <p:pic>
        <p:nvPicPr>
          <p:cNvPr id="5" name="Picture 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7266" l="0" r="91016"/>
                    </a14:imgEffect>
                  </a14:imgLayer>
                </a14:imgProps>
              </a:ext>
              <a:ext uri="{28A0092B-C50C-407E-A947-70E740481C1C}">
                <a14:useLocalDpi xmlns:a14="http://schemas.microsoft.com/office/drawing/2010/main" val="0"/>
              </a:ext>
            </a:extLst>
          </a:blip>
          <a:srcRect r="6169" b="5614"/>
          <a:stretch/>
        </p:blipFill>
        <p:spPr>
          <a:xfrm>
            <a:off x="5791200" y="1524768"/>
            <a:ext cx="3581400" cy="2401730"/>
          </a:xfrm>
          <a:prstGeom prst="rect">
            <a:avLst/>
          </a:prstGeom>
        </p:spPr>
      </p:pic>
      <p:sp>
        <p:nvSpPr>
          <p:cNvPr id="11" name="Content Placeholder 2"/>
          <p:cNvSpPr txBox="1">
            <a:spLocks/>
          </p:cNvSpPr>
          <p:nvPr/>
        </p:nvSpPr>
        <p:spPr>
          <a:xfrm>
            <a:off x="152400" y="1592748"/>
            <a:ext cx="6172200" cy="917945"/>
          </a:xfrm>
          <a:prstGeom prst="rect">
            <a:avLst/>
          </a:prstGeom>
          <a:solidFill>
            <a:schemeClr val="accent1">
              <a:alpha val="71000"/>
            </a:schemeClr>
          </a:solidFill>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800"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Two 18-inch logs produced 23,040 beetles in one year after being cut!</a:t>
            </a:r>
            <a:endParaRPr lang="en-US" sz="2800"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464959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7015" l="0" r="100000">
                        <a14:foregroundMark x1="51304" y1="95224" x2="51304" y2="95224"/>
                      </a14:backgroundRemoval>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197860" flipH="1">
            <a:off x="326222" y="4758045"/>
            <a:ext cx="1317375" cy="1917326"/>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5948" b="7698"/>
          <a:stretch/>
        </p:blipFill>
        <p:spPr>
          <a:xfrm>
            <a:off x="-31376" y="0"/>
            <a:ext cx="9175376" cy="7058472"/>
          </a:xfrm>
          <a:prstGeom prst="rect">
            <a:avLst/>
          </a:prstGeom>
        </p:spPr>
      </p:pic>
      <p:sp>
        <p:nvSpPr>
          <p:cNvPr id="2" name="Title 1"/>
          <p:cNvSpPr>
            <a:spLocks noGrp="1"/>
          </p:cNvSpPr>
          <p:nvPr>
            <p:ph type="title"/>
          </p:nvPr>
        </p:nvSpPr>
        <p:spPr>
          <a:xfrm>
            <a:off x="578224" y="0"/>
            <a:ext cx="8153400" cy="990600"/>
          </a:xfrm>
        </p:spPr>
        <p:txBody>
          <a:bodyPr>
            <a:noAutofit/>
          </a:bodyPr>
          <a:lstStyle/>
          <a:p>
            <a:r>
              <a:rPr lang="en-US" sz="38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But the Fungus Actually Kills the Trees.</a:t>
            </a:r>
            <a:endParaRPr lang="en-US" sz="3800" b="1"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3" name="Content Placeholder 2"/>
          <p:cNvSpPr>
            <a:spLocks noGrp="1"/>
          </p:cNvSpPr>
          <p:nvPr>
            <p:ph sz="quarter" idx="1"/>
          </p:nvPr>
        </p:nvSpPr>
        <p:spPr>
          <a:xfrm>
            <a:off x="4800600" y="2514600"/>
            <a:ext cx="4136241" cy="3581400"/>
          </a:xfrm>
          <a:solidFill>
            <a:schemeClr val="accent1">
              <a:alpha val="71000"/>
            </a:schemeClr>
          </a:solidFill>
        </p:spPr>
        <p:txBody>
          <a:bodyPr>
            <a:noAutofit/>
          </a:bodyPr>
          <a:lstStyle/>
          <a:p>
            <a:r>
              <a:rPr lang="en-US" sz="28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Fungus grows in advance of beetle feeding</a:t>
            </a:r>
          </a:p>
          <a:p>
            <a:r>
              <a:rPr lang="en-US" sz="2800" dirty="0" err="1" smtClean="0">
                <a:solidFill>
                  <a:schemeClr val="bg1"/>
                </a:solidFill>
                <a:effectLst>
                  <a:outerShdw blurRad="38100" dist="38100" dir="2700000" algn="tl">
                    <a:srgbClr val="000000">
                      <a:alpha val="43137"/>
                    </a:srgbClr>
                  </a:outerShdw>
                </a:effectLst>
                <a:latin typeface="Calibri" pitchFamily="34" charset="0"/>
                <a:cs typeface="Calibri" pitchFamily="34" charset="0"/>
              </a:rPr>
              <a:t>Sporulates</a:t>
            </a:r>
            <a:r>
              <a:rPr lang="en-US" sz="28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 in tunnels</a:t>
            </a:r>
          </a:p>
          <a:p>
            <a:r>
              <a:rPr lang="en-US" sz="28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Picked up by adult beetles as they emerge and fly to new branches</a:t>
            </a:r>
          </a:p>
          <a:p>
            <a:r>
              <a:rPr lang="en-US" sz="28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Is fungus helping beetle?</a:t>
            </a:r>
            <a:endParaRPr lang="en-US" sz="2800"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9914" r="17672" b="22557"/>
          <a:stretch/>
        </p:blipFill>
        <p:spPr>
          <a:xfrm rot="5400000">
            <a:off x="9197" y="1755098"/>
            <a:ext cx="5297214" cy="4248807"/>
          </a:xfrm>
          <a:prstGeom prst="rect">
            <a:avLst/>
          </a:prstGeom>
        </p:spPr>
      </p:pic>
    </p:spTree>
    <p:extLst>
      <p:ext uri="{BB962C8B-B14F-4D97-AF65-F5344CB8AC3E}">
        <p14:creationId xmlns:p14="http://schemas.microsoft.com/office/powerpoint/2010/main" val="396883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Fig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84563"/>
            <a:ext cx="4495800"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 Box 3"/>
          <p:cNvSpPr txBox="1">
            <a:spLocks noChangeArrowheads="1"/>
          </p:cNvSpPr>
          <p:nvPr/>
        </p:nvSpPr>
        <p:spPr bwMode="auto">
          <a:xfrm>
            <a:off x="4706679" y="609600"/>
            <a:ext cx="40386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b="1" dirty="0" smtClean="0">
                <a:solidFill>
                  <a:schemeClr val="tx2">
                    <a:lumMod val="75000"/>
                    <a:lumOff val="25000"/>
                  </a:schemeClr>
                </a:solidFill>
                <a:latin typeface="Calibri" pitchFamily="34" charset="0"/>
                <a:cs typeface="Calibri" pitchFamily="34" charset="0"/>
              </a:rPr>
              <a:t>Colonizing WTBs release pheromones that summon other WTBs for a mass attack.</a:t>
            </a:r>
          </a:p>
          <a:p>
            <a:pPr eaLnBrk="1" hangingPunct="1">
              <a:spcBef>
                <a:spcPct val="50000"/>
              </a:spcBef>
            </a:pPr>
            <a:r>
              <a:rPr lang="en-US" sz="2000" b="1" dirty="0" smtClean="0">
                <a:solidFill>
                  <a:schemeClr val="tx2">
                    <a:lumMod val="75000"/>
                    <a:lumOff val="25000"/>
                  </a:schemeClr>
                </a:solidFill>
                <a:latin typeface="Calibri" pitchFamily="34" charset="0"/>
                <a:cs typeface="Calibri" pitchFamily="34" charset="0"/>
              </a:rPr>
              <a:t>Decline </a:t>
            </a:r>
            <a:r>
              <a:rPr lang="en-US" sz="2000" b="1" dirty="0">
                <a:solidFill>
                  <a:schemeClr val="tx2">
                    <a:lumMod val="75000"/>
                    <a:lumOff val="25000"/>
                  </a:schemeClr>
                </a:solidFill>
                <a:latin typeface="Calibri" pitchFamily="34" charset="0"/>
                <a:cs typeface="Calibri" pitchFamily="34" charset="0"/>
              </a:rPr>
              <a:t>follows </a:t>
            </a:r>
            <a:r>
              <a:rPr lang="en-US" sz="2000" b="1" i="1" u="sng" dirty="0">
                <a:solidFill>
                  <a:schemeClr val="tx2">
                    <a:lumMod val="75000"/>
                    <a:lumOff val="25000"/>
                  </a:schemeClr>
                </a:solidFill>
                <a:latin typeface="Calibri" pitchFamily="34" charset="0"/>
                <a:cs typeface="Calibri" pitchFamily="34" charset="0"/>
              </a:rPr>
              <a:t>sustained introductions</a:t>
            </a:r>
            <a:r>
              <a:rPr lang="en-US" sz="2000" b="1" dirty="0">
                <a:solidFill>
                  <a:schemeClr val="tx2">
                    <a:lumMod val="75000"/>
                    <a:lumOff val="25000"/>
                  </a:schemeClr>
                </a:solidFill>
                <a:latin typeface="Calibri" pitchFamily="34" charset="0"/>
                <a:cs typeface="Calibri" pitchFamily="34" charset="0"/>
              </a:rPr>
              <a:t> of </a:t>
            </a:r>
            <a:r>
              <a:rPr lang="en-US" sz="2000" b="1" i="1" dirty="0" err="1">
                <a:solidFill>
                  <a:schemeClr val="tx2">
                    <a:lumMod val="75000"/>
                    <a:lumOff val="25000"/>
                  </a:schemeClr>
                </a:solidFill>
                <a:latin typeface="Calibri" pitchFamily="34" charset="0"/>
                <a:cs typeface="Calibri" pitchFamily="34" charset="0"/>
              </a:rPr>
              <a:t>Geosmithia</a:t>
            </a:r>
            <a:r>
              <a:rPr lang="en-US" sz="2000" b="1" dirty="0">
                <a:solidFill>
                  <a:schemeClr val="tx2">
                    <a:lumMod val="75000"/>
                    <a:lumOff val="25000"/>
                  </a:schemeClr>
                </a:solidFill>
                <a:latin typeface="Calibri" pitchFamily="34" charset="0"/>
                <a:cs typeface="Calibri" pitchFamily="34" charset="0"/>
              </a:rPr>
              <a:t> by </a:t>
            </a:r>
            <a:r>
              <a:rPr lang="en-US" sz="2000" b="1" dirty="0" smtClean="0">
                <a:solidFill>
                  <a:schemeClr val="tx2">
                    <a:lumMod val="75000"/>
                    <a:lumOff val="25000"/>
                  </a:schemeClr>
                </a:solidFill>
                <a:latin typeface="Calibri" pitchFamily="34" charset="0"/>
                <a:cs typeface="Calibri" pitchFamily="34" charset="0"/>
              </a:rPr>
              <a:t>beetles </a:t>
            </a:r>
            <a:r>
              <a:rPr lang="en-US" sz="2000" b="1" dirty="0">
                <a:solidFill>
                  <a:schemeClr val="tx2">
                    <a:lumMod val="75000"/>
                    <a:lumOff val="25000"/>
                  </a:schemeClr>
                </a:solidFill>
                <a:latin typeface="Calibri" pitchFamily="34" charset="0"/>
                <a:cs typeface="Calibri" pitchFamily="34" charset="0"/>
              </a:rPr>
              <a:t>and formation of thousands of cankers</a:t>
            </a:r>
          </a:p>
        </p:txBody>
      </p:sp>
      <p:pic>
        <p:nvPicPr>
          <p:cNvPr id="19459" name="Picture 9" descr="C:\Documents and Settings\tissne\my documents\My Pictures\Ned's PhotoWise Images\tree\walnut\1000 cankers\Juglans nigra, Pityophthorus juglandis, Geosmithia spDSCN169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35433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8" descr="C:\Documents and Settings\tissne\my documents\My Pictures\Ned's PhotoWise Images\tree\walnut\1000 cankers\Juglans nigra, Pityophthorus juglandis, Geosmithia spDSCN16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Documents and Settings\tissne\My Documents\My Pictures\Ned's PhotoWise Images\tree\walnut\1000 cankers\Juglans nigra 1000 cankers DSCN151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2250" y="21431"/>
            <a:ext cx="5111750" cy="681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94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5993</TotalTime>
  <Words>2624</Words>
  <Application>Microsoft Office PowerPoint</Application>
  <PresentationFormat>On-screen Show (4:3)</PresentationFormat>
  <Paragraphs>143</Paragraphs>
  <Slides>28</Slides>
  <Notes>21</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ＭＳ Ｐゴシック</vt:lpstr>
      <vt:lpstr>Arial</vt:lpstr>
      <vt:lpstr>Calibri</vt:lpstr>
      <vt:lpstr>Tw Cen MT</vt:lpstr>
      <vt:lpstr>Wingdings</vt:lpstr>
      <vt:lpstr>Wingdings 2</vt:lpstr>
      <vt:lpstr>Median</vt:lpstr>
      <vt:lpstr>Thousand cankers disease Biology Signs and Symptoms  Hosts</vt:lpstr>
      <vt:lpstr>PowerPoint Presentation</vt:lpstr>
      <vt:lpstr>PowerPoint Presentation</vt:lpstr>
      <vt:lpstr>Death by TCD: Working Hypothesis</vt:lpstr>
      <vt:lpstr>Beetle is Required for Disease Development…</vt:lpstr>
      <vt:lpstr>PowerPoint Presentation</vt:lpstr>
      <vt:lpstr>Wood from Infested Walnuts = Extremely Infectious</vt:lpstr>
      <vt:lpstr>But the Fungus Actually Kills the Trees.</vt:lpstr>
      <vt:lpstr>PowerPoint Presentation</vt:lpstr>
      <vt:lpstr>PowerPoint Presentation</vt:lpstr>
      <vt:lpstr>When to Look?</vt:lpstr>
      <vt:lpstr>PowerPoint Presentation</vt:lpstr>
      <vt:lpstr>PowerPoint Presentation</vt:lpstr>
      <vt:lpstr>PowerPoint Presentation</vt:lpstr>
      <vt:lpstr>Later stage TCD—Look for Patterns!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 walnut (Juglans nigra)</vt:lpstr>
      <vt:lpstr>PowerPoint Presentation</vt:lpstr>
      <vt:lpstr>PowerPoint Presentation</vt:lpstr>
      <vt:lpstr>Review</vt:lpstr>
      <vt:lpstr>Review</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Annemarie Nagle</dc:creator>
  <cp:lastModifiedBy>Sadof, Clifford S</cp:lastModifiedBy>
  <cp:revision>198</cp:revision>
  <dcterms:created xsi:type="dcterms:W3CDTF">2012-05-14T12:59:52Z</dcterms:created>
  <dcterms:modified xsi:type="dcterms:W3CDTF">2015-07-17T19:55:57Z</dcterms:modified>
</cp:coreProperties>
</file>