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66" r:id="rId3"/>
    <p:sldId id="257" r:id="rId4"/>
    <p:sldId id="258" r:id="rId5"/>
    <p:sldId id="259" r:id="rId6"/>
    <p:sldId id="265" r:id="rId7"/>
    <p:sldId id="261" r:id="rId8"/>
    <p:sldId id="357" r:id="rId9"/>
    <p:sldId id="358" r:id="rId10"/>
    <p:sldId id="359" r:id="rId11"/>
    <p:sldId id="360" r:id="rId12"/>
    <p:sldId id="361" r:id="rId13"/>
    <p:sldId id="362" r:id="rId14"/>
    <p:sldId id="363" r:id="rId15"/>
    <p:sldId id="364" r:id="rId16"/>
    <p:sldId id="365" r:id="rId17"/>
    <p:sldId id="366" r:id="rId18"/>
    <p:sldId id="328" r:id="rId19"/>
    <p:sldId id="323" r:id="rId20"/>
    <p:sldId id="329" r:id="rId21"/>
    <p:sldId id="368" r:id="rId22"/>
    <p:sldId id="369" r:id="rId23"/>
    <p:sldId id="370" r:id="rId24"/>
    <p:sldId id="371" r:id="rId25"/>
    <p:sldId id="372" r:id="rId26"/>
    <p:sldId id="373" r:id="rId27"/>
    <p:sldId id="374" r:id="rId28"/>
    <p:sldId id="375" r:id="rId29"/>
    <p:sldId id="376" r:id="rId30"/>
    <p:sldId id="377" r:id="rId31"/>
    <p:sldId id="378" r:id="rId32"/>
    <p:sldId id="330" r:id="rId33"/>
    <p:sldId id="367"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81" autoAdjust="0"/>
    <p:restoredTop sz="72126" autoAdjust="0"/>
  </p:normalViewPr>
  <p:slideViewPr>
    <p:cSldViewPr showGuides="1">
      <p:cViewPr varScale="1">
        <p:scale>
          <a:sx n="100" d="100"/>
          <a:sy n="100" d="100"/>
        </p:scale>
        <p:origin x="1896" y="72"/>
      </p:cViewPr>
      <p:guideLst>
        <p:guide orient="horz" pos="2160"/>
        <p:guide pos="336"/>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B991A9-B68A-49D7-B915-1C71EAF7C35C}" type="datetimeFigureOut">
              <a:rPr lang="en-US" smtClean="0"/>
              <a:t>7/17/2015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E0D115-B9B3-45EC-AFBA-15FBBA7FAAD4}" type="slidenum">
              <a:rPr lang="en-US" smtClean="0"/>
              <a:t>‹#›</a:t>
            </a:fld>
            <a:endParaRPr lang="en-US"/>
          </a:p>
        </p:txBody>
      </p:sp>
    </p:spTree>
    <p:extLst>
      <p:ext uri="{BB962C8B-B14F-4D97-AF65-F5344CB8AC3E}">
        <p14:creationId xmlns:p14="http://schemas.microsoft.com/office/powerpoint/2010/main" val="9264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t>1</a:t>
            </a:fld>
            <a:endParaRPr lang="en-US"/>
          </a:p>
        </p:txBody>
      </p:sp>
    </p:spTree>
    <p:extLst>
      <p:ext uri="{BB962C8B-B14F-4D97-AF65-F5344CB8AC3E}">
        <p14:creationId xmlns:p14="http://schemas.microsoft.com/office/powerpoint/2010/main" val="2457120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EAB larvae leave s-shaped, </a:t>
            </a:r>
            <a:r>
              <a:rPr lang="en-US" dirty="0" err="1" smtClean="0"/>
              <a:t>zig</a:t>
            </a:r>
            <a:r>
              <a:rPr lang="en-US" dirty="0" smtClean="0"/>
              <a:t> </a:t>
            </a:r>
            <a:r>
              <a:rPr lang="en-US" dirty="0" err="1" smtClean="0"/>
              <a:t>zagging</a:t>
            </a:r>
            <a:r>
              <a:rPr lang="en-US" dirty="0" smtClean="0"/>
              <a:t> feeding galleries just underneath the bark of ash trees.  If you remove the bark of an infested tree, </a:t>
            </a:r>
            <a:r>
              <a:rPr lang="en-US" dirty="0" err="1" smtClean="0"/>
              <a:t>youll</a:t>
            </a:r>
            <a:r>
              <a:rPr lang="en-US" dirty="0" smtClean="0"/>
              <a:t> often see that the larval tunnels</a:t>
            </a:r>
            <a:r>
              <a:rPr lang="en-US" baseline="0" dirty="0" smtClean="0"/>
              <a:t> are packed with a sawdust like substance.  This is the larval excrement and is called </a:t>
            </a:r>
            <a:r>
              <a:rPr lang="en-US" baseline="0" dirty="0" err="1" smtClean="0"/>
              <a:t>frass</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72E0D115-B9B3-45EC-AFBA-15FBBA7FAAD4}" type="slidenum">
              <a:rPr lang="en-US" smtClean="0"/>
              <a:t>13</a:t>
            </a:fld>
            <a:endParaRPr lang="en-US"/>
          </a:p>
        </p:txBody>
      </p:sp>
    </p:spTree>
    <p:extLst>
      <p:ext uri="{BB962C8B-B14F-4D97-AF65-F5344CB8AC3E}">
        <p14:creationId xmlns:p14="http://schemas.microsoft.com/office/powerpoint/2010/main" val="181441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generally only very visible on trees in late stages of infestation, because damage typically occurs first in upper branches, where exit holes are not easily seen.</a:t>
            </a:r>
          </a:p>
          <a:p>
            <a:endParaRPr lang="en-US" baseline="0" dirty="0" smtClean="0"/>
          </a:p>
          <a:p>
            <a:r>
              <a:rPr lang="en-US" baseline="0" dirty="0" smtClean="0"/>
              <a:t>The small size of the adults and their exit holes is of note.  Native ash borers can also leave exit holes in the trunks of trees that are stressed or sick.  These are often confused for EAB damage, but are typically larger and more round than EAB exit holes.</a:t>
            </a:r>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t>14</a:t>
            </a:fld>
            <a:endParaRPr lang="en-US"/>
          </a:p>
        </p:txBody>
      </p:sp>
    </p:spTree>
    <p:extLst>
      <p:ext uri="{BB962C8B-B14F-4D97-AF65-F5344CB8AC3E}">
        <p14:creationId xmlns:p14="http://schemas.microsoft.com/office/powerpoint/2010/main" val="3952738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small size of the EAB adults and their exit holes is of note.  Native ash borers can also leave exit holes in the trunks of trees that are stressed or sick.  These are often confused for EAB damage, but are typically larger and more round than EAB exit holes.</a:t>
            </a:r>
          </a:p>
          <a:p>
            <a:endParaRPr lang="en-US" baseline="0" dirty="0" smtClean="0"/>
          </a:p>
          <a:p>
            <a:r>
              <a:rPr lang="en-US" baseline="0" dirty="0" smtClean="0"/>
              <a:t>The native ash clearwing borer will often leave its cast </a:t>
            </a:r>
            <a:r>
              <a:rPr lang="en-US" baseline="0" dirty="0" err="1" smtClean="0"/>
              <a:t>pupal</a:t>
            </a:r>
            <a:r>
              <a:rPr lang="en-US" baseline="0" dirty="0" smtClean="0"/>
              <a:t> shell in its exit holes…a tell tale sign that the holes were not made </a:t>
            </a:r>
            <a:r>
              <a:rPr lang="en-US" baseline="0" smtClean="0"/>
              <a:t>by EAB.</a:t>
            </a:r>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t>15</a:t>
            </a:fld>
            <a:endParaRPr lang="en-US"/>
          </a:p>
        </p:txBody>
      </p:sp>
    </p:spTree>
    <p:extLst>
      <p:ext uri="{BB962C8B-B14F-4D97-AF65-F5344CB8AC3E}">
        <p14:creationId xmlns:p14="http://schemas.microsoft.com/office/powerpoint/2010/main" val="1133430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small size of the EAB adults and their exit holes is of note.  Native ash borers can also leave exit holes in the trunks of trees that are stressed or sick.  These are often confused for EAB damage, but are typically larger and more round than EAB exit holes.</a:t>
            </a:r>
          </a:p>
          <a:p>
            <a:endParaRPr lang="en-US" baseline="0" dirty="0" smtClean="0"/>
          </a:p>
          <a:p>
            <a:r>
              <a:rPr lang="en-US" baseline="0" dirty="0" smtClean="0"/>
              <a:t>The native ash clearwing borer will often leave its cast </a:t>
            </a:r>
            <a:r>
              <a:rPr lang="en-US" baseline="0" dirty="0" err="1" smtClean="0"/>
              <a:t>pupal</a:t>
            </a:r>
            <a:r>
              <a:rPr lang="en-US" baseline="0" dirty="0" smtClean="0"/>
              <a:t> shell in its exit holes…a tell tale sign that the holes were not made by EAB.</a:t>
            </a:r>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t>16</a:t>
            </a:fld>
            <a:endParaRPr lang="en-US"/>
          </a:p>
        </p:txBody>
      </p:sp>
    </p:spTree>
    <p:extLst>
      <p:ext uri="{BB962C8B-B14F-4D97-AF65-F5344CB8AC3E}">
        <p14:creationId xmlns:p14="http://schemas.microsoft.com/office/powerpoint/2010/main" val="2270565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last ditch effort by the tree to make “new trees” and survive.  A late-stage symptom of infestation, will not support the tree.</a:t>
            </a:r>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t>17</a:t>
            </a:fld>
            <a:endParaRPr lang="en-US"/>
          </a:p>
        </p:txBody>
      </p:sp>
    </p:spTree>
    <p:extLst>
      <p:ext uri="{BB962C8B-B14F-4D97-AF65-F5344CB8AC3E}">
        <p14:creationId xmlns:p14="http://schemas.microsoft.com/office/powerpoint/2010/main" val="1460627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t>18</a:t>
            </a:fld>
            <a:endParaRPr lang="en-US"/>
          </a:p>
        </p:txBody>
      </p:sp>
    </p:spTree>
    <p:extLst>
      <p:ext uri="{BB962C8B-B14F-4D97-AF65-F5344CB8AC3E}">
        <p14:creationId xmlns:p14="http://schemas.microsoft.com/office/powerpoint/2010/main" val="1112899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t>19</a:t>
            </a:fld>
            <a:endParaRPr lang="en-US"/>
          </a:p>
        </p:txBody>
      </p:sp>
    </p:spTree>
    <p:extLst>
      <p:ext uri="{BB962C8B-B14F-4D97-AF65-F5344CB8AC3E}">
        <p14:creationId xmlns:p14="http://schemas.microsoft.com/office/powerpoint/2010/main" val="1112899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t>20</a:t>
            </a:fld>
            <a:endParaRPr lang="en-US"/>
          </a:p>
        </p:txBody>
      </p:sp>
    </p:spTree>
    <p:extLst>
      <p:ext uri="{BB962C8B-B14F-4D97-AF65-F5344CB8AC3E}">
        <p14:creationId xmlns:p14="http://schemas.microsoft.com/office/powerpoint/2010/main" val="1112899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t>32</a:t>
            </a:fld>
            <a:endParaRPr lang="en-US"/>
          </a:p>
        </p:txBody>
      </p:sp>
    </p:spTree>
    <p:extLst>
      <p:ext uri="{BB962C8B-B14F-4D97-AF65-F5344CB8AC3E}">
        <p14:creationId xmlns:p14="http://schemas.microsoft.com/office/powerpoint/2010/main" val="1112899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t>33</a:t>
            </a:fld>
            <a:endParaRPr lang="en-US"/>
          </a:p>
        </p:txBody>
      </p:sp>
    </p:spTree>
    <p:extLst>
      <p:ext uri="{BB962C8B-B14F-4D97-AF65-F5344CB8AC3E}">
        <p14:creationId xmlns:p14="http://schemas.microsoft.com/office/powerpoint/2010/main" val="87254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We’ll be discussing where EAB came from and a little about it’s biology, and the impact that it’s having on our state and the ash resource.  Then we will talk about the all-important signs and symptoms…what you want to be looking for out in the field.  And finally we will touch on what management options are available to deal with this invasive insect. </a:t>
            </a:r>
          </a:p>
        </p:txBody>
      </p:sp>
      <p:sp>
        <p:nvSpPr>
          <p:cNvPr id="4" name="Slide Number Placeholder 3"/>
          <p:cNvSpPr>
            <a:spLocks noGrp="1"/>
          </p:cNvSpPr>
          <p:nvPr>
            <p:ph type="sldNum" sz="quarter" idx="10"/>
          </p:nvPr>
        </p:nvSpPr>
        <p:spPr/>
        <p:txBody>
          <a:bodyPr/>
          <a:lstStyle/>
          <a:p>
            <a:fld id="{72E0D115-B9B3-45EC-AFBA-15FBBA7FAAD4}" type="slidenum">
              <a:rPr lang="en-US" smtClean="0"/>
              <a:t>3</a:t>
            </a:fld>
            <a:endParaRPr lang="en-US"/>
          </a:p>
        </p:txBody>
      </p:sp>
    </p:spTree>
    <p:extLst>
      <p:ext uri="{BB962C8B-B14F-4D97-AF65-F5344CB8AC3E}">
        <p14:creationId xmlns:p14="http://schemas.microsoft.com/office/powerpoint/2010/main" val="2815305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EAB</a:t>
            </a:r>
            <a:r>
              <a:rPr lang="en-US" baseline="0" dirty="0" smtClean="0"/>
              <a:t> is a s</a:t>
            </a:r>
            <a:r>
              <a:rPr lang="en-US" dirty="0" smtClean="0"/>
              <a:t>econdary pest in Asia, primary pest in North America.  We have native wood borer species in the same genus</a:t>
            </a:r>
            <a:r>
              <a:rPr lang="en-US" baseline="0" dirty="0" smtClean="0"/>
              <a:t> that play a similar ecological role as EAB in its native habitat.  Two lined chestnut borer attacks oak trees that are stressed or weakened by environmental conditions or other insects or diseases.  Bronze birch borer is a native pest of birches, but causes significant damage to European birch species that are planted as ornamentals.</a:t>
            </a:r>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t>4</a:t>
            </a:fld>
            <a:endParaRPr lang="en-US"/>
          </a:p>
        </p:txBody>
      </p:sp>
    </p:spTree>
    <p:extLst>
      <p:ext uri="{BB962C8B-B14F-4D97-AF65-F5344CB8AC3E}">
        <p14:creationId xmlns:p14="http://schemas.microsoft.com/office/powerpoint/2010/main" val="1295575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9C244512-DA8D-453F-AEFC-978E168A2A7E}" type="slidenum">
              <a:rPr lang="en-US" smtClean="0">
                <a:latin typeface="Arial" pitchFamily="34" charset="0"/>
              </a:rPr>
              <a:pPr/>
              <a:t>6</a:t>
            </a:fld>
            <a:endParaRPr lang="en-US" smtClean="0">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en-US" dirty="0" smtClean="0">
                <a:latin typeface="Arial" pitchFamily="34" charset="0"/>
              </a:rPr>
              <a:t>Emerald ash borer larvae usually attack by the hundreds or thousands, causing the tree to lose virtually all of its vascular tissue in a short period of time. The bark was removed from this dead ash tree to reveal the extensive damage caused by heavy larval feeding.  Trees that sustain</a:t>
            </a:r>
            <a:r>
              <a:rPr lang="en-US" baseline="0" dirty="0" smtClean="0">
                <a:latin typeface="Arial" pitchFamily="34" charset="0"/>
              </a:rPr>
              <a:t> this type of damage die very quickly, usually within 1-3 years.</a:t>
            </a:r>
            <a:endParaRPr lang="en-US" dirty="0" smtClean="0">
              <a:latin typeface="Arial" pitchFamily="34" charset="0"/>
            </a:endParaRPr>
          </a:p>
        </p:txBody>
      </p:sp>
    </p:spTree>
    <p:extLst>
      <p:ext uri="{BB962C8B-B14F-4D97-AF65-F5344CB8AC3E}">
        <p14:creationId xmlns:p14="http://schemas.microsoft.com/office/powerpoint/2010/main" val="222935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Understanding the life cycles of these insects is essential to understanding the damage they cause and the symptoms and</a:t>
            </a:r>
            <a:r>
              <a:rPr lang="en-US" baseline="0" dirty="0" smtClean="0"/>
              <a:t> signs on trees that we are going to be looking for.</a:t>
            </a:r>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t>7</a:t>
            </a:fld>
            <a:endParaRPr lang="en-US"/>
          </a:p>
        </p:txBody>
      </p:sp>
    </p:spTree>
    <p:extLst>
      <p:ext uri="{BB962C8B-B14F-4D97-AF65-F5344CB8AC3E}">
        <p14:creationId xmlns:p14="http://schemas.microsoft.com/office/powerpoint/2010/main" val="1112899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latin typeface="Arial" pitchFamily="34" charset="0"/>
              </a:rPr>
              <a:t>While some of these symptoms resemble other diseases or abiotic problems that ash trees can experience, when these are present in combination, they are extremely diagnostic of the presence of EAB.   Presented in the order they typically are seen on an infested tree.</a:t>
            </a:r>
          </a:p>
        </p:txBody>
      </p:sp>
      <p:sp>
        <p:nvSpPr>
          <p:cNvPr id="4" name="Slide Number Placeholder 3"/>
          <p:cNvSpPr>
            <a:spLocks noGrp="1"/>
          </p:cNvSpPr>
          <p:nvPr>
            <p:ph type="sldNum" sz="quarter" idx="10"/>
          </p:nvPr>
        </p:nvSpPr>
        <p:spPr/>
        <p:txBody>
          <a:bodyPr/>
          <a:lstStyle/>
          <a:p>
            <a:fld id="{72E0D115-B9B3-45EC-AFBA-15FBBA7FAAD4}" type="slidenum">
              <a:rPr lang="en-US" smtClean="0"/>
              <a:t>9</a:t>
            </a:fld>
            <a:endParaRPr lang="en-US"/>
          </a:p>
        </p:txBody>
      </p:sp>
    </p:spTree>
    <p:extLst>
      <p:ext uri="{BB962C8B-B14F-4D97-AF65-F5344CB8AC3E}">
        <p14:creationId xmlns:p14="http://schemas.microsoft.com/office/powerpoint/2010/main" val="2733091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usually takes place in the top of the tree first, and gradually progresses down the canopy, until  the tree has lost all of its leaves. </a:t>
            </a:r>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t>10</a:t>
            </a:fld>
            <a:endParaRPr lang="en-US"/>
          </a:p>
        </p:txBody>
      </p:sp>
    </p:spTree>
    <p:extLst>
      <p:ext uri="{BB962C8B-B14F-4D97-AF65-F5344CB8AC3E}">
        <p14:creationId xmlns:p14="http://schemas.microsoft.com/office/powerpoint/2010/main" val="2683479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Woodpeckers are extremely good at detecting where EAB larvae are under</a:t>
            </a:r>
            <a:r>
              <a:rPr lang="en-US" baseline="0" dirty="0" smtClean="0"/>
              <a:t> the bark.  They scrape off flakes of bark to get at the larvae underneath, creating light colored patches on the branches and trunks.  </a:t>
            </a:r>
            <a:endParaRPr lang="en-US" dirty="0" smtClean="0"/>
          </a:p>
          <a:p>
            <a:r>
              <a:rPr lang="en-US" dirty="0" smtClean="0"/>
              <a:t>An excellent early warning sign that the tree is infested.</a:t>
            </a:r>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t>11</a:t>
            </a:fld>
            <a:endParaRPr lang="en-US"/>
          </a:p>
        </p:txBody>
      </p:sp>
    </p:spTree>
    <p:extLst>
      <p:ext uri="{BB962C8B-B14F-4D97-AF65-F5344CB8AC3E}">
        <p14:creationId xmlns:p14="http://schemas.microsoft.com/office/powerpoint/2010/main" val="2729048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tree’s bark that lies on top of the larval galleries will often die</a:t>
            </a:r>
            <a:r>
              <a:rPr lang="en-US" baseline="0" dirty="0" smtClean="0"/>
              <a:t> and split apart, which can form a window into the gallery underneath.</a:t>
            </a:r>
            <a:endParaRPr lang="en-US" dirty="0" smtClean="0"/>
          </a:p>
        </p:txBody>
      </p:sp>
      <p:sp>
        <p:nvSpPr>
          <p:cNvPr id="4" name="Slide Number Placeholder 3"/>
          <p:cNvSpPr>
            <a:spLocks noGrp="1"/>
          </p:cNvSpPr>
          <p:nvPr>
            <p:ph type="sldNum" sz="quarter" idx="10"/>
          </p:nvPr>
        </p:nvSpPr>
        <p:spPr/>
        <p:txBody>
          <a:bodyPr/>
          <a:lstStyle/>
          <a:p>
            <a:fld id="{72E0D115-B9B3-45EC-AFBA-15FBBA7FAAD4}" type="slidenum">
              <a:rPr lang="en-US" smtClean="0"/>
              <a:t>12</a:t>
            </a:fld>
            <a:endParaRPr lang="en-US"/>
          </a:p>
        </p:txBody>
      </p:sp>
    </p:spTree>
    <p:extLst>
      <p:ext uri="{BB962C8B-B14F-4D97-AF65-F5344CB8AC3E}">
        <p14:creationId xmlns:p14="http://schemas.microsoft.com/office/powerpoint/2010/main" val="3679667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C8F6564-CD45-4D9E-9A70-F81C8A6DA3F5}" type="datetimeFigureOut">
              <a:rPr lang="en-US" smtClean="0"/>
              <a:t>7/17/2015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1761C40-35FA-44E6-B539-E39326ACAF54}"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C8F6564-CD45-4D9E-9A70-F81C8A6DA3F5}" type="datetimeFigureOut">
              <a:rPr lang="en-US" smtClean="0"/>
              <a:t>7/17/2015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1C40-35FA-44E6-B539-E39326ACAF5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C8F6564-CD45-4D9E-9A70-F81C8A6DA3F5}" type="datetimeFigureOut">
              <a:rPr lang="en-US" smtClean="0"/>
              <a:t>7/17/2015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1761C40-35FA-44E6-B539-E39326ACAF5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C8F6564-CD45-4D9E-9A70-F81C8A6DA3F5}" type="datetimeFigureOut">
              <a:rPr lang="en-US" smtClean="0"/>
              <a:t>7/17/2015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1761C40-35FA-44E6-B539-E39326ACAF54}"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6C8F6564-CD45-4D9E-9A70-F81C8A6DA3F5}" type="datetimeFigureOut">
              <a:rPr lang="en-US" smtClean="0"/>
              <a:t>7/17/2015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1761C40-35FA-44E6-B539-E39326ACAF54}"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6C8F6564-CD45-4D9E-9A70-F81C8A6DA3F5}" type="datetimeFigureOut">
              <a:rPr lang="en-US" smtClean="0"/>
              <a:t>7/17/2015</a:t>
            </a:fld>
            <a:endParaRPr lang="en-US"/>
          </a:p>
        </p:txBody>
      </p:sp>
      <p:sp>
        <p:nvSpPr>
          <p:cNvPr id="10" name="Slide Number Placeholder 9"/>
          <p:cNvSpPr>
            <a:spLocks noGrp="1"/>
          </p:cNvSpPr>
          <p:nvPr>
            <p:ph type="sldNum" sz="quarter" idx="16"/>
          </p:nvPr>
        </p:nvSpPr>
        <p:spPr/>
        <p:txBody>
          <a:bodyPr rtlCol="0"/>
          <a:lstStyle/>
          <a:p>
            <a:fld id="{71761C40-35FA-44E6-B539-E39326ACAF54}"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C8F6564-CD45-4D9E-9A70-F81C8A6DA3F5}" type="datetimeFigureOut">
              <a:rPr lang="en-US" smtClean="0"/>
              <a:t>7/17/2015</a:t>
            </a:fld>
            <a:endParaRPr lang="en-US"/>
          </a:p>
        </p:txBody>
      </p:sp>
      <p:sp>
        <p:nvSpPr>
          <p:cNvPr id="12" name="Slide Number Placeholder 11"/>
          <p:cNvSpPr>
            <a:spLocks noGrp="1"/>
          </p:cNvSpPr>
          <p:nvPr>
            <p:ph type="sldNum" sz="quarter" idx="16"/>
          </p:nvPr>
        </p:nvSpPr>
        <p:spPr/>
        <p:txBody>
          <a:bodyPr rtlCol="0"/>
          <a:lstStyle/>
          <a:p>
            <a:fld id="{71761C40-35FA-44E6-B539-E39326ACAF54}"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C8F6564-CD45-4D9E-9A70-F81C8A6DA3F5}" type="datetimeFigureOut">
              <a:rPr lang="en-US" smtClean="0"/>
              <a:t>7/17/2015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1761C40-35FA-44E6-B539-E39326ACAF5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F6564-CD45-4D9E-9A70-F81C8A6DA3F5}" type="datetimeFigureOut">
              <a:rPr lang="en-US" smtClean="0"/>
              <a:t>7/17/2015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1761C40-35FA-44E6-B539-E39326ACAF5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C8F6564-CD45-4D9E-9A70-F81C8A6DA3F5}" type="datetimeFigureOut">
              <a:rPr lang="en-US" smtClean="0"/>
              <a:t>7/17/2015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1761C40-35FA-44E6-B539-E39326ACAF54}"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6C8F6564-CD45-4D9E-9A70-F81C8A6DA3F5}" type="datetimeFigureOut">
              <a:rPr lang="en-US" smtClean="0"/>
              <a:t>7/17/2015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1761C40-35FA-44E6-B539-E39326ACAF54}"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6C8F6564-CD45-4D9E-9A70-F81C8A6DA3F5}" type="datetimeFigureOut">
              <a:rPr lang="en-US" smtClean="0"/>
              <a:t>7/17/2015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1761C40-35FA-44E6-B539-E39326ACAF5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hyperlink" Target="http://www.forestryimages.org/images/768x512/3057082.jpg" TargetMode="Externa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hyperlink" Target="http://www.dnr.state.wi.us/org/caer/ce/eek/veg/treekey/oppbranch.htm" TargetMode="External"/><Relationship Id="rId7"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www.dnr.state.wi.us/org/caer/ce/eek/veg/treekey/altbranch.htm" TargetMode="Externa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2.png"/><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1.pn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0.jpe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3.png"/><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backgroundRemoval t="10000" b="90000" l="10000" r="90000">
                        <a14:foregroundMark x1="51737" y1="32743" x2="51737" y2="32743"/>
                        <a14:foregroundMark x1="48263" y1="29330" x2="48263" y2="29330"/>
                        <a14:foregroundMark x1="56124" y1="40329" x2="56124" y2="40329"/>
                        <a14:backgroundMark x1="49360" y1="32238" x2="49360" y2="32238"/>
                      </a14:backgroundRemoval>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34213" t="22731" r="7693" b="37280"/>
          <a:stretch/>
        </p:blipFill>
        <p:spPr>
          <a:xfrm rot="4927040">
            <a:off x="2767459" y="1022923"/>
            <a:ext cx="3962932" cy="3944626"/>
          </a:xfrm>
          <a:prstGeom prst="rect">
            <a:avLst/>
          </a:prstGeom>
        </p:spPr>
      </p:pic>
      <p:sp>
        <p:nvSpPr>
          <p:cNvPr id="2" name="Title 1"/>
          <p:cNvSpPr>
            <a:spLocks noGrp="1"/>
          </p:cNvSpPr>
          <p:nvPr>
            <p:ph type="ctrTitle"/>
          </p:nvPr>
        </p:nvSpPr>
        <p:spPr>
          <a:xfrm>
            <a:off x="2361063" y="2585380"/>
            <a:ext cx="6477000" cy="1828800"/>
          </a:xfrm>
        </p:spPr>
        <p:txBody>
          <a:bodyPr>
            <a:normAutofit fontScale="90000"/>
          </a:bodyPr>
          <a:lstStyle/>
          <a:p>
            <a:pPr algn="r"/>
            <a:r>
              <a:rPr lang="en-US" sz="5300" dirty="0" smtClean="0">
                <a:effectLst>
                  <a:innerShdw blurRad="63500" dist="50800" dir="5400000">
                    <a:prstClr val="black">
                      <a:alpha val="50000"/>
                    </a:prstClr>
                  </a:innerShdw>
                </a:effectLst>
                <a:latin typeface="Calibri" pitchFamily="34" charset="0"/>
                <a:cs typeface="Calibri" pitchFamily="34" charset="0"/>
              </a:rPr>
              <a:t>EMERALD ASH BORER</a:t>
            </a:r>
            <a:r>
              <a:rPr lang="en-US" dirty="0" smtClean="0">
                <a:effectLst>
                  <a:innerShdw blurRad="114300">
                    <a:prstClr val="black"/>
                  </a:innerShdw>
                </a:effectLst>
                <a:latin typeface="Calibri" pitchFamily="34" charset="0"/>
                <a:cs typeface="Calibri" pitchFamily="34" charset="0"/>
              </a:rPr>
              <a:t/>
            </a:r>
            <a:br>
              <a:rPr lang="en-US" dirty="0" smtClean="0">
                <a:effectLst>
                  <a:innerShdw blurRad="114300">
                    <a:prstClr val="black"/>
                  </a:innerShdw>
                </a:effectLst>
                <a:latin typeface="Calibri" pitchFamily="34" charset="0"/>
                <a:cs typeface="Calibri" pitchFamily="34" charset="0"/>
              </a:rPr>
            </a:br>
            <a:r>
              <a:rPr lang="en-US" sz="3600" cap="none" dirty="0" smtClean="0">
                <a:effectLst>
                  <a:innerShdw blurRad="63500" dist="50800" dir="5400000">
                    <a:prstClr val="black">
                      <a:alpha val="50000"/>
                    </a:prstClr>
                  </a:innerShdw>
                </a:effectLst>
                <a:latin typeface="Calibri" pitchFamily="34" charset="0"/>
                <a:cs typeface="Calibri" pitchFamily="34" charset="0"/>
              </a:rPr>
              <a:t>Biology</a:t>
            </a:r>
            <a:br>
              <a:rPr lang="en-US" sz="3600" cap="none" dirty="0" smtClean="0">
                <a:effectLst>
                  <a:innerShdw blurRad="63500" dist="50800" dir="5400000">
                    <a:prstClr val="black">
                      <a:alpha val="50000"/>
                    </a:prstClr>
                  </a:innerShdw>
                </a:effectLst>
                <a:latin typeface="Calibri" pitchFamily="34" charset="0"/>
                <a:cs typeface="Calibri" pitchFamily="34" charset="0"/>
              </a:rPr>
            </a:br>
            <a:r>
              <a:rPr lang="en-US" sz="3600" cap="none" dirty="0" smtClean="0">
                <a:effectLst>
                  <a:innerShdw blurRad="63500" dist="50800" dir="5400000">
                    <a:prstClr val="black">
                      <a:alpha val="50000"/>
                    </a:prstClr>
                  </a:innerShdw>
                </a:effectLst>
                <a:latin typeface="Calibri" pitchFamily="34" charset="0"/>
                <a:cs typeface="Calibri" pitchFamily="34" charset="0"/>
              </a:rPr>
              <a:t>Signs and Symptoms </a:t>
            </a:r>
            <a:br>
              <a:rPr lang="en-US" sz="3600" cap="none" dirty="0" smtClean="0">
                <a:effectLst>
                  <a:innerShdw blurRad="63500" dist="50800" dir="5400000">
                    <a:prstClr val="black">
                      <a:alpha val="50000"/>
                    </a:prstClr>
                  </a:innerShdw>
                </a:effectLst>
                <a:latin typeface="Calibri" pitchFamily="34" charset="0"/>
                <a:cs typeface="Calibri" pitchFamily="34" charset="0"/>
              </a:rPr>
            </a:br>
            <a:endParaRPr lang="en-US" sz="3600" cap="none" dirty="0">
              <a:effectLst>
                <a:innerShdw blurRad="63500" dist="50800" dir="5400000">
                  <a:prstClr val="black">
                    <a:alpha val="50000"/>
                  </a:prstClr>
                </a:innerShdw>
              </a:effectLst>
              <a:latin typeface="Calibri" pitchFamily="34" charset="0"/>
              <a:cs typeface="Calibri" pitchFamily="34" charset="0"/>
            </a:endParaRPr>
          </a:p>
        </p:txBody>
      </p:sp>
      <p:sp>
        <p:nvSpPr>
          <p:cNvPr id="3" name="Subtitle 2"/>
          <p:cNvSpPr>
            <a:spLocks noGrp="1"/>
          </p:cNvSpPr>
          <p:nvPr>
            <p:ph type="subTitle" idx="1"/>
          </p:nvPr>
        </p:nvSpPr>
        <p:spPr>
          <a:xfrm>
            <a:off x="2362200" y="6050037"/>
            <a:ext cx="4191000" cy="685800"/>
          </a:xfrm>
        </p:spPr>
        <p:txBody>
          <a:bodyPr>
            <a:normAutofit/>
          </a:bodyPr>
          <a:lstStyle/>
          <a:p>
            <a:r>
              <a:rPr lang="en-US" sz="2000" cap="small" dirty="0" smtClean="0">
                <a:solidFill>
                  <a:schemeClr val="accent1">
                    <a:lumMod val="50000"/>
                  </a:schemeClr>
                </a:solidFill>
                <a:latin typeface="Calibri" pitchFamily="34" charset="0"/>
                <a:cs typeface="Calibri" pitchFamily="34" charset="0"/>
              </a:rPr>
              <a:t>F</a:t>
            </a:r>
            <a:r>
              <a:rPr lang="en-US" sz="2000" cap="small" dirty="0" smtClean="0">
                <a:latin typeface="Calibri" pitchFamily="34" charset="0"/>
                <a:cs typeface="Calibri" pitchFamily="34" charset="0"/>
              </a:rPr>
              <a:t>orest </a:t>
            </a:r>
            <a:r>
              <a:rPr lang="en-US" sz="2000" cap="small" dirty="0" smtClean="0">
                <a:solidFill>
                  <a:schemeClr val="accent1">
                    <a:lumMod val="50000"/>
                  </a:schemeClr>
                </a:solidFill>
                <a:latin typeface="Calibri" pitchFamily="34" charset="0"/>
                <a:cs typeface="Calibri" pitchFamily="34" charset="0"/>
              </a:rPr>
              <a:t>P</a:t>
            </a:r>
            <a:r>
              <a:rPr lang="en-US" sz="2000" cap="small" dirty="0" smtClean="0">
                <a:latin typeface="Calibri" pitchFamily="34" charset="0"/>
                <a:cs typeface="Calibri" pitchFamily="34" charset="0"/>
              </a:rPr>
              <a:t>est </a:t>
            </a:r>
            <a:r>
              <a:rPr lang="en-US" sz="2000" cap="small" dirty="0" smtClean="0">
                <a:solidFill>
                  <a:schemeClr val="accent1">
                    <a:lumMod val="50000"/>
                  </a:schemeClr>
                </a:solidFill>
                <a:latin typeface="Calibri" pitchFamily="34" charset="0"/>
                <a:cs typeface="Calibri" pitchFamily="34" charset="0"/>
              </a:rPr>
              <a:t>O</a:t>
            </a:r>
            <a:r>
              <a:rPr lang="en-US" sz="2000" cap="small" dirty="0" smtClean="0">
                <a:latin typeface="Calibri" pitchFamily="34" charset="0"/>
                <a:cs typeface="Calibri" pitchFamily="34" charset="0"/>
              </a:rPr>
              <a:t>utreach </a:t>
            </a:r>
            <a:r>
              <a:rPr lang="en-US" sz="2000" cap="small" dirty="0" smtClean="0">
                <a:solidFill>
                  <a:schemeClr val="accent1">
                    <a:lumMod val="50000"/>
                  </a:schemeClr>
                </a:solidFill>
                <a:latin typeface="Calibri" pitchFamily="34" charset="0"/>
                <a:cs typeface="Calibri" pitchFamily="34" charset="0"/>
              </a:rPr>
              <a:t>S</a:t>
            </a:r>
            <a:r>
              <a:rPr lang="en-US" sz="2000" cap="small" dirty="0" smtClean="0">
                <a:latin typeface="Calibri" pitchFamily="34" charset="0"/>
                <a:cs typeface="Calibri" pitchFamily="34" charset="0"/>
              </a:rPr>
              <a:t>urvey </a:t>
            </a:r>
            <a:r>
              <a:rPr lang="en-US" sz="2000" cap="small" dirty="0" smtClean="0">
                <a:solidFill>
                  <a:schemeClr val="accent1">
                    <a:lumMod val="50000"/>
                  </a:schemeClr>
                </a:solidFill>
                <a:latin typeface="Calibri" pitchFamily="34" charset="0"/>
                <a:cs typeface="Calibri" pitchFamily="34" charset="0"/>
              </a:rPr>
              <a:t>P</a:t>
            </a:r>
            <a:r>
              <a:rPr lang="en-US" sz="2000" cap="small" dirty="0" smtClean="0">
                <a:latin typeface="Calibri" pitchFamily="34" charset="0"/>
                <a:cs typeface="Calibri" pitchFamily="34" charset="0"/>
              </a:rPr>
              <a:t>roject</a:t>
            </a:r>
            <a:endParaRPr lang="en-US" sz="2000" cap="small" dirty="0">
              <a:latin typeface="Calibri" pitchFamily="34" charset="0"/>
              <a:cs typeface="Calibri" pitchFamily="34"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76479" t="9456" r="1795" b="38179"/>
          <a:stretch/>
        </p:blipFill>
        <p:spPr>
          <a:xfrm rot="19699922">
            <a:off x="374884" y="4691246"/>
            <a:ext cx="1713851" cy="215328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6364" y="6232725"/>
            <a:ext cx="1018036" cy="34143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0" y="6210110"/>
            <a:ext cx="609600" cy="389196"/>
          </a:xfrm>
          <a:prstGeom prst="rect">
            <a:avLst/>
          </a:prstGeom>
        </p:spPr>
      </p:pic>
      <p:sp>
        <p:nvSpPr>
          <p:cNvPr id="13" name="Subtitle 2"/>
          <p:cNvSpPr txBox="1">
            <a:spLocks/>
          </p:cNvSpPr>
          <p:nvPr/>
        </p:nvSpPr>
        <p:spPr>
          <a:xfrm>
            <a:off x="0" y="6068611"/>
            <a:ext cx="1146341" cy="685800"/>
          </a:xfrm>
          <a:prstGeom prst="rect">
            <a:avLst/>
          </a:prstGeom>
        </p:spPr>
        <p:txBody>
          <a:bodyPr vert="horz" anchor="ctr">
            <a:normAutofit fontScale="62500" lnSpcReduction="20000"/>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dirty="0" smtClean="0">
                <a:latin typeface="Calibri" pitchFamily="34" charset="0"/>
                <a:cs typeface="Calibri" pitchFamily="34" charset="0"/>
              </a:rPr>
              <a:t>Early Detector Training</a:t>
            </a:r>
            <a:endParaRPr lang="en-US" dirty="0">
              <a:latin typeface="Calibri" pitchFamily="34" charset="0"/>
              <a:cs typeface="Calibri" pitchFamily="34" charset="0"/>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6836" y="6180580"/>
            <a:ext cx="805014" cy="467307"/>
          </a:xfrm>
          <a:prstGeom prst="rect">
            <a:avLst/>
          </a:prstGeom>
        </p:spPr>
      </p:pic>
    </p:spTree>
    <p:extLst>
      <p:ext uri="{BB962C8B-B14F-4D97-AF65-F5344CB8AC3E}">
        <p14:creationId xmlns:p14="http://schemas.microsoft.com/office/powerpoint/2010/main" val="1145656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a:latin typeface="Calibri" pitchFamily="34" charset="0"/>
              <a:cs typeface="Calibri" pitchFamily="34" charset="0"/>
            </a:endParaRPr>
          </a:p>
        </p:txBody>
      </p:sp>
      <p:sp>
        <p:nvSpPr>
          <p:cNvPr id="4" name="Text Box 2"/>
          <p:cNvSpPr txBox="1">
            <a:spLocks noChangeArrowheads="1"/>
          </p:cNvSpPr>
          <p:nvPr/>
        </p:nvSpPr>
        <p:spPr bwMode="auto">
          <a:xfrm>
            <a:off x="2819400" y="0"/>
            <a:ext cx="5867400" cy="914400"/>
          </a:xfrm>
          <a:prstGeom prst="rect">
            <a:avLst/>
          </a:prstGeom>
          <a:noFill/>
          <a:ln w="9525">
            <a:noFill/>
            <a:miter lim="800000"/>
            <a:headEnd/>
            <a:tailEnd/>
          </a:ln>
          <a:effectLst/>
        </p:spPr>
        <p:txBody>
          <a:bodyPr>
            <a:spAutoFit/>
          </a:bodyPr>
          <a:lstStyle/>
          <a:p>
            <a:pPr eaLnBrk="0" hangingPunct="0">
              <a:spcBef>
                <a:spcPct val="50000"/>
              </a:spcBef>
              <a:defRPr/>
            </a:pPr>
            <a:endParaRPr lang="en-US" sz="5400" b="1">
              <a:effectLst>
                <a:outerShdw blurRad="38100" dist="38100" dir="2700000" algn="tl">
                  <a:srgbClr val="000000"/>
                </a:outerShdw>
              </a:effectLst>
              <a:latin typeface="Calibri" pitchFamily="34" charset="0"/>
              <a:cs typeface="Calibri" pitchFamily="34" charset="0"/>
            </a:endParaRPr>
          </a:p>
        </p:txBody>
      </p:sp>
      <p:sp>
        <p:nvSpPr>
          <p:cNvPr id="5" name="Text Box 3"/>
          <p:cNvSpPr txBox="1">
            <a:spLocks noChangeArrowheads="1"/>
          </p:cNvSpPr>
          <p:nvPr/>
        </p:nvSpPr>
        <p:spPr bwMode="auto">
          <a:xfrm>
            <a:off x="4590197" y="4724400"/>
            <a:ext cx="4495800" cy="1954381"/>
          </a:xfrm>
          <a:prstGeom prst="rect">
            <a:avLst/>
          </a:prstGeom>
          <a:noFill/>
          <a:ln w="9525" algn="ctr">
            <a:noFill/>
            <a:miter lim="800000"/>
            <a:headEnd/>
            <a:tailEnd/>
          </a:ln>
        </p:spPr>
        <p:txBody>
          <a:bodyPr>
            <a:spAutoFit/>
          </a:bodyPr>
          <a:lstStyle/>
          <a:p>
            <a:pPr eaLnBrk="0" hangingPunct="0">
              <a:spcBef>
                <a:spcPct val="50000"/>
              </a:spcBef>
            </a:pPr>
            <a:r>
              <a:rPr lang="en-US" sz="2200" dirty="0">
                <a:solidFill>
                  <a:schemeClr val="accent3">
                    <a:lumMod val="50000"/>
                  </a:schemeClr>
                </a:solidFill>
                <a:latin typeface="Calibri" pitchFamily="34" charset="0"/>
                <a:cs typeface="Calibri" pitchFamily="34" charset="0"/>
              </a:rPr>
              <a:t>As the ash tree loses its ability to circulate nutrients and water, the </a:t>
            </a:r>
            <a:r>
              <a:rPr lang="en-US" sz="2200" b="1" dirty="0">
                <a:solidFill>
                  <a:schemeClr val="accent3">
                    <a:lumMod val="50000"/>
                  </a:schemeClr>
                </a:solidFill>
                <a:latin typeface="Calibri" pitchFamily="34" charset="0"/>
                <a:cs typeface="Calibri" pitchFamily="34" charset="0"/>
              </a:rPr>
              <a:t>top part of the canopy begins to die</a:t>
            </a:r>
            <a:r>
              <a:rPr lang="en-US" sz="2200" dirty="0">
                <a:solidFill>
                  <a:schemeClr val="accent3">
                    <a:lumMod val="50000"/>
                  </a:schemeClr>
                </a:solidFill>
                <a:latin typeface="Calibri" pitchFamily="34" charset="0"/>
                <a:cs typeface="Calibri" pitchFamily="34" charset="0"/>
              </a:rPr>
              <a:t>. </a:t>
            </a:r>
          </a:p>
          <a:p>
            <a:pPr eaLnBrk="0" hangingPunct="0">
              <a:spcBef>
                <a:spcPct val="50000"/>
              </a:spcBef>
            </a:pPr>
            <a:r>
              <a:rPr lang="en-US" sz="2200" dirty="0">
                <a:solidFill>
                  <a:schemeClr val="accent3">
                    <a:lumMod val="50000"/>
                  </a:schemeClr>
                </a:solidFill>
                <a:latin typeface="Calibri" pitchFamily="34" charset="0"/>
                <a:cs typeface="Calibri" pitchFamily="34" charset="0"/>
              </a:rPr>
              <a:t>The canopy continues to decline until the tree eventually dies.</a:t>
            </a:r>
          </a:p>
        </p:txBody>
      </p:sp>
      <p:sp>
        <p:nvSpPr>
          <p:cNvPr id="6" name="Text Box 4"/>
          <p:cNvSpPr txBox="1">
            <a:spLocks noChangeArrowheads="1"/>
          </p:cNvSpPr>
          <p:nvPr/>
        </p:nvSpPr>
        <p:spPr bwMode="auto">
          <a:xfrm>
            <a:off x="-58003" y="206514"/>
            <a:ext cx="9144000" cy="707886"/>
          </a:xfrm>
          <a:prstGeom prst="rect">
            <a:avLst/>
          </a:prstGeom>
          <a:noFill/>
          <a:ln w="9525" algn="ctr">
            <a:noFill/>
            <a:miter lim="800000"/>
            <a:headEnd/>
            <a:tailEnd/>
          </a:ln>
        </p:spPr>
        <p:txBody>
          <a:bodyPr>
            <a:spAutoFit/>
          </a:bodyPr>
          <a:lstStyle/>
          <a:p>
            <a:pPr algn="ctr" eaLnBrk="0" hangingPunct="0">
              <a:spcBef>
                <a:spcPct val="50000"/>
              </a:spcBef>
            </a:pPr>
            <a:r>
              <a:rPr lang="en-US" sz="4000" b="1" dirty="0">
                <a:solidFill>
                  <a:schemeClr val="accent2">
                    <a:lumMod val="75000"/>
                  </a:schemeClr>
                </a:solidFill>
                <a:latin typeface="Calibri" pitchFamily="34" charset="0"/>
                <a:cs typeface="Calibri" pitchFamily="34" charset="0"/>
              </a:rPr>
              <a:t>1. Thinning of leaves in the upper canopy</a:t>
            </a:r>
          </a:p>
        </p:txBody>
      </p:sp>
      <p:pic>
        <p:nvPicPr>
          <p:cNvPr id="7" name="Picture 5" descr="Ash decline - crown,  EAB."/>
          <p:cNvPicPr>
            <a:picLocks noChangeAspect="1" noChangeArrowheads="1"/>
          </p:cNvPicPr>
          <p:nvPr/>
        </p:nvPicPr>
        <p:blipFill>
          <a:blip r:embed="rId3" cstate="print"/>
          <a:srcRect/>
          <a:stretch>
            <a:fillRect/>
          </a:stretch>
        </p:blipFill>
        <p:spPr bwMode="auto">
          <a:xfrm>
            <a:off x="238835" y="1173714"/>
            <a:ext cx="4191000" cy="5376863"/>
          </a:xfrm>
          <a:prstGeom prst="rect">
            <a:avLst/>
          </a:prstGeom>
          <a:ln>
            <a:noFill/>
          </a:ln>
          <a:effectLst>
            <a:outerShdw blurRad="292100" dist="139700" dir="2700000" algn="tl" rotWithShape="0">
              <a:srgbClr val="333333">
                <a:alpha val="65000"/>
              </a:srgbClr>
            </a:outerShdw>
          </a:effectLst>
        </p:spPr>
      </p:pic>
      <p:sp>
        <p:nvSpPr>
          <p:cNvPr id="8" name="Text Box 6"/>
          <p:cNvSpPr txBox="1">
            <a:spLocks noChangeArrowheads="1"/>
          </p:cNvSpPr>
          <p:nvPr/>
        </p:nvSpPr>
        <p:spPr bwMode="auto">
          <a:xfrm>
            <a:off x="2667000" y="5867400"/>
            <a:ext cx="1219200" cy="244475"/>
          </a:xfrm>
          <a:prstGeom prst="rect">
            <a:avLst/>
          </a:prstGeom>
          <a:noFill/>
          <a:ln w="9525">
            <a:noFill/>
            <a:miter lim="800000"/>
            <a:headEnd/>
            <a:tailEnd/>
          </a:ln>
        </p:spPr>
        <p:txBody>
          <a:bodyPr>
            <a:spAutoFit/>
          </a:bodyPr>
          <a:lstStyle/>
          <a:p>
            <a:pPr eaLnBrk="0" hangingPunct="0">
              <a:spcBef>
                <a:spcPct val="50000"/>
              </a:spcBef>
            </a:pPr>
            <a:r>
              <a:rPr lang="en-US" sz="1000" b="1">
                <a:latin typeface="Calibri" pitchFamily="34" charset="0"/>
                <a:cs typeface="Calibri" pitchFamily="34" charset="0"/>
              </a:rPr>
              <a:t>James W. Smith</a:t>
            </a:r>
          </a:p>
        </p:txBody>
      </p:sp>
      <p:pic>
        <p:nvPicPr>
          <p:cNvPr id="9" name="Picture 9" descr="http://extension.entm.purdue.edu/EAB/espanol/images/Number%208%20dying%20ash%20trees.jpg"/>
          <p:cNvPicPr>
            <a:picLocks noChangeAspect="1" noChangeArrowheads="1"/>
          </p:cNvPicPr>
          <p:nvPr/>
        </p:nvPicPr>
        <p:blipFill>
          <a:blip r:embed="rId4" cstate="print"/>
          <a:srcRect/>
          <a:stretch>
            <a:fillRect/>
          </a:stretch>
        </p:blipFill>
        <p:spPr bwMode="auto">
          <a:xfrm>
            <a:off x="4724400" y="1066604"/>
            <a:ext cx="4114800" cy="3448050"/>
          </a:xfrm>
          <a:prstGeom prst="rect">
            <a:avLst/>
          </a:prstGeom>
          <a:ln>
            <a:noFill/>
          </a:ln>
          <a:effectLst>
            <a:outerShdw blurRad="292100" dist="139700" dir="2700000" algn="tl" rotWithShape="0">
              <a:srgbClr val="333333">
                <a:alpha val="65000"/>
              </a:srgbClr>
            </a:outerShdw>
          </a:effectLst>
        </p:spPr>
      </p:pic>
      <p:sp>
        <p:nvSpPr>
          <p:cNvPr id="10" name="Text Box 6"/>
          <p:cNvSpPr txBox="1">
            <a:spLocks noChangeArrowheads="1"/>
          </p:cNvSpPr>
          <p:nvPr/>
        </p:nvSpPr>
        <p:spPr bwMode="auto">
          <a:xfrm>
            <a:off x="4724400" y="1091625"/>
            <a:ext cx="1981200" cy="246063"/>
          </a:xfrm>
          <a:prstGeom prst="rect">
            <a:avLst/>
          </a:prstGeom>
          <a:noFill/>
          <a:ln w="9525">
            <a:noFill/>
            <a:miter lim="800000"/>
            <a:headEnd/>
            <a:tailEnd/>
          </a:ln>
        </p:spPr>
        <p:txBody>
          <a:bodyPr>
            <a:spAutoFit/>
          </a:bodyPr>
          <a:lstStyle/>
          <a:p>
            <a:pPr eaLnBrk="0" hangingPunct="0">
              <a:spcBef>
                <a:spcPct val="50000"/>
              </a:spcBef>
            </a:pPr>
            <a:r>
              <a:rPr lang="en-US" sz="1000" b="1" dirty="0">
                <a:latin typeface="Calibri" pitchFamily="34" charset="0"/>
                <a:cs typeface="Calibri" pitchFamily="34" charset="0"/>
              </a:rPr>
              <a:t>Jodie Ellis, Purdue</a:t>
            </a:r>
          </a:p>
        </p:txBody>
      </p:sp>
    </p:spTree>
    <p:extLst>
      <p:ext uri="{BB962C8B-B14F-4D97-AF65-F5344CB8AC3E}">
        <p14:creationId xmlns:p14="http://schemas.microsoft.com/office/powerpoint/2010/main" val="3117640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6479" t="9456" r="1795" b="38179"/>
          <a:stretch/>
        </p:blipFill>
        <p:spPr>
          <a:xfrm rot="19699922">
            <a:off x="132839" y="4556775"/>
            <a:ext cx="1713851" cy="2153282"/>
          </a:xfrm>
          <a:prstGeom prst="rect">
            <a:avLst/>
          </a:prstGeom>
        </p:spPr>
      </p:pic>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9" name="Text Box 2"/>
          <p:cNvSpPr txBox="1">
            <a:spLocks noChangeArrowheads="1"/>
          </p:cNvSpPr>
          <p:nvPr/>
        </p:nvSpPr>
        <p:spPr bwMode="auto">
          <a:xfrm>
            <a:off x="2000533" y="5411450"/>
            <a:ext cx="6842125" cy="1446550"/>
          </a:xfrm>
          <a:prstGeom prst="rect">
            <a:avLst/>
          </a:prstGeom>
          <a:noFill/>
          <a:ln w="9525" algn="ctr">
            <a:noFill/>
            <a:miter lim="800000"/>
            <a:headEnd/>
            <a:tailEnd/>
          </a:ln>
        </p:spPr>
        <p:txBody>
          <a:bodyPr wrap="square">
            <a:spAutoFit/>
          </a:bodyPr>
          <a:lstStyle/>
          <a:p>
            <a:pPr eaLnBrk="0" hangingPunct="0">
              <a:spcBef>
                <a:spcPct val="50000"/>
              </a:spcBef>
            </a:pPr>
            <a:r>
              <a:rPr lang="en-US" sz="2200" b="1" dirty="0">
                <a:solidFill>
                  <a:schemeClr val="accent4">
                    <a:lumMod val="50000"/>
                  </a:schemeClr>
                </a:solidFill>
                <a:latin typeface="Calibri" pitchFamily="34" charset="0"/>
                <a:cs typeface="Calibri" pitchFamily="34" charset="0"/>
              </a:rPr>
              <a:t>Woodpeckers</a:t>
            </a:r>
            <a:r>
              <a:rPr lang="en-US" sz="2200" dirty="0">
                <a:solidFill>
                  <a:schemeClr val="accent4">
                    <a:lumMod val="50000"/>
                  </a:schemeClr>
                </a:solidFill>
                <a:latin typeface="Calibri" pitchFamily="34" charset="0"/>
                <a:cs typeface="Calibri" pitchFamily="34" charset="0"/>
              </a:rPr>
              <a:t> love to feed on EAB larvae. The marks they leave when scraping the bark from the tree to reach larvae  are called </a:t>
            </a:r>
            <a:r>
              <a:rPr lang="en-US" sz="2200" b="1" dirty="0">
                <a:solidFill>
                  <a:schemeClr val="accent4">
                    <a:lumMod val="50000"/>
                  </a:schemeClr>
                </a:solidFill>
                <a:latin typeface="Calibri" pitchFamily="34" charset="0"/>
                <a:cs typeface="Calibri" pitchFamily="34" charset="0"/>
              </a:rPr>
              <a:t>flecks</a:t>
            </a:r>
            <a:r>
              <a:rPr lang="en-US" sz="2200" dirty="0">
                <a:solidFill>
                  <a:schemeClr val="accent4">
                    <a:lumMod val="50000"/>
                  </a:schemeClr>
                </a:solidFill>
                <a:latin typeface="Calibri" pitchFamily="34" charset="0"/>
                <a:cs typeface="Calibri" pitchFamily="34" charset="0"/>
              </a:rPr>
              <a:t>. This activity serves as an early warning </a:t>
            </a:r>
            <a:r>
              <a:rPr lang="en-US" sz="2200" dirty="0" smtClean="0">
                <a:solidFill>
                  <a:schemeClr val="accent4">
                    <a:lumMod val="50000"/>
                  </a:schemeClr>
                </a:solidFill>
                <a:latin typeface="Calibri" pitchFamily="34" charset="0"/>
                <a:cs typeface="Calibri" pitchFamily="34" charset="0"/>
              </a:rPr>
              <a:t>sign of </a:t>
            </a:r>
            <a:r>
              <a:rPr lang="en-US" sz="2200" dirty="0">
                <a:solidFill>
                  <a:schemeClr val="accent4">
                    <a:lumMod val="50000"/>
                  </a:schemeClr>
                </a:solidFill>
                <a:latin typeface="Calibri" pitchFamily="34" charset="0"/>
                <a:cs typeface="Calibri" pitchFamily="34" charset="0"/>
              </a:rPr>
              <a:t>EAB. </a:t>
            </a:r>
          </a:p>
        </p:txBody>
      </p:sp>
      <p:sp>
        <p:nvSpPr>
          <p:cNvPr id="14" name="Text Box 4"/>
          <p:cNvSpPr txBox="1">
            <a:spLocks noChangeArrowheads="1"/>
          </p:cNvSpPr>
          <p:nvPr/>
        </p:nvSpPr>
        <p:spPr bwMode="auto">
          <a:xfrm>
            <a:off x="-23884" y="55912"/>
            <a:ext cx="9144000" cy="707886"/>
          </a:xfrm>
          <a:prstGeom prst="rect">
            <a:avLst/>
          </a:prstGeom>
          <a:noFill/>
          <a:ln w="9525" algn="ctr">
            <a:noFill/>
            <a:miter lim="800000"/>
            <a:headEnd/>
            <a:tailEnd/>
          </a:ln>
        </p:spPr>
        <p:txBody>
          <a:bodyPr>
            <a:spAutoFit/>
          </a:bodyPr>
          <a:lstStyle/>
          <a:p>
            <a:pPr algn="ctr" eaLnBrk="0" hangingPunct="0">
              <a:spcBef>
                <a:spcPct val="50000"/>
              </a:spcBef>
            </a:pPr>
            <a:r>
              <a:rPr lang="en-US" sz="4000" b="1" dirty="0">
                <a:solidFill>
                  <a:schemeClr val="accent2">
                    <a:lumMod val="75000"/>
                  </a:schemeClr>
                </a:solidFill>
                <a:latin typeface="Calibri" pitchFamily="34" charset="0"/>
                <a:cs typeface="Calibri" pitchFamily="34" charset="0"/>
              </a:rPr>
              <a:t>2</a:t>
            </a:r>
            <a:r>
              <a:rPr lang="en-US" sz="4000" b="1" dirty="0" smtClean="0">
                <a:solidFill>
                  <a:schemeClr val="accent2">
                    <a:lumMod val="75000"/>
                  </a:schemeClr>
                </a:solidFill>
                <a:latin typeface="Calibri" pitchFamily="34" charset="0"/>
                <a:cs typeface="Calibri" pitchFamily="34" charset="0"/>
              </a:rPr>
              <a:t>. Woodpecker Feeding</a:t>
            </a:r>
            <a:endParaRPr lang="en-US" sz="4000" b="1" dirty="0">
              <a:solidFill>
                <a:schemeClr val="accent2">
                  <a:lumMod val="75000"/>
                </a:schemeClr>
              </a:solidFill>
              <a:latin typeface="Calibri" pitchFamily="34" charset="0"/>
              <a:cs typeface="Calibri" pitchFamily="34"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1681" y="838200"/>
            <a:ext cx="2971800" cy="4457700"/>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21" y="838200"/>
            <a:ext cx="2914650" cy="38862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8858" y="1009804"/>
            <a:ext cx="2911257" cy="388167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5831" y="-6584"/>
            <a:ext cx="5143500" cy="6858000"/>
          </a:xfrm>
          <a:prstGeom prst="rect">
            <a:avLst/>
          </a:prstGeom>
        </p:spPr>
      </p:pic>
    </p:spTree>
    <p:extLst>
      <p:ext uri="{BB962C8B-B14F-4D97-AF65-F5344CB8AC3E}">
        <p14:creationId xmlns:p14="http://schemas.microsoft.com/office/powerpoint/2010/main" val="9150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6479" t="9456" r="1795" b="38179"/>
          <a:stretch/>
        </p:blipFill>
        <p:spPr>
          <a:xfrm rot="19699922">
            <a:off x="132839" y="4556775"/>
            <a:ext cx="1713851" cy="2153282"/>
          </a:xfrm>
          <a:prstGeom prst="rect">
            <a:avLst/>
          </a:prstGeom>
        </p:spPr>
      </p:pic>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2" descr="agrpla7"/>
          <p:cNvPicPr>
            <a:picLocks noChangeAspect="1" noChangeArrowheads="1"/>
          </p:cNvPicPr>
          <p:nvPr/>
        </p:nvPicPr>
        <p:blipFill>
          <a:blip r:embed="rId4" cstate="print"/>
          <a:srcRect/>
          <a:stretch>
            <a:fillRect/>
          </a:stretch>
        </p:blipFill>
        <p:spPr bwMode="auto">
          <a:xfrm>
            <a:off x="304800" y="1066800"/>
            <a:ext cx="2209800" cy="3829050"/>
          </a:xfrm>
          <a:prstGeom prst="rect">
            <a:avLst/>
          </a:prstGeom>
          <a:ln>
            <a:noFill/>
          </a:ln>
          <a:effectLst>
            <a:outerShdw blurRad="292100" dist="139700" dir="2700000" algn="tl" rotWithShape="0">
              <a:srgbClr val="333333">
                <a:alpha val="65000"/>
              </a:srgbClr>
            </a:outerShdw>
          </a:effectLst>
        </p:spPr>
      </p:pic>
      <p:sp>
        <p:nvSpPr>
          <p:cNvPr id="9" name="Text Box 3"/>
          <p:cNvSpPr txBox="1">
            <a:spLocks noChangeArrowheads="1"/>
          </p:cNvSpPr>
          <p:nvPr/>
        </p:nvSpPr>
        <p:spPr bwMode="auto">
          <a:xfrm>
            <a:off x="0" y="76200"/>
            <a:ext cx="9144000" cy="707886"/>
          </a:xfrm>
          <a:prstGeom prst="rect">
            <a:avLst/>
          </a:prstGeom>
          <a:noFill/>
          <a:ln w="9525">
            <a:noFill/>
            <a:miter lim="800000"/>
            <a:headEnd/>
            <a:tailEnd/>
          </a:ln>
        </p:spPr>
        <p:txBody>
          <a:bodyPr>
            <a:spAutoFit/>
          </a:bodyPr>
          <a:lstStyle/>
          <a:p>
            <a:pPr algn="ctr" eaLnBrk="0" hangingPunct="0">
              <a:spcBef>
                <a:spcPct val="50000"/>
              </a:spcBef>
            </a:pPr>
            <a:r>
              <a:rPr lang="en-US" sz="4000" b="1" dirty="0">
                <a:solidFill>
                  <a:schemeClr val="accent2">
                    <a:lumMod val="75000"/>
                  </a:schemeClr>
                </a:solidFill>
                <a:latin typeface="Calibri" pitchFamily="34" charset="0"/>
                <a:cs typeface="Calibri" pitchFamily="34" charset="0"/>
              </a:rPr>
              <a:t>3</a:t>
            </a:r>
            <a:r>
              <a:rPr lang="en-US" sz="4000" b="1" dirty="0" smtClean="0">
                <a:solidFill>
                  <a:schemeClr val="accent2">
                    <a:lumMod val="75000"/>
                  </a:schemeClr>
                </a:solidFill>
                <a:latin typeface="Calibri" pitchFamily="34" charset="0"/>
                <a:cs typeface="Calibri" pitchFamily="34" charset="0"/>
              </a:rPr>
              <a:t>. </a:t>
            </a:r>
            <a:r>
              <a:rPr lang="en-US" sz="4000" b="1" dirty="0">
                <a:solidFill>
                  <a:schemeClr val="accent2">
                    <a:lumMod val="75000"/>
                  </a:schemeClr>
                </a:solidFill>
                <a:latin typeface="Calibri" pitchFamily="34" charset="0"/>
                <a:cs typeface="Calibri" pitchFamily="34" charset="0"/>
              </a:rPr>
              <a:t>Vertical splitting in bark</a:t>
            </a:r>
          </a:p>
        </p:txBody>
      </p:sp>
      <p:pic>
        <p:nvPicPr>
          <p:cNvPr id="10" name="Picture 4"/>
          <p:cNvPicPr>
            <a:picLocks noChangeAspect="1" noChangeArrowheads="1"/>
          </p:cNvPicPr>
          <p:nvPr/>
        </p:nvPicPr>
        <p:blipFill>
          <a:blip r:embed="rId5" cstate="print"/>
          <a:srcRect/>
          <a:stretch>
            <a:fillRect/>
          </a:stretch>
        </p:blipFill>
        <p:spPr bwMode="auto">
          <a:xfrm>
            <a:off x="2705100" y="1052512"/>
            <a:ext cx="3505200" cy="3843338"/>
          </a:xfrm>
          <a:prstGeom prst="rect">
            <a:avLst/>
          </a:prstGeom>
          <a:ln>
            <a:noFill/>
          </a:ln>
          <a:effectLst>
            <a:outerShdw blurRad="292100" dist="139700" dir="2700000" algn="tl" rotWithShape="0">
              <a:srgbClr val="333333">
                <a:alpha val="65000"/>
              </a:srgbClr>
            </a:outerShdw>
          </a:effectLst>
        </p:spPr>
      </p:pic>
      <p:sp>
        <p:nvSpPr>
          <p:cNvPr id="11" name="TextBox 4"/>
          <p:cNvSpPr txBox="1">
            <a:spLocks noChangeArrowheads="1"/>
          </p:cNvSpPr>
          <p:nvPr/>
        </p:nvSpPr>
        <p:spPr bwMode="auto">
          <a:xfrm>
            <a:off x="2024418" y="5334000"/>
            <a:ext cx="6705600" cy="1200329"/>
          </a:xfrm>
          <a:prstGeom prst="rect">
            <a:avLst/>
          </a:prstGeom>
          <a:noFill/>
          <a:ln w="9525">
            <a:noFill/>
            <a:miter lim="800000"/>
            <a:headEnd/>
            <a:tailEnd/>
          </a:ln>
        </p:spPr>
        <p:txBody>
          <a:bodyPr wrap="square">
            <a:spAutoFit/>
          </a:bodyPr>
          <a:lstStyle/>
          <a:p>
            <a:r>
              <a:rPr lang="en-US" sz="2400" b="1" dirty="0">
                <a:solidFill>
                  <a:schemeClr val="accent4">
                    <a:lumMod val="50000"/>
                  </a:schemeClr>
                </a:solidFill>
                <a:latin typeface="Calibri" pitchFamily="34" charset="0"/>
                <a:cs typeface="Calibri" pitchFamily="34" charset="0"/>
              </a:rPr>
              <a:t>Vertical splits in bark </a:t>
            </a:r>
            <a:r>
              <a:rPr lang="en-US" sz="2400" dirty="0">
                <a:solidFill>
                  <a:schemeClr val="accent4">
                    <a:lumMod val="50000"/>
                  </a:schemeClr>
                </a:solidFill>
                <a:latin typeface="Calibri" pitchFamily="34" charset="0"/>
                <a:cs typeface="Calibri" pitchFamily="34" charset="0"/>
              </a:rPr>
              <a:t>often appear directly above larval feeding galleries, acting as a kind of “window” into the tree.</a:t>
            </a:r>
          </a:p>
        </p:txBody>
      </p:sp>
      <p:pic>
        <p:nvPicPr>
          <p:cNvPr id="12" name="Picture 7" descr="http://www.michigan.gov/images/mda_MVC-004Sb_35430_7.JPG"/>
          <p:cNvPicPr>
            <a:picLocks noChangeAspect="1" noChangeArrowheads="1"/>
          </p:cNvPicPr>
          <p:nvPr/>
        </p:nvPicPr>
        <p:blipFill>
          <a:blip r:embed="rId6" cstate="print"/>
          <a:srcRect l="17036"/>
          <a:stretch>
            <a:fillRect/>
          </a:stretch>
        </p:blipFill>
        <p:spPr bwMode="auto">
          <a:xfrm>
            <a:off x="6400800" y="1052512"/>
            <a:ext cx="2417763" cy="388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23716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6479" t="9456" r="1795" b="38179"/>
          <a:stretch/>
        </p:blipFill>
        <p:spPr>
          <a:xfrm rot="19699922">
            <a:off x="132839" y="4556775"/>
            <a:ext cx="1713851" cy="2153282"/>
          </a:xfrm>
          <a:prstGeom prst="rect">
            <a:avLst/>
          </a:prstGeom>
        </p:spPr>
      </p:pic>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8" name="Rectangle 4"/>
          <p:cNvSpPr>
            <a:spLocks noRot="1" noChangeArrowheads="1"/>
          </p:cNvSpPr>
          <p:nvPr/>
        </p:nvSpPr>
        <p:spPr bwMode="auto">
          <a:xfrm>
            <a:off x="381000" y="0"/>
            <a:ext cx="8382000" cy="685800"/>
          </a:xfrm>
          <a:prstGeom prst="rect">
            <a:avLst/>
          </a:prstGeom>
          <a:noFill/>
          <a:ln w="9525">
            <a:noFill/>
            <a:miter lim="800000"/>
            <a:headEnd/>
            <a:tailEnd/>
          </a:ln>
        </p:spPr>
        <p:txBody>
          <a:bodyPr anchor="ctr"/>
          <a:lstStyle/>
          <a:p>
            <a:pPr algn="ctr"/>
            <a:r>
              <a:rPr lang="en-US" sz="4000" b="1" dirty="0">
                <a:solidFill>
                  <a:schemeClr val="accent2">
                    <a:lumMod val="75000"/>
                  </a:schemeClr>
                </a:solidFill>
                <a:latin typeface="Calibri" pitchFamily="34" charset="0"/>
                <a:cs typeface="Calibri" pitchFamily="34" charset="0"/>
              </a:rPr>
              <a:t>4. S-shaped larval feeding galleries</a:t>
            </a:r>
          </a:p>
        </p:txBody>
      </p:sp>
      <p:sp>
        <p:nvSpPr>
          <p:cNvPr id="9" name="Text Box 5"/>
          <p:cNvSpPr txBox="1">
            <a:spLocks noChangeArrowheads="1"/>
          </p:cNvSpPr>
          <p:nvPr/>
        </p:nvSpPr>
        <p:spPr bwMode="auto">
          <a:xfrm>
            <a:off x="1981200" y="4571587"/>
            <a:ext cx="7010400" cy="2123658"/>
          </a:xfrm>
          <a:prstGeom prst="rect">
            <a:avLst/>
          </a:prstGeom>
          <a:noFill/>
          <a:ln w="9525">
            <a:noFill/>
            <a:miter lim="800000"/>
            <a:headEnd/>
            <a:tailEnd/>
          </a:ln>
        </p:spPr>
        <p:txBody>
          <a:bodyPr wrap="square">
            <a:spAutoFit/>
          </a:bodyPr>
          <a:lstStyle/>
          <a:p>
            <a:pPr eaLnBrk="0" hangingPunct="0">
              <a:spcBef>
                <a:spcPct val="50000"/>
              </a:spcBef>
            </a:pPr>
            <a:r>
              <a:rPr lang="en-US" sz="2400" dirty="0">
                <a:solidFill>
                  <a:schemeClr val="accent2">
                    <a:lumMod val="75000"/>
                  </a:schemeClr>
                </a:solidFill>
                <a:latin typeface="Calibri" pitchFamily="34" charset="0"/>
                <a:cs typeface="Calibri" pitchFamily="34" charset="0"/>
              </a:rPr>
              <a:t>Note the hairpin turns that EAB </a:t>
            </a:r>
            <a:r>
              <a:rPr lang="en-US" sz="2400" dirty="0" smtClean="0">
                <a:solidFill>
                  <a:schemeClr val="accent2">
                    <a:lumMod val="75000"/>
                  </a:schemeClr>
                </a:solidFill>
                <a:latin typeface="Calibri" pitchFamily="34" charset="0"/>
                <a:cs typeface="Calibri" pitchFamily="34" charset="0"/>
              </a:rPr>
              <a:t>larvae </a:t>
            </a:r>
            <a:r>
              <a:rPr lang="en-US" sz="2400" dirty="0">
                <a:solidFill>
                  <a:schemeClr val="accent2">
                    <a:lumMod val="75000"/>
                  </a:schemeClr>
                </a:solidFill>
                <a:latin typeface="Calibri" pitchFamily="34" charset="0"/>
                <a:cs typeface="Calibri" pitchFamily="34" charset="0"/>
              </a:rPr>
              <a:t>take as they feed. The channels left behind are packed with sawdust-like excrement (</a:t>
            </a:r>
            <a:r>
              <a:rPr lang="en-US" sz="2400" b="1" dirty="0" err="1">
                <a:solidFill>
                  <a:schemeClr val="accent2">
                    <a:lumMod val="75000"/>
                  </a:schemeClr>
                </a:solidFill>
                <a:latin typeface="Calibri" pitchFamily="34" charset="0"/>
                <a:cs typeface="Calibri" pitchFamily="34" charset="0"/>
              </a:rPr>
              <a:t>frass</a:t>
            </a:r>
            <a:r>
              <a:rPr lang="en-US" sz="2400" dirty="0">
                <a:solidFill>
                  <a:schemeClr val="accent2">
                    <a:lumMod val="75000"/>
                  </a:schemeClr>
                </a:solidFill>
                <a:latin typeface="Calibri" pitchFamily="34" charset="0"/>
                <a:cs typeface="Calibri" pitchFamily="34" charset="0"/>
              </a:rPr>
              <a:t>). </a:t>
            </a:r>
          </a:p>
          <a:p>
            <a:pPr eaLnBrk="0" hangingPunct="0">
              <a:spcBef>
                <a:spcPct val="50000"/>
              </a:spcBef>
            </a:pPr>
            <a:r>
              <a:rPr lang="en-US" sz="2400" dirty="0">
                <a:solidFill>
                  <a:schemeClr val="accent2">
                    <a:lumMod val="75000"/>
                  </a:schemeClr>
                </a:solidFill>
                <a:latin typeface="Calibri" pitchFamily="34" charset="0"/>
                <a:cs typeface="Calibri" pitchFamily="34" charset="0"/>
              </a:rPr>
              <a:t>These zigzagging </a:t>
            </a:r>
            <a:r>
              <a:rPr lang="en-US" sz="2400" b="1" dirty="0">
                <a:solidFill>
                  <a:schemeClr val="accent2">
                    <a:lumMod val="75000"/>
                  </a:schemeClr>
                </a:solidFill>
                <a:latin typeface="Calibri" pitchFamily="34" charset="0"/>
                <a:cs typeface="Calibri" pitchFamily="34" charset="0"/>
              </a:rPr>
              <a:t>S-shaped</a:t>
            </a:r>
            <a:r>
              <a:rPr lang="en-US" sz="2400" dirty="0">
                <a:solidFill>
                  <a:schemeClr val="accent2">
                    <a:lumMod val="75000"/>
                  </a:schemeClr>
                </a:solidFill>
                <a:latin typeface="Calibri" pitchFamily="34" charset="0"/>
                <a:cs typeface="Calibri" pitchFamily="34" charset="0"/>
              </a:rPr>
              <a:t> </a:t>
            </a:r>
            <a:r>
              <a:rPr lang="en-US" sz="2400" b="1" dirty="0">
                <a:solidFill>
                  <a:schemeClr val="accent2">
                    <a:lumMod val="75000"/>
                  </a:schemeClr>
                </a:solidFill>
                <a:latin typeface="Calibri" pitchFamily="34" charset="0"/>
                <a:cs typeface="Calibri" pitchFamily="34" charset="0"/>
              </a:rPr>
              <a:t>feeding tunnels</a:t>
            </a:r>
            <a:r>
              <a:rPr lang="en-US" sz="2400" dirty="0">
                <a:solidFill>
                  <a:schemeClr val="accent2">
                    <a:lumMod val="75000"/>
                  </a:schemeClr>
                </a:solidFill>
                <a:latin typeface="Calibri" pitchFamily="34" charset="0"/>
                <a:cs typeface="Calibri" pitchFamily="34" charset="0"/>
              </a:rPr>
              <a:t> are diagnostic of EAB in ash trees.</a:t>
            </a:r>
            <a:r>
              <a:rPr lang="en-US" sz="2400" b="1" dirty="0">
                <a:solidFill>
                  <a:schemeClr val="accent2">
                    <a:lumMod val="75000"/>
                  </a:schemeClr>
                </a:solidFill>
                <a:latin typeface="Calibri" pitchFamily="34" charset="0"/>
                <a:cs typeface="Calibri" pitchFamily="34" charset="0"/>
              </a:rPr>
              <a:t> </a:t>
            </a:r>
          </a:p>
        </p:txBody>
      </p:sp>
      <p:pic>
        <p:nvPicPr>
          <p:cNvPr id="10" name="Picture 10" descr="http://www.emeraldashborer.wi.gov/articleassets/S-shapedgalleriesonbarkpiece.JPG"/>
          <p:cNvPicPr>
            <a:picLocks noChangeAspect="1" noChangeArrowheads="1"/>
          </p:cNvPicPr>
          <p:nvPr/>
        </p:nvPicPr>
        <p:blipFill>
          <a:blip r:embed="rId4" cstate="print"/>
          <a:srcRect/>
          <a:stretch>
            <a:fillRect/>
          </a:stretch>
        </p:blipFill>
        <p:spPr bwMode="auto">
          <a:xfrm>
            <a:off x="228600" y="919162"/>
            <a:ext cx="2686050" cy="3581400"/>
          </a:xfrm>
          <a:prstGeom prst="rect">
            <a:avLst/>
          </a:prstGeom>
          <a:ln>
            <a:noFill/>
          </a:ln>
          <a:effectLst>
            <a:outerShdw blurRad="292100" dist="139700" dir="2700000" algn="tl" rotWithShape="0">
              <a:srgbClr val="333333">
                <a:alpha val="65000"/>
              </a:srgbClr>
            </a:outerShdw>
          </a:effectLst>
        </p:spPr>
      </p:pic>
      <p:pic>
        <p:nvPicPr>
          <p:cNvPr id="11" name="Picture 8" descr="http://www.emeraldashborer.info/images/lifecycle_7.jpg"/>
          <p:cNvPicPr>
            <a:picLocks noChangeAspect="1" noChangeArrowheads="1"/>
          </p:cNvPicPr>
          <p:nvPr/>
        </p:nvPicPr>
        <p:blipFill>
          <a:blip r:embed="rId5" cstate="print"/>
          <a:srcRect l="4272" r="6016"/>
          <a:stretch>
            <a:fillRect/>
          </a:stretch>
        </p:blipFill>
        <p:spPr bwMode="auto">
          <a:xfrm>
            <a:off x="3048000" y="1600200"/>
            <a:ext cx="3200400" cy="2387600"/>
          </a:xfrm>
          <a:prstGeom prst="rect">
            <a:avLst/>
          </a:prstGeom>
          <a:ln>
            <a:noFill/>
          </a:ln>
          <a:effectLst>
            <a:outerShdw blurRad="292100" dist="139700" dir="2700000" algn="tl" rotWithShape="0">
              <a:srgbClr val="333333">
                <a:alpha val="65000"/>
              </a:srgbClr>
            </a:outerShdw>
          </a:effectLst>
        </p:spPr>
      </p:pic>
      <p:pic>
        <p:nvPicPr>
          <p:cNvPr id="12" name="Picture 7" descr="Larva2"/>
          <p:cNvPicPr>
            <a:picLocks noChangeAspect="1" noChangeArrowheads="1"/>
          </p:cNvPicPr>
          <p:nvPr/>
        </p:nvPicPr>
        <p:blipFill>
          <a:blip r:embed="rId6" cstate="print"/>
          <a:srcRect/>
          <a:stretch>
            <a:fillRect/>
          </a:stretch>
        </p:blipFill>
        <p:spPr bwMode="auto">
          <a:xfrm>
            <a:off x="6400800" y="1066800"/>
            <a:ext cx="2462213" cy="3286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19391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6479" t="9456" r="1795" b="38179"/>
          <a:stretch/>
        </p:blipFill>
        <p:spPr>
          <a:xfrm rot="19699922">
            <a:off x="132839" y="4556775"/>
            <a:ext cx="1713851" cy="2153282"/>
          </a:xfrm>
          <a:prstGeom prst="rect">
            <a:avLst/>
          </a:prstGeom>
        </p:spPr>
      </p:pic>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8" name="Rectangle 3"/>
          <p:cNvSpPr>
            <a:spLocks noRot="1" noChangeArrowheads="1"/>
          </p:cNvSpPr>
          <p:nvPr/>
        </p:nvSpPr>
        <p:spPr bwMode="auto">
          <a:xfrm>
            <a:off x="1546602" y="89116"/>
            <a:ext cx="6019800" cy="609600"/>
          </a:xfrm>
          <a:prstGeom prst="rect">
            <a:avLst/>
          </a:prstGeom>
          <a:noFill/>
          <a:ln w="9525">
            <a:noFill/>
            <a:miter lim="800000"/>
            <a:headEnd/>
            <a:tailEnd/>
          </a:ln>
        </p:spPr>
        <p:txBody>
          <a:bodyPr anchor="ctr"/>
          <a:lstStyle/>
          <a:p>
            <a:pPr algn="ctr"/>
            <a:r>
              <a:rPr lang="en-US" sz="4000" b="1" dirty="0" smtClean="0">
                <a:solidFill>
                  <a:schemeClr val="accent2">
                    <a:lumMod val="75000"/>
                  </a:schemeClr>
                </a:solidFill>
                <a:latin typeface="Calibri" pitchFamily="34" charset="0"/>
                <a:cs typeface="Calibri" pitchFamily="34" charset="0"/>
              </a:rPr>
              <a:t>5.</a:t>
            </a:r>
            <a:r>
              <a:rPr lang="en-US" sz="4000" dirty="0" smtClean="0">
                <a:solidFill>
                  <a:schemeClr val="accent2">
                    <a:lumMod val="75000"/>
                  </a:schemeClr>
                </a:solidFill>
                <a:latin typeface="Calibri" pitchFamily="34" charset="0"/>
                <a:cs typeface="Calibri" pitchFamily="34" charset="0"/>
              </a:rPr>
              <a:t> </a:t>
            </a:r>
            <a:r>
              <a:rPr lang="en-US" sz="4000" b="1" dirty="0" smtClean="0">
                <a:solidFill>
                  <a:schemeClr val="accent2">
                    <a:lumMod val="75000"/>
                  </a:schemeClr>
                </a:solidFill>
                <a:latin typeface="Calibri" pitchFamily="34" charset="0"/>
                <a:cs typeface="Calibri" pitchFamily="34" charset="0"/>
              </a:rPr>
              <a:t> </a:t>
            </a:r>
            <a:r>
              <a:rPr lang="en-US" sz="4000" b="1" dirty="0">
                <a:solidFill>
                  <a:schemeClr val="accent2">
                    <a:lumMod val="75000"/>
                  </a:schemeClr>
                </a:solidFill>
                <a:latin typeface="Calibri" pitchFamily="34" charset="0"/>
                <a:cs typeface="Calibri" pitchFamily="34" charset="0"/>
              </a:rPr>
              <a:t>D-Shaped exit holes</a:t>
            </a:r>
          </a:p>
        </p:txBody>
      </p:sp>
      <p:sp>
        <p:nvSpPr>
          <p:cNvPr id="11" name="TextBox 6"/>
          <p:cNvSpPr txBox="1">
            <a:spLocks noChangeArrowheads="1"/>
          </p:cNvSpPr>
          <p:nvPr/>
        </p:nvSpPr>
        <p:spPr bwMode="auto">
          <a:xfrm>
            <a:off x="4826341" y="4357679"/>
            <a:ext cx="4031092" cy="2677656"/>
          </a:xfrm>
          <a:prstGeom prst="rect">
            <a:avLst/>
          </a:prstGeom>
          <a:noFill/>
          <a:ln w="9525">
            <a:noFill/>
            <a:miter lim="800000"/>
            <a:headEnd/>
            <a:tailEnd/>
          </a:ln>
        </p:spPr>
        <p:txBody>
          <a:bodyPr wrap="square">
            <a:spAutoFit/>
          </a:bodyPr>
          <a:lstStyle/>
          <a:p>
            <a:r>
              <a:rPr lang="en-US" sz="2400" dirty="0" smtClean="0">
                <a:solidFill>
                  <a:schemeClr val="accent2">
                    <a:lumMod val="75000"/>
                  </a:schemeClr>
                </a:solidFill>
                <a:latin typeface="Calibri" pitchFamily="34" charset="0"/>
                <a:cs typeface="Calibri" pitchFamily="34" charset="0"/>
              </a:rPr>
              <a:t>Adults chew </a:t>
            </a:r>
            <a:r>
              <a:rPr lang="en-US" sz="2400" dirty="0">
                <a:solidFill>
                  <a:schemeClr val="accent2">
                    <a:lumMod val="75000"/>
                  </a:schemeClr>
                </a:solidFill>
                <a:latin typeface="Calibri" pitchFamily="34" charset="0"/>
                <a:cs typeface="Calibri" pitchFamily="34" charset="0"/>
              </a:rPr>
              <a:t>their way from under the bark through tiny </a:t>
            </a:r>
            <a:r>
              <a:rPr lang="en-US" sz="2400" b="1" dirty="0">
                <a:solidFill>
                  <a:schemeClr val="accent2">
                    <a:lumMod val="75000"/>
                  </a:schemeClr>
                </a:solidFill>
                <a:latin typeface="Calibri" pitchFamily="34" charset="0"/>
                <a:cs typeface="Calibri" pitchFamily="34" charset="0"/>
              </a:rPr>
              <a:t>D-shaped exit holes.  </a:t>
            </a:r>
            <a:r>
              <a:rPr lang="en-US" sz="2400" dirty="0">
                <a:solidFill>
                  <a:schemeClr val="accent2">
                    <a:lumMod val="75000"/>
                  </a:schemeClr>
                </a:solidFill>
                <a:latin typeface="Calibri" pitchFamily="34" charset="0"/>
                <a:cs typeface="Calibri" pitchFamily="34" charset="0"/>
              </a:rPr>
              <a:t>These can be found on tree limbs and trunks.  Note their small size (about 1/8 inch wide).</a:t>
            </a:r>
          </a:p>
          <a:p>
            <a:endParaRPr lang="en-US" sz="2400" dirty="0">
              <a:solidFill>
                <a:schemeClr val="accent3">
                  <a:lumMod val="50000"/>
                </a:schemeClr>
              </a:solidFill>
              <a:latin typeface="Calibri" pitchFamily="34" charset="0"/>
              <a:cs typeface="Calibri" pitchFamily="34" charset="0"/>
            </a:endParaRPr>
          </a:p>
        </p:txBody>
      </p:sp>
      <p:grpSp>
        <p:nvGrpSpPr>
          <p:cNvPr id="20" name="Group 19"/>
          <p:cNvGrpSpPr/>
          <p:nvPr/>
        </p:nvGrpSpPr>
        <p:grpSpPr>
          <a:xfrm>
            <a:off x="4818833" y="799530"/>
            <a:ext cx="4038600" cy="3505200"/>
            <a:chOff x="5078104" y="2743200"/>
            <a:chExt cx="4038600" cy="3505200"/>
          </a:xfrm>
        </p:grpSpPr>
        <p:pic>
          <p:nvPicPr>
            <p:cNvPr id="17" name="Picture 4" descr="emeraldashborer with exit hole"/>
            <p:cNvPicPr>
              <a:picLocks noChangeAspect="1" noChangeArrowheads="1"/>
            </p:cNvPicPr>
            <p:nvPr/>
          </p:nvPicPr>
          <p:blipFill>
            <a:blip r:embed="rId4" cstate="print"/>
            <a:srcRect l="8027" t="5769" r="6890" b="5769"/>
            <a:stretch>
              <a:fillRect/>
            </a:stretch>
          </p:blipFill>
          <p:spPr bwMode="auto">
            <a:xfrm>
              <a:off x="5078104" y="2743200"/>
              <a:ext cx="4038600" cy="3505200"/>
            </a:xfrm>
            <a:prstGeom prst="rect">
              <a:avLst/>
            </a:prstGeom>
            <a:ln>
              <a:noFill/>
            </a:ln>
            <a:effectLst>
              <a:outerShdw blurRad="292100" dist="139700" dir="2700000" algn="tl" rotWithShape="0">
                <a:srgbClr val="333333">
                  <a:alpha val="65000"/>
                </a:srgbClr>
              </a:outerShdw>
            </a:effectLst>
          </p:spPr>
        </p:pic>
        <p:sp>
          <p:nvSpPr>
            <p:cNvPr id="18" name="TextBox 10"/>
            <p:cNvSpPr txBox="1">
              <a:spLocks noChangeArrowheads="1"/>
            </p:cNvSpPr>
            <p:nvPr/>
          </p:nvSpPr>
          <p:spPr bwMode="auto">
            <a:xfrm rot="4443564">
              <a:off x="6640043" y="3748725"/>
              <a:ext cx="2014538" cy="369888"/>
            </a:xfrm>
            <a:prstGeom prst="rect">
              <a:avLst/>
            </a:prstGeom>
            <a:solidFill>
              <a:schemeClr val="tx1"/>
            </a:solidFill>
            <a:ln w="9525">
              <a:noFill/>
              <a:miter lim="800000"/>
              <a:headEnd/>
              <a:tailEnd/>
            </a:ln>
          </p:spPr>
          <p:txBody>
            <a:bodyPr>
              <a:spAutoFit/>
            </a:bodyPr>
            <a:lstStyle/>
            <a:p>
              <a:pPr algn="ctr"/>
              <a:r>
                <a:rPr lang="en-US" dirty="0">
                  <a:solidFill>
                    <a:schemeClr val="bg1"/>
                  </a:solidFill>
                  <a:latin typeface="Calibri" pitchFamily="34" charset="0"/>
                  <a:cs typeface="Calibri" pitchFamily="34" charset="0"/>
                </a:rPr>
                <a:t>One-half inch </a:t>
              </a:r>
            </a:p>
          </p:txBody>
        </p:sp>
      </p:grpSp>
      <p:sp>
        <p:nvSpPr>
          <p:cNvPr id="19" name="TextBox 10"/>
          <p:cNvSpPr txBox="1">
            <a:spLocks noChangeArrowheads="1"/>
          </p:cNvSpPr>
          <p:nvPr/>
        </p:nvSpPr>
        <p:spPr bwMode="auto">
          <a:xfrm>
            <a:off x="5470478" y="3009329"/>
            <a:ext cx="1143000" cy="381000"/>
          </a:xfrm>
          <a:prstGeom prst="rect">
            <a:avLst/>
          </a:prstGeom>
          <a:solidFill>
            <a:schemeClr val="tx1"/>
          </a:solidFill>
          <a:ln w="9525">
            <a:noFill/>
            <a:miter lim="800000"/>
            <a:headEnd/>
            <a:tailEnd/>
          </a:ln>
        </p:spPr>
        <p:txBody>
          <a:bodyPr>
            <a:spAutoFit/>
          </a:bodyPr>
          <a:lstStyle/>
          <a:p>
            <a:pPr algn="ctr"/>
            <a:r>
              <a:rPr lang="en-US" dirty="0">
                <a:solidFill>
                  <a:schemeClr val="bg1"/>
                </a:solidFill>
                <a:latin typeface="Calibri" pitchFamily="34" charset="0"/>
                <a:cs typeface="Calibri" pitchFamily="34" charset="0"/>
              </a:rPr>
              <a:t>1/8inch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699" y="1009649"/>
            <a:ext cx="4343400" cy="3257550"/>
          </a:xfrm>
          <a:prstGeom prst="rect">
            <a:avLst/>
          </a:prstGeom>
          <a:ln>
            <a:noFill/>
          </a:ln>
          <a:effectLst>
            <a:outerShdw blurRad="292100" dist="139700" dir="2700000" algn="tl" rotWithShape="0">
              <a:srgbClr val="333333">
                <a:alpha val="65000"/>
              </a:srgbClr>
            </a:outerShdw>
          </a:effectLst>
        </p:spPr>
      </p:pic>
      <p:pic>
        <p:nvPicPr>
          <p:cNvPr id="10" name="Picture 5"/>
          <p:cNvPicPr>
            <a:picLocks noChangeAspect="1" noChangeArrowheads="1"/>
          </p:cNvPicPr>
          <p:nvPr/>
        </p:nvPicPr>
        <p:blipFill>
          <a:blip r:embed="rId6" cstate="print"/>
          <a:srcRect t="12195" b="8130"/>
          <a:stretch>
            <a:fillRect/>
          </a:stretch>
        </p:blipFill>
        <p:spPr bwMode="auto">
          <a:xfrm>
            <a:off x="1916589" y="3680185"/>
            <a:ext cx="2708295" cy="29558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9398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6479" t="9456" r="1795" b="38179"/>
          <a:stretch/>
        </p:blipFill>
        <p:spPr>
          <a:xfrm rot="19699922">
            <a:off x="132839" y="4556775"/>
            <a:ext cx="1713851" cy="2153282"/>
          </a:xfrm>
          <a:prstGeom prst="rect">
            <a:avLst/>
          </a:prstGeom>
        </p:spPr>
      </p:pic>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4999"/>
          <a:stretch/>
        </p:blipFill>
        <p:spPr bwMode="auto">
          <a:xfrm>
            <a:off x="569793" y="1596091"/>
            <a:ext cx="4842343" cy="315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75680" y="4746776"/>
            <a:ext cx="3082119" cy="1938992"/>
          </a:xfrm>
          <a:prstGeom prst="rect">
            <a:avLst/>
          </a:prstGeom>
          <a:noFill/>
        </p:spPr>
        <p:txBody>
          <a:bodyPr wrap="square" rtlCol="0">
            <a:spAutoFit/>
          </a:bodyPr>
          <a:lstStyle/>
          <a:p>
            <a:r>
              <a:rPr lang="en-US" sz="2800" b="1" dirty="0" smtClean="0">
                <a:solidFill>
                  <a:schemeClr val="accent2">
                    <a:lumMod val="75000"/>
                  </a:schemeClr>
                </a:solidFill>
                <a:latin typeface="Calibri" pitchFamily="34" charset="0"/>
                <a:cs typeface="Calibri" pitchFamily="34" charset="0"/>
              </a:rPr>
              <a:t>Red-Headed ash borer exit holes</a:t>
            </a:r>
          </a:p>
          <a:p>
            <a:r>
              <a:rPr lang="en-US" sz="2400" dirty="0" smtClean="0">
                <a:solidFill>
                  <a:schemeClr val="accent2">
                    <a:lumMod val="75000"/>
                  </a:schemeClr>
                </a:solidFill>
                <a:latin typeface="Calibri" pitchFamily="34" charset="0"/>
                <a:cs typeface="Calibri" pitchFamily="34" charset="0"/>
              </a:rPr>
              <a:t>(native </a:t>
            </a:r>
            <a:r>
              <a:rPr lang="en-US" sz="2400" dirty="0" err="1" smtClean="0">
                <a:solidFill>
                  <a:schemeClr val="accent2">
                    <a:lumMod val="75000"/>
                  </a:schemeClr>
                </a:solidFill>
                <a:latin typeface="Calibri" pitchFamily="34" charset="0"/>
                <a:cs typeface="Calibri" pitchFamily="34" charset="0"/>
              </a:rPr>
              <a:t>longhorned</a:t>
            </a:r>
            <a:r>
              <a:rPr lang="en-US" sz="2400" dirty="0" smtClean="0">
                <a:solidFill>
                  <a:schemeClr val="accent2">
                    <a:lumMod val="75000"/>
                  </a:schemeClr>
                </a:solidFill>
                <a:latin typeface="Calibri" pitchFamily="34" charset="0"/>
                <a:cs typeface="Calibri" pitchFamily="34" charset="0"/>
              </a:rPr>
              <a:t> beetle)  </a:t>
            </a:r>
          </a:p>
          <a:p>
            <a:r>
              <a:rPr lang="en-US" sz="1600" dirty="0" smtClean="0">
                <a:solidFill>
                  <a:schemeClr val="accent2">
                    <a:lumMod val="75000"/>
                  </a:schemeClr>
                </a:solidFill>
                <a:latin typeface="Calibri" pitchFamily="34" charset="0"/>
                <a:cs typeface="Calibri" pitchFamily="34" charset="0"/>
              </a:rPr>
              <a:t>Photo Dan Herms, bugwood.org</a:t>
            </a:r>
            <a:endParaRPr lang="en-US" sz="1600" dirty="0">
              <a:solidFill>
                <a:schemeClr val="accent2">
                  <a:lumMod val="75000"/>
                </a:schemeClr>
              </a:solidFill>
              <a:latin typeface="Calibri" pitchFamily="34" charset="0"/>
              <a:cs typeface="Calibri" pitchFamily="34" charset="0"/>
            </a:endParaRPr>
          </a:p>
        </p:txBody>
      </p:sp>
      <p:sp>
        <p:nvSpPr>
          <p:cNvPr id="13" name="Title 1"/>
          <p:cNvSpPr>
            <a:spLocks noGrp="1"/>
          </p:cNvSpPr>
          <p:nvPr>
            <p:ph type="title"/>
          </p:nvPr>
        </p:nvSpPr>
        <p:spPr>
          <a:xfrm>
            <a:off x="497006" y="152400"/>
            <a:ext cx="4450976" cy="990600"/>
          </a:xfrm>
        </p:spPr>
        <p:txBody>
          <a:bodyPr>
            <a:normAutofit fontScale="90000"/>
          </a:bodyPr>
          <a:lstStyle/>
          <a:p>
            <a:r>
              <a:rPr lang="en-US" dirty="0" smtClean="0">
                <a:latin typeface="Calibri" pitchFamily="34" charset="0"/>
                <a:cs typeface="Calibri" pitchFamily="34" charset="0"/>
              </a:rPr>
              <a:t>Watch out for the natives…</a:t>
            </a:r>
            <a:endParaRPr lang="en-US" dirty="0">
              <a:latin typeface="Calibri" pitchFamily="34" charset="0"/>
              <a:cs typeface="Calibri" pitchFamily="34" charset="0"/>
            </a:endParaRPr>
          </a:p>
        </p:txBody>
      </p:sp>
      <p:pic>
        <p:nvPicPr>
          <p:cNvPr id="8" name="Picture 6" descr="redheaded ash borer, Neoclytus acuminatus  (Coleoptera: Cerambycidae)">
            <a:hlinkClick r:id="rId5"/>
          </p:cNvPr>
          <p:cNvPicPr>
            <a:picLocks noChangeAspect="1" noChangeArrowheads="1"/>
          </p:cNvPicPr>
          <p:nvPr/>
        </p:nvPicPr>
        <p:blipFill>
          <a:blip r:embed="rId6"/>
          <a:srcRect l="18103" r="12069" b="6897"/>
          <a:stretch>
            <a:fillRect/>
          </a:stretch>
        </p:blipFill>
        <p:spPr bwMode="auto">
          <a:xfrm>
            <a:off x="5412135" y="126340"/>
            <a:ext cx="3302661" cy="6605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2224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6479" t="9456" r="1795" b="38179"/>
          <a:stretch/>
        </p:blipFill>
        <p:spPr>
          <a:xfrm rot="19699922">
            <a:off x="132839" y="4556775"/>
            <a:ext cx="1713851" cy="2153282"/>
          </a:xfrm>
          <a:prstGeom prst="rect">
            <a:avLst/>
          </a:prstGeom>
        </p:spPr>
      </p:pic>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3750"/>
          <a:stretch/>
        </p:blipFill>
        <p:spPr bwMode="auto">
          <a:xfrm>
            <a:off x="4580993" y="-11603"/>
            <a:ext cx="4563008" cy="6869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a:spLocks noGrp="1"/>
          </p:cNvSpPr>
          <p:nvPr>
            <p:ph type="title"/>
          </p:nvPr>
        </p:nvSpPr>
        <p:spPr>
          <a:xfrm>
            <a:off x="497006" y="152400"/>
            <a:ext cx="4450976" cy="990600"/>
          </a:xfrm>
        </p:spPr>
        <p:txBody>
          <a:bodyPr>
            <a:normAutofit fontScale="90000"/>
          </a:bodyPr>
          <a:lstStyle/>
          <a:p>
            <a:r>
              <a:rPr lang="en-US" dirty="0" smtClean="0">
                <a:latin typeface="Calibri" pitchFamily="34" charset="0"/>
                <a:cs typeface="Calibri" pitchFamily="34" charset="0"/>
              </a:rPr>
              <a:t>Watch out for the natives…</a:t>
            </a:r>
            <a:endParaRPr lang="en-US" dirty="0">
              <a:latin typeface="Calibri" pitchFamily="34" charset="0"/>
              <a:cs typeface="Calibri" pitchFamily="34" charset="0"/>
            </a:endParaRPr>
          </a:p>
        </p:txBody>
      </p:sp>
      <p:sp>
        <p:nvSpPr>
          <p:cNvPr id="15" name="TextBox 14"/>
          <p:cNvSpPr txBox="1"/>
          <p:nvPr/>
        </p:nvSpPr>
        <p:spPr>
          <a:xfrm>
            <a:off x="696806" y="2913440"/>
            <a:ext cx="5442412" cy="1569660"/>
          </a:xfrm>
          <a:prstGeom prst="rect">
            <a:avLst/>
          </a:prstGeom>
          <a:noFill/>
        </p:spPr>
        <p:txBody>
          <a:bodyPr wrap="square" rtlCol="0">
            <a:spAutoFit/>
          </a:bodyPr>
          <a:lstStyle/>
          <a:p>
            <a:r>
              <a:rPr lang="en-US" sz="4000" b="1" dirty="0" smtClean="0">
                <a:solidFill>
                  <a:schemeClr val="accent2">
                    <a:lumMod val="75000"/>
                  </a:schemeClr>
                </a:solidFill>
                <a:latin typeface="Calibri" pitchFamily="34" charset="0"/>
                <a:cs typeface="Calibri" pitchFamily="34" charset="0"/>
              </a:rPr>
              <a:t>Ash Clearwing Borer</a:t>
            </a:r>
          </a:p>
          <a:p>
            <a:r>
              <a:rPr lang="en-US" sz="4000" dirty="0" smtClean="0">
                <a:solidFill>
                  <a:schemeClr val="accent2">
                    <a:lumMod val="75000"/>
                  </a:schemeClr>
                </a:solidFill>
                <a:latin typeface="Calibri" pitchFamily="34" charset="0"/>
                <a:cs typeface="Calibri" pitchFamily="34" charset="0"/>
              </a:rPr>
              <a:t>Exit holes (a native moth)  </a:t>
            </a:r>
          </a:p>
          <a:p>
            <a:r>
              <a:rPr lang="en-US" sz="1600" dirty="0" smtClean="0">
                <a:solidFill>
                  <a:schemeClr val="accent2">
                    <a:lumMod val="75000"/>
                  </a:schemeClr>
                </a:solidFill>
                <a:latin typeface="Calibri" pitchFamily="34" charset="0"/>
                <a:cs typeface="Calibri" pitchFamily="34" charset="0"/>
              </a:rPr>
              <a:t>Photo: Whitney </a:t>
            </a:r>
            <a:r>
              <a:rPr lang="en-US" sz="1600" dirty="0" err="1" smtClean="0">
                <a:solidFill>
                  <a:schemeClr val="accent2">
                    <a:lumMod val="75000"/>
                  </a:schemeClr>
                </a:solidFill>
                <a:latin typeface="Calibri" pitchFamily="34" charset="0"/>
                <a:cs typeface="Calibri" pitchFamily="34" charset="0"/>
              </a:rPr>
              <a:t>Cranshaw</a:t>
            </a:r>
            <a:r>
              <a:rPr lang="en-US" sz="1600" dirty="0" smtClean="0">
                <a:solidFill>
                  <a:schemeClr val="accent2">
                    <a:lumMod val="75000"/>
                  </a:schemeClr>
                </a:solidFill>
                <a:latin typeface="Calibri" pitchFamily="34" charset="0"/>
                <a:cs typeface="Calibri" pitchFamily="34" charset="0"/>
              </a:rPr>
              <a:t>, bugwood.org</a:t>
            </a:r>
            <a:endParaRPr lang="en-US" sz="1600" dirty="0">
              <a:solidFill>
                <a:schemeClr val="accent2">
                  <a:lumMod val="75000"/>
                </a:schemeClr>
              </a:solidFill>
              <a:latin typeface="Calibri" pitchFamily="34" charset="0"/>
              <a:cs typeface="Calibri" pitchFamily="34" charset="0"/>
            </a:endParaRPr>
          </a:p>
        </p:txBody>
      </p:sp>
      <p:sp>
        <p:nvSpPr>
          <p:cNvPr id="16" name="TextBox 10"/>
          <p:cNvSpPr txBox="1">
            <a:spLocks noChangeArrowheads="1"/>
          </p:cNvSpPr>
          <p:nvPr/>
        </p:nvSpPr>
        <p:spPr bwMode="auto">
          <a:xfrm>
            <a:off x="4495799" y="1236009"/>
            <a:ext cx="2057401" cy="369332"/>
          </a:xfrm>
          <a:prstGeom prst="rect">
            <a:avLst/>
          </a:prstGeom>
          <a:solidFill>
            <a:schemeClr val="accent2">
              <a:lumMod val="75000"/>
            </a:schemeClr>
          </a:solidFill>
          <a:ln w="9525">
            <a:noFill/>
            <a:miter lim="800000"/>
            <a:headEnd/>
            <a:tailEnd/>
          </a:ln>
        </p:spPr>
        <p:txBody>
          <a:bodyPr wrap="square">
            <a:spAutoFit/>
          </a:bodyPr>
          <a:lstStyle/>
          <a:p>
            <a:pPr algn="ctr"/>
            <a:r>
              <a:rPr lang="en-US" b="1" dirty="0" smtClean="0">
                <a:solidFill>
                  <a:schemeClr val="bg1"/>
                </a:solidFill>
                <a:latin typeface="Calibri" pitchFamily="34" charset="0"/>
                <a:cs typeface="Calibri" pitchFamily="34" charset="0"/>
              </a:rPr>
              <a:t>Cast </a:t>
            </a:r>
            <a:r>
              <a:rPr lang="en-US" b="1" dirty="0" err="1" smtClean="0">
                <a:solidFill>
                  <a:schemeClr val="bg1"/>
                </a:solidFill>
                <a:latin typeface="Calibri" pitchFamily="34" charset="0"/>
                <a:cs typeface="Calibri" pitchFamily="34" charset="0"/>
              </a:rPr>
              <a:t>pupal</a:t>
            </a:r>
            <a:r>
              <a:rPr lang="en-US" b="1" dirty="0" smtClean="0">
                <a:solidFill>
                  <a:schemeClr val="bg1"/>
                </a:solidFill>
                <a:latin typeface="Calibri" pitchFamily="34" charset="0"/>
                <a:cs typeface="Calibri" pitchFamily="34" charset="0"/>
              </a:rPr>
              <a:t> skins</a:t>
            </a:r>
            <a:endParaRPr lang="en-US" b="1" dirty="0">
              <a:solidFill>
                <a:schemeClr val="bg1"/>
              </a:solidFill>
              <a:latin typeface="Calibri" pitchFamily="34" charset="0"/>
              <a:cs typeface="Calibri" pitchFamily="34" charset="0"/>
            </a:endParaRPr>
          </a:p>
        </p:txBody>
      </p:sp>
      <p:cxnSp>
        <p:nvCxnSpPr>
          <p:cNvPr id="11" name="Straight Arrow Connector 10"/>
          <p:cNvCxnSpPr/>
          <p:nvPr/>
        </p:nvCxnSpPr>
        <p:spPr>
          <a:xfrm>
            <a:off x="5486400" y="1605341"/>
            <a:ext cx="1066800" cy="375859"/>
          </a:xfrm>
          <a:prstGeom prst="straightConnector1">
            <a:avLst/>
          </a:prstGeom>
          <a:ln w="635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486400" y="1605341"/>
            <a:ext cx="1828800" cy="4185859"/>
          </a:xfrm>
          <a:prstGeom prst="straightConnector1">
            <a:avLst/>
          </a:prstGeom>
          <a:ln w="635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787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6479" t="9456" r="1795" b="38179"/>
          <a:stretch/>
        </p:blipFill>
        <p:spPr>
          <a:xfrm rot="19699922">
            <a:off x="132839" y="4556775"/>
            <a:ext cx="1713851" cy="2153282"/>
          </a:xfrm>
          <a:prstGeom prst="rect">
            <a:avLst/>
          </a:prstGeom>
        </p:spPr>
      </p:pic>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2" descr="Infested Ash Tree Showing Root and Stem Suckers Below Emerald Ash Borer Activity in Stem"/>
          <p:cNvPicPr>
            <a:picLocks noChangeAspect="1" noChangeArrowheads="1"/>
          </p:cNvPicPr>
          <p:nvPr/>
        </p:nvPicPr>
        <p:blipFill>
          <a:blip r:embed="rId4" cstate="print"/>
          <a:srcRect/>
          <a:stretch>
            <a:fillRect/>
          </a:stretch>
        </p:blipFill>
        <p:spPr bwMode="auto">
          <a:xfrm>
            <a:off x="5293805" y="853336"/>
            <a:ext cx="3787930" cy="4007470"/>
          </a:xfrm>
          <a:prstGeom prst="rect">
            <a:avLst/>
          </a:prstGeom>
          <a:ln>
            <a:noFill/>
          </a:ln>
          <a:effectLst>
            <a:outerShdw blurRad="292100" dist="139700" dir="2700000" algn="tl" rotWithShape="0">
              <a:srgbClr val="333333">
                <a:alpha val="65000"/>
              </a:srgbClr>
            </a:outerShdw>
          </a:effectLst>
        </p:spPr>
      </p:pic>
      <p:sp>
        <p:nvSpPr>
          <p:cNvPr id="9" name="Text Box 4"/>
          <p:cNvSpPr txBox="1">
            <a:spLocks noChangeArrowheads="1"/>
          </p:cNvSpPr>
          <p:nvPr/>
        </p:nvSpPr>
        <p:spPr bwMode="auto">
          <a:xfrm>
            <a:off x="166204" y="12915"/>
            <a:ext cx="8382000" cy="707886"/>
          </a:xfrm>
          <a:prstGeom prst="rect">
            <a:avLst/>
          </a:prstGeom>
          <a:noFill/>
          <a:ln w="9525" algn="ctr">
            <a:noFill/>
            <a:miter lim="800000"/>
            <a:headEnd/>
            <a:tailEnd/>
          </a:ln>
        </p:spPr>
        <p:txBody>
          <a:bodyPr>
            <a:spAutoFit/>
          </a:bodyPr>
          <a:lstStyle/>
          <a:p>
            <a:pPr algn="ctr">
              <a:spcBef>
                <a:spcPct val="50000"/>
              </a:spcBef>
            </a:pPr>
            <a:r>
              <a:rPr lang="en-US" sz="4000" b="1" dirty="0" smtClean="0">
                <a:solidFill>
                  <a:schemeClr val="accent2">
                    <a:lumMod val="75000"/>
                  </a:schemeClr>
                </a:solidFill>
                <a:latin typeface="Calibri" pitchFamily="34" charset="0"/>
                <a:cs typeface="Calibri" pitchFamily="34" charset="0"/>
              </a:rPr>
              <a:t>6. </a:t>
            </a:r>
            <a:r>
              <a:rPr lang="en-US" sz="4000" b="1" dirty="0" err="1">
                <a:solidFill>
                  <a:schemeClr val="accent2">
                    <a:lumMod val="75000"/>
                  </a:schemeClr>
                </a:solidFill>
                <a:latin typeface="Calibri" pitchFamily="34" charset="0"/>
                <a:cs typeface="Calibri" pitchFamily="34" charset="0"/>
              </a:rPr>
              <a:t>Epicormic</a:t>
            </a:r>
            <a:r>
              <a:rPr lang="en-US" sz="4000" b="1" dirty="0">
                <a:solidFill>
                  <a:schemeClr val="accent2">
                    <a:lumMod val="75000"/>
                  </a:schemeClr>
                </a:solidFill>
                <a:latin typeface="Calibri" pitchFamily="34" charset="0"/>
                <a:cs typeface="Calibri" pitchFamily="34" charset="0"/>
              </a:rPr>
              <a:t> shoots</a:t>
            </a:r>
          </a:p>
        </p:txBody>
      </p:sp>
      <p:sp>
        <p:nvSpPr>
          <p:cNvPr id="10" name="TextBox 5"/>
          <p:cNvSpPr txBox="1">
            <a:spLocks noChangeArrowheads="1"/>
          </p:cNvSpPr>
          <p:nvPr/>
        </p:nvSpPr>
        <p:spPr bwMode="auto">
          <a:xfrm>
            <a:off x="1909137" y="5105400"/>
            <a:ext cx="6667500" cy="1631216"/>
          </a:xfrm>
          <a:prstGeom prst="rect">
            <a:avLst/>
          </a:prstGeom>
          <a:noFill/>
          <a:ln w="9525">
            <a:noFill/>
            <a:miter lim="800000"/>
            <a:headEnd/>
            <a:tailEnd/>
          </a:ln>
        </p:spPr>
        <p:txBody>
          <a:bodyPr wrap="square">
            <a:spAutoFit/>
          </a:bodyPr>
          <a:lstStyle/>
          <a:p>
            <a:r>
              <a:rPr lang="en-US" sz="2200" dirty="0">
                <a:solidFill>
                  <a:schemeClr val="accent2">
                    <a:lumMod val="75000"/>
                  </a:schemeClr>
                </a:solidFill>
                <a:latin typeface="Calibri" pitchFamily="34" charset="0"/>
                <a:cs typeface="Calibri" pitchFamily="34" charset="0"/>
              </a:rPr>
              <a:t>Dying ash trees send out dense </a:t>
            </a:r>
            <a:r>
              <a:rPr lang="en-US" sz="2200" b="1" dirty="0">
                <a:solidFill>
                  <a:schemeClr val="accent2">
                    <a:lumMod val="75000"/>
                  </a:schemeClr>
                </a:solidFill>
                <a:latin typeface="Calibri" pitchFamily="34" charset="0"/>
                <a:cs typeface="Calibri" pitchFamily="34" charset="0"/>
              </a:rPr>
              <a:t>epicormic </a:t>
            </a:r>
            <a:r>
              <a:rPr lang="en-US" sz="2200" b="1" dirty="0" smtClean="0">
                <a:solidFill>
                  <a:schemeClr val="accent2">
                    <a:lumMod val="75000"/>
                  </a:schemeClr>
                </a:solidFill>
                <a:latin typeface="Calibri" pitchFamily="34" charset="0"/>
                <a:cs typeface="Calibri" pitchFamily="34" charset="0"/>
              </a:rPr>
              <a:t>shoots or water sprouts </a:t>
            </a:r>
            <a:r>
              <a:rPr lang="en-US" sz="2200" dirty="0" smtClean="0">
                <a:solidFill>
                  <a:schemeClr val="accent2">
                    <a:lumMod val="75000"/>
                  </a:schemeClr>
                </a:solidFill>
                <a:latin typeface="Calibri" pitchFamily="34" charset="0"/>
                <a:cs typeface="Calibri" pitchFamily="34" charset="0"/>
              </a:rPr>
              <a:t>in </a:t>
            </a:r>
            <a:r>
              <a:rPr lang="en-US" sz="2200" dirty="0">
                <a:solidFill>
                  <a:schemeClr val="accent2">
                    <a:lumMod val="75000"/>
                  </a:schemeClr>
                </a:solidFill>
                <a:latin typeface="Calibri" pitchFamily="34" charset="0"/>
                <a:cs typeface="Calibri" pitchFamily="34" charset="0"/>
              </a:rPr>
              <a:t>an attempt to compensate for leaf loss in the upper canopy. </a:t>
            </a:r>
            <a:endParaRPr lang="en-US" sz="2200" dirty="0" smtClean="0">
              <a:solidFill>
                <a:schemeClr val="accent2">
                  <a:lumMod val="75000"/>
                </a:schemeClr>
              </a:solidFill>
              <a:latin typeface="Calibri" pitchFamily="34" charset="0"/>
              <a:cs typeface="Calibri" pitchFamily="34" charset="0"/>
            </a:endParaRPr>
          </a:p>
          <a:p>
            <a:endParaRPr lang="en-US" sz="1200" dirty="0">
              <a:solidFill>
                <a:schemeClr val="accent2">
                  <a:lumMod val="75000"/>
                </a:schemeClr>
              </a:solidFill>
              <a:latin typeface="Calibri" pitchFamily="34" charset="0"/>
              <a:cs typeface="Calibri" pitchFamily="34" charset="0"/>
            </a:endParaRPr>
          </a:p>
          <a:p>
            <a:r>
              <a:rPr lang="en-US" sz="2200" dirty="0" smtClean="0">
                <a:solidFill>
                  <a:schemeClr val="accent2">
                    <a:lumMod val="75000"/>
                  </a:schemeClr>
                </a:solidFill>
                <a:latin typeface="Calibri" pitchFamily="34" charset="0"/>
                <a:cs typeface="Calibri" pitchFamily="34" charset="0"/>
              </a:rPr>
              <a:t>They </a:t>
            </a:r>
            <a:r>
              <a:rPr lang="en-US" sz="2200" dirty="0">
                <a:solidFill>
                  <a:schemeClr val="accent2">
                    <a:lumMod val="75000"/>
                  </a:schemeClr>
                </a:solidFill>
                <a:latin typeface="Calibri" pitchFamily="34" charset="0"/>
                <a:cs typeface="Calibri" pitchFamily="34" charset="0"/>
              </a:rPr>
              <a:t>are usually composed of large, lush green leaves. </a:t>
            </a:r>
          </a:p>
        </p:txBody>
      </p:sp>
      <p:grpSp>
        <p:nvGrpSpPr>
          <p:cNvPr id="11" name="Group 10"/>
          <p:cNvGrpSpPr/>
          <p:nvPr/>
        </p:nvGrpSpPr>
        <p:grpSpPr>
          <a:xfrm>
            <a:off x="84191" y="853336"/>
            <a:ext cx="5249809" cy="4007470"/>
            <a:chOff x="290199" y="1447800"/>
            <a:chExt cx="4524688" cy="3017837"/>
          </a:xfrm>
        </p:grpSpPr>
        <p:pic>
          <p:nvPicPr>
            <p:cNvPr id="12" name="Picture 1"/>
            <p:cNvPicPr>
              <a:picLocks noChangeAspect="1"/>
            </p:cNvPicPr>
            <p:nvPr/>
          </p:nvPicPr>
          <p:blipFill>
            <a:blip r:embed="rId5">
              <a:extLst>
                <a:ext uri="{28A0092B-C50C-407E-A947-70E740481C1C}">
                  <a14:useLocalDpi xmlns:a14="http://schemas.microsoft.com/office/drawing/2010/main" val="0"/>
                </a:ext>
              </a:extLst>
            </a:blip>
            <a:srcRect l="4166" t="12402" r="24521" b="16251"/>
            <a:stretch>
              <a:fillRect/>
            </a:stretch>
          </p:blipFill>
          <p:spPr bwMode="auto">
            <a:xfrm>
              <a:off x="290199" y="1447800"/>
              <a:ext cx="4524688"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1447800" y="2496009"/>
              <a:ext cx="1430530" cy="1654365"/>
            </a:xfrm>
            <a:prstGeom prst="ellipse">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cs typeface="Calibri" pitchFamily="34" charset="0"/>
              </a:endParaRPr>
            </a:p>
          </p:txBody>
        </p:sp>
        <p:sp>
          <p:nvSpPr>
            <p:cNvPr id="15" name="Oval 14"/>
            <p:cNvSpPr/>
            <p:nvPr/>
          </p:nvSpPr>
          <p:spPr>
            <a:xfrm>
              <a:off x="3187296" y="2813118"/>
              <a:ext cx="989416" cy="1058794"/>
            </a:xfrm>
            <a:prstGeom prst="ellipse">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cs typeface="Calibri" pitchFamily="34" charset="0"/>
              </a:endParaRPr>
            </a:p>
          </p:txBody>
        </p:sp>
      </p:grpSp>
    </p:spTree>
    <p:extLst>
      <p:ext uri="{BB962C8B-B14F-4D97-AF65-F5344CB8AC3E}">
        <p14:creationId xmlns:p14="http://schemas.microsoft.com/office/powerpoint/2010/main" val="1374606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Identifying Ash Trees</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25" name="Rectangle 3"/>
          <p:cNvSpPr>
            <a:spLocks noGrp="1" noChangeArrowheads="1"/>
          </p:cNvSpPr>
          <p:nvPr>
            <p:ph idx="1"/>
          </p:nvPr>
        </p:nvSpPr>
        <p:spPr>
          <a:xfrm>
            <a:off x="0" y="1752600"/>
            <a:ext cx="9144000" cy="533400"/>
          </a:xfrm>
          <a:solidFill>
            <a:schemeClr val="accent1">
              <a:alpha val="72000"/>
            </a:schemeClr>
          </a:solidFill>
        </p:spPr>
        <p:txBody>
          <a:bodyPr/>
          <a:lstStyle/>
          <a:p>
            <a:pPr marL="0" indent="0" algn="ctr" eaLnBrk="1" hangingPunct="1">
              <a:buFontTx/>
              <a:buNone/>
            </a:pPr>
            <a:r>
              <a:rPr lang="en-US" sz="2400" b="1" dirty="0" smtClean="0">
                <a:solidFill>
                  <a:schemeClr val="accent2">
                    <a:lumMod val="50000"/>
                  </a:schemeClr>
                </a:solidFill>
                <a:latin typeface="Calibri" pitchFamily="34" charset="0"/>
                <a:cs typeface="Calibri" pitchFamily="34" charset="0"/>
              </a:rPr>
              <a:t>Leaves are compound, feather shaped, containing 5-11 leaflets</a:t>
            </a:r>
          </a:p>
        </p:txBody>
      </p:sp>
      <p:pic>
        <p:nvPicPr>
          <p:cNvPr id="26" name="Picture 2"/>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4583823" y="5132173"/>
            <a:ext cx="1799401" cy="1690688"/>
          </a:xfrm>
          <a:prstGeom prst="rect">
            <a:avLst/>
          </a:prstGeom>
          <a:ln>
            <a:noFill/>
          </a:ln>
          <a:effectLst>
            <a:outerShdw blurRad="292100" dist="139700" dir="2700000" algn="tl" rotWithShape="0">
              <a:srgbClr val="333333">
                <a:alpha val="65000"/>
              </a:srgbClr>
            </a:outerShdw>
          </a:effectLst>
        </p:spPr>
      </p:pic>
      <p:sp>
        <p:nvSpPr>
          <p:cNvPr id="27" name="TextBox 3"/>
          <p:cNvSpPr txBox="1">
            <a:spLocks noChangeArrowheads="1"/>
          </p:cNvSpPr>
          <p:nvPr/>
        </p:nvSpPr>
        <p:spPr bwMode="auto">
          <a:xfrm>
            <a:off x="6553200" y="5585150"/>
            <a:ext cx="2406869" cy="923330"/>
          </a:xfrm>
          <a:prstGeom prst="rect">
            <a:avLst/>
          </a:prstGeom>
          <a:noFill/>
          <a:ln w="9525">
            <a:noFill/>
            <a:miter lim="800000"/>
            <a:headEnd/>
            <a:tailEnd/>
          </a:ln>
        </p:spPr>
        <p:txBody>
          <a:bodyPr wrap="square">
            <a:spAutoFit/>
          </a:bodyPr>
          <a:lstStyle/>
          <a:p>
            <a:r>
              <a:rPr lang="en-US" dirty="0">
                <a:latin typeface="Calibri" pitchFamily="34" charset="0"/>
                <a:cs typeface="Calibri" pitchFamily="34" charset="0"/>
              </a:rPr>
              <a:t>A maple </a:t>
            </a:r>
            <a:r>
              <a:rPr lang="en-US" dirty="0" smtClean="0">
                <a:latin typeface="Calibri" pitchFamily="34" charset="0"/>
                <a:cs typeface="Calibri" pitchFamily="34" charset="0"/>
              </a:rPr>
              <a:t>leaf: a </a:t>
            </a:r>
            <a:r>
              <a:rPr lang="en-US" dirty="0">
                <a:latin typeface="Calibri" pitchFamily="34" charset="0"/>
                <a:cs typeface="Calibri" pitchFamily="34" charset="0"/>
              </a:rPr>
              <a:t>good example of a </a:t>
            </a:r>
            <a:r>
              <a:rPr lang="en-US" b="1" dirty="0">
                <a:latin typeface="Calibri" pitchFamily="34" charset="0"/>
                <a:cs typeface="Calibri" pitchFamily="34" charset="0"/>
              </a:rPr>
              <a:t>simple leaf</a:t>
            </a:r>
            <a:r>
              <a:rPr lang="en-US" dirty="0">
                <a:latin typeface="Calibri" pitchFamily="34" charset="0"/>
                <a:cs typeface="Calibri" pitchFamily="34" charset="0"/>
              </a:rPr>
              <a:t>.</a:t>
            </a:r>
          </a:p>
        </p:txBody>
      </p:sp>
      <p:pic>
        <p:nvPicPr>
          <p:cNvPr id="28" name="Picture 12"/>
          <p:cNvPicPr>
            <a:picLocks noChangeAspect="1" noChangeArrowheads="1"/>
          </p:cNvPicPr>
          <p:nvPr/>
        </p:nvPicPr>
        <p:blipFill>
          <a:blip r:embed="rId4" cstate="print"/>
          <a:srcRect/>
          <a:stretch>
            <a:fillRect/>
          </a:stretch>
        </p:blipFill>
        <p:spPr bwMode="auto">
          <a:xfrm>
            <a:off x="0" y="2283133"/>
            <a:ext cx="4648200" cy="3300413"/>
          </a:xfrm>
          <a:prstGeom prst="rect">
            <a:avLst/>
          </a:prstGeom>
          <a:ln>
            <a:noFill/>
          </a:ln>
          <a:effectLst>
            <a:outerShdw blurRad="292100" dist="139700" dir="2700000" algn="tl" rotWithShape="0">
              <a:srgbClr val="333333">
                <a:alpha val="65000"/>
              </a:srgbClr>
            </a:outerShdw>
          </a:effectLst>
        </p:spPr>
      </p:pic>
      <p:pic>
        <p:nvPicPr>
          <p:cNvPr id="29"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10" t="1089" r="3691" b="1674"/>
          <a:stretch/>
        </p:blipFill>
        <p:spPr bwMode="auto">
          <a:xfrm>
            <a:off x="4995373" y="2283133"/>
            <a:ext cx="4117096" cy="28490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32441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Identifying Ash Trees</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25" name="Rectangle 3"/>
          <p:cNvSpPr>
            <a:spLocks noGrp="1" noChangeArrowheads="1"/>
          </p:cNvSpPr>
          <p:nvPr>
            <p:ph idx="1"/>
          </p:nvPr>
        </p:nvSpPr>
        <p:spPr>
          <a:xfrm>
            <a:off x="0" y="1752600"/>
            <a:ext cx="9144000" cy="838200"/>
          </a:xfrm>
          <a:solidFill>
            <a:schemeClr val="accent1">
              <a:alpha val="72000"/>
            </a:schemeClr>
          </a:solidFill>
        </p:spPr>
        <p:txBody>
          <a:bodyPr/>
          <a:lstStyle/>
          <a:p>
            <a:pPr marL="0" indent="0" algn="ctr" eaLnBrk="1" hangingPunct="1">
              <a:buFontTx/>
              <a:buNone/>
            </a:pPr>
            <a:r>
              <a:rPr lang="en-US" sz="2400" dirty="0" smtClean="0">
                <a:solidFill>
                  <a:schemeClr val="accent2">
                    <a:lumMod val="50000"/>
                  </a:schemeClr>
                </a:solidFill>
                <a:latin typeface="Calibri" pitchFamily="34" charset="0"/>
                <a:cs typeface="Calibri" pitchFamily="34" charset="0"/>
              </a:rPr>
              <a:t>Branches and buds of ash trees are located directly across from each other (oppositely oriented).  </a:t>
            </a:r>
          </a:p>
        </p:txBody>
      </p:sp>
      <p:sp>
        <p:nvSpPr>
          <p:cNvPr id="30" name="TextBox 4"/>
          <p:cNvSpPr txBox="1">
            <a:spLocks noChangeArrowheads="1"/>
          </p:cNvSpPr>
          <p:nvPr/>
        </p:nvSpPr>
        <p:spPr bwMode="auto">
          <a:xfrm>
            <a:off x="145324" y="6090690"/>
            <a:ext cx="8763000" cy="646331"/>
          </a:xfrm>
          <a:prstGeom prst="rect">
            <a:avLst/>
          </a:prstGeom>
          <a:noFill/>
          <a:ln w="9525">
            <a:noFill/>
            <a:miter lim="800000"/>
            <a:headEnd/>
            <a:tailEnd/>
          </a:ln>
        </p:spPr>
        <p:txBody>
          <a:bodyPr>
            <a:spAutoFit/>
          </a:bodyPr>
          <a:lstStyle/>
          <a:p>
            <a:r>
              <a:rPr lang="en-US" b="1" dirty="0">
                <a:latin typeface="Calibri" pitchFamily="34" charset="0"/>
                <a:cs typeface="Calibri" pitchFamily="34" charset="0"/>
              </a:rPr>
              <a:t>Note</a:t>
            </a:r>
            <a:r>
              <a:rPr lang="en-US" dirty="0">
                <a:latin typeface="Calibri" pitchFamily="34" charset="0"/>
                <a:cs typeface="Calibri" pitchFamily="34" charset="0"/>
              </a:rPr>
              <a:t>: </a:t>
            </a:r>
            <a:r>
              <a:rPr lang="en-US" i="1" dirty="0">
                <a:latin typeface="Calibri" pitchFamily="34" charset="0"/>
                <a:cs typeface="Calibri" pitchFamily="34" charset="0"/>
              </a:rPr>
              <a:t>Buds and limbs of ash trees often die and fall off, so not every single branch  or bud will have an opposite mate. </a:t>
            </a:r>
            <a:r>
              <a:rPr lang="en-US" b="1" dirty="0">
                <a:latin typeface="Calibri" pitchFamily="34" charset="0"/>
                <a:cs typeface="Calibri" pitchFamily="34" charset="0"/>
              </a:rPr>
              <a:t>Look at several examples before deciding</a:t>
            </a:r>
            <a:r>
              <a:rPr lang="en-US" dirty="0" smtClean="0">
                <a:latin typeface="Calibri" pitchFamily="34" charset="0"/>
                <a:cs typeface="Calibri" pitchFamily="34" charset="0"/>
              </a:rPr>
              <a:t>.</a:t>
            </a:r>
            <a:endParaRPr lang="en-US" dirty="0">
              <a:latin typeface="Calibri" pitchFamily="34" charset="0"/>
              <a:cs typeface="Calibri" pitchFamily="34" charset="0"/>
            </a:endParaRPr>
          </a:p>
        </p:txBody>
      </p:sp>
      <p:grpSp>
        <p:nvGrpSpPr>
          <p:cNvPr id="31" name="Group 22"/>
          <p:cNvGrpSpPr>
            <a:grpSpLocks/>
          </p:cNvGrpSpPr>
          <p:nvPr/>
        </p:nvGrpSpPr>
        <p:grpSpPr bwMode="auto">
          <a:xfrm>
            <a:off x="773449" y="2780275"/>
            <a:ext cx="4781550" cy="3155257"/>
            <a:chOff x="533400" y="2057400"/>
            <a:chExt cx="3886200" cy="2971800"/>
          </a:xfrm>
        </p:grpSpPr>
        <p:sp>
          <p:nvSpPr>
            <p:cNvPr id="32" name="Rectangle 31"/>
            <p:cNvSpPr/>
            <p:nvPr/>
          </p:nvSpPr>
          <p:spPr>
            <a:xfrm>
              <a:off x="533400" y="2057400"/>
              <a:ext cx="3886200" cy="2971800"/>
            </a:xfrm>
            <a:prstGeom prst="rect">
              <a:avLst/>
            </a:prstGeom>
            <a:solidFill>
              <a:srgbClr val="A7CDC0"/>
            </a:solidFill>
            <a:ln w="508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Calibri" pitchFamily="34" charset="0"/>
                <a:cs typeface="Calibri" pitchFamily="34" charset="0"/>
              </a:endParaRPr>
            </a:p>
          </p:txBody>
        </p:sp>
        <p:pic>
          <p:nvPicPr>
            <p:cNvPr id="33" name="Picture 7" descr="Opposite Branching?">
              <a:hlinkClick r:id="rId3"/>
            </p:cNvPr>
            <p:cNvPicPr>
              <a:picLocks noChangeAspect="1" noChangeArrowheads="1"/>
            </p:cNvPicPr>
            <p:nvPr/>
          </p:nvPicPr>
          <p:blipFill>
            <a:blip r:embed="rId4" cstate="print"/>
            <a:srcRect/>
            <a:stretch>
              <a:fillRect/>
            </a:stretch>
          </p:blipFill>
          <p:spPr bwMode="auto">
            <a:xfrm>
              <a:off x="1752600" y="2209800"/>
              <a:ext cx="2355850" cy="2667000"/>
            </a:xfrm>
            <a:prstGeom prst="rect">
              <a:avLst/>
            </a:prstGeom>
            <a:noFill/>
            <a:ln w="9525">
              <a:solidFill>
                <a:srgbClr val="000000"/>
              </a:solidFill>
              <a:miter lim="800000"/>
              <a:headEnd/>
              <a:tailEnd/>
            </a:ln>
          </p:spPr>
        </p:pic>
        <p:cxnSp>
          <p:nvCxnSpPr>
            <p:cNvPr id="34" name="Straight Connector 33"/>
            <p:cNvCxnSpPr/>
            <p:nvPr/>
          </p:nvCxnSpPr>
          <p:spPr>
            <a:xfrm rot="16200000" flipH="1">
              <a:off x="-190254" y="3466991"/>
              <a:ext cx="2590903" cy="75902"/>
            </a:xfrm>
            <a:prstGeom prst="line">
              <a:avLst/>
            </a:prstGeom>
            <a:ln w="88900">
              <a:solidFill>
                <a:schemeClr val="bg1">
                  <a:lumMod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647419" y="2645669"/>
              <a:ext cx="457614" cy="382042"/>
            </a:xfrm>
            <a:prstGeom prst="line">
              <a:avLst/>
            </a:prstGeom>
            <a:ln w="63500">
              <a:solidFill>
                <a:schemeClr val="bg1">
                  <a:lumMod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a:off x="571374" y="3314735"/>
              <a:ext cx="609704" cy="533846"/>
            </a:xfrm>
            <a:prstGeom prst="line">
              <a:avLst/>
            </a:prstGeom>
            <a:ln w="63500">
              <a:solidFill>
                <a:schemeClr val="bg1">
                  <a:lumMod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066371" y="2591261"/>
              <a:ext cx="534332" cy="532582"/>
            </a:xfrm>
            <a:prstGeom prst="line">
              <a:avLst/>
            </a:prstGeom>
            <a:ln w="63500">
              <a:solidFill>
                <a:schemeClr val="bg1">
                  <a:lumMod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1048926" y="3329093"/>
              <a:ext cx="609704" cy="456680"/>
            </a:xfrm>
            <a:prstGeom prst="line">
              <a:avLst/>
            </a:prstGeom>
            <a:ln w="63500">
              <a:solidFill>
                <a:schemeClr val="bg1">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23"/>
          <p:cNvGrpSpPr>
            <a:grpSpLocks/>
          </p:cNvGrpSpPr>
          <p:nvPr/>
        </p:nvGrpSpPr>
        <p:grpSpPr bwMode="auto">
          <a:xfrm>
            <a:off x="5831681" y="3778466"/>
            <a:ext cx="2590800" cy="2133600"/>
            <a:chOff x="5715000" y="3124200"/>
            <a:chExt cx="2133600" cy="1600200"/>
          </a:xfrm>
        </p:grpSpPr>
        <p:sp>
          <p:nvSpPr>
            <p:cNvPr id="43" name="Rectangle 42"/>
            <p:cNvSpPr/>
            <p:nvPr/>
          </p:nvSpPr>
          <p:spPr>
            <a:xfrm>
              <a:off x="5715000" y="3124200"/>
              <a:ext cx="2133600" cy="16002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Calibri" pitchFamily="34" charset="0"/>
                <a:cs typeface="Calibri" pitchFamily="34" charset="0"/>
              </a:endParaRPr>
            </a:p>
          </p:txBody>
        </p:sp>
        <p:pic>
          <p:nvPicPr>
            <p:cNvPr id="46" name="Picture 5" descr="Alternate Branching?">
              <a:hlinkClick r:id="rId5"/>
            </p:cNvPr>
            <p:cNvPicPr>
              <a:picLocks noChangeAspect="1" noChangeArrowheads="1"/>
            </p:cNvPicPr>
            <p:nvPr/>
          </p:nvPicPr>
          <p:blipFill>
            <a:blip r:embed="rId6" cstate="print"/>
            <a:srcRect/>
            <a:stretch>
              <a:fillRect/>
            </a:stretch>
          </p:blipFill>
          <p:spPr bwMode="auto">
            <a:xfrm>
              <a:off x="5867400" y="3332491"/>
              <a:ext cx="1295400" cy="1054373"/>
            </a:xfrm>
            <a:prstGeom prst="rect">
              <a:avLst/>
            </a:prstGeom>
            <a:noFill/>
            <a:ln w="25400">
              <a:solidFill>
                <a:srgbClr val="000000"/>
              </a:solidFill>
              <a:miter lim="800000"/>
              <a:headEnd/>
              <a:tailEnd/>
            </a:ln>
          </p:spPr>
        </p:pic>
        <p:grpSp>
          <p:nvGrpSpPr>
            <p:cNvPr id="47" name="Group 27"/>
            <p:cNvGrpSpPr>
              <a:grpSpLocks/>
            </p:cNvGrpSpPr>
            <p:nvPr/>
          </p:nvGrpSpPr>
          <p:grpSpPr bwMode="auto">
            <a:xfrm>
              <a:off x="7315200" y="3276600"/>
              <a:ext cx="428625" cy="1371600"/>
              <a:chOff x="7288824" y="2209800"/>
              <a:chExt cx="1016976" cy="2590800"/>
            </a:xfrm>
          </p:grpSpPr>
          <p:cxnSp>
            <p:nvCxnSpPr>
              <p:cNvPr id="49" name="Straight Connector 48"/>
              <p:cNvCxnSpPr/>
              <p:nvPr/>
            </p:nvCxnSpPr>
            <p:spPr>
              <a:xfrm rot="16200000" flipH="1">
                <a:off x="6514543" y="3464875"/>
                <a:ext cx="2590800" cy="80649"/>
              </a:xfrm>
              <a:prstGeom prst="line">
                <a:avLst/>
              </a:prstGeom>
              <a:ln w="889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7351010" y="2324194"/>
                <a:ext cx="458787" cy="378430"/>
              </a:xfrm>
              <a:prstGeom prst="line">
                <a:avLst/>
              </a:prstGeom>
              <a:ln w="635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7252404" y="3085082"/>
                <a:ext cx="609467" cy="536628"/>
              </a:xfrm>
              <a:prstGeom prst="line">
                <a:avLst/>
              </a:prstGeom>
              <a:ln w="635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7770305" y="2589188"/>
                <a:ext cx="535252" cy="536626"/>
              </a:xfrm>
              <a:prstGeom prst="line">
                <a:avLst/>
              </a:prstGeom>
              <a:ln w="635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7763248" y="3505596"/>
                <a:ext cx="530754" cy="381531"/>
              </a:xfrm>
              <a:prstGeom prst="line">
                <a:avLst/>
              </a:prstGeom>
              <a:ln w="635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588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6479" t="9456" r="1795" b="38179"/>
          <a:stretch/>
        </p:blipFill>
        <p:spPr>
          <a:xfrm rot="19699922">
            <a:off x="132839" y="4556775"/>
            <a:ext cx="1713851" cy="2153282"/>
          </a:xfrm>
          <a:prstGeom prst="rect">
            <a:avLst/>
          </a:prstGeom>
        </p:spPr>
      </p:pic>
      <p:sp>
        <p:nvSpPr>
          <p:cNvPr id="2" name="Title 1"/>
          <p:cNvSpPr>
            <a:spLocks noGrp="1"/>
          </p:cNvSpPr>
          <p:nvPr>
            <p:ph type="title"/>
          </p:nvPr>
        </p:nvSpPr>
        <p:spPr/>
        <p:txBody>
          <a:bodyPr/>
          <a:lstStyle/>
          <a:p>
            <a:r>
              <a:rPr lang="en-US" dirty="0" smtClean="0">
                <a:latin typeface="Calibri" pitchFamily="34" charset="0"/>
                <a:cs typeface="Calibri" pitchFamily="34" charset="0"/>
              </a:rPr>
              <a:t>Ash in Indiana</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14" name="Content Placeholder 2"/>
          <p:cNvSpPr>
            <a:spLocks noGrp="1"/>
          </p:cNvSpPr>
          <p:nvPr>
            <p:ph idx="1"/>
          </p:nvPr>
        </p:nvSpPr>
        <p:spPr>
          <a:xfrm>
            <a:off x="273423" y="1597959"/>
            <a:ext cx="3370151" cy="3222284"/>
          </a:xfrm>
        </p:spPr>
        <p:txBody>
          <a:bodyPr>
            <a:normAutofit fontScale="92500" lnSpcReduction="10000"/>
          </a:bodyPr>
          <a:lstStyle/>
          <a:p>
            <a:pPr marL="290513" indent="-290513"/>
            <a:r>
              <a:rPr lang="en-US" sz="2800" dirty="0" smtClean="0">
                <a:solidFill>
                  <a:schemeClr val="accent2">
                    <a:lumMod val="50000"/>
                  </a:schemeClr>
                </a:solidFill>
                <a:latin typeface="Calibri" pitchFamily="34" charset="0"/>
                <a:cs typeface="Calibri" pitchFamily="34" charset="0"/>
              </a:rPr>
              <a:t>Estimated 147 million ash trees in IN forests</a:t>
            </a:r>
          </a:p>
          <a:p>
            <a:pPr marL="290513" indent="-290513"/>
            <a:r>
              <a:rPr lang="en-US" sz="2800" dirty="0" smtClean="0">
                <a:solidFill>
                  <a:schemeClr val="accent2">
                    <a:lumMod val="50000"/>
                  </a:schemeClr>
                </a:solidFill>
                <a:latin typeface="Calibri" pitchFamily="34" charset="0"/>
                <a:cs typeface="Calibri" pitchFamily="34" charset="0"/>
              </a:rPr>
              <a:t>6% of forest tree composition</a:t>
            </a:r>
          </a:p>
          <a:p>
            <a:pPr marL="290513" indent="-290513"/>
            <a:r>
              <a:rPr lang="en-US" sz="2800" dirty="0" smtClean="0">
                <a:solidFill>
                  <a:schemeClr val="accent2">
                    <a:lumMod val="50000"/>
                  </a:schemeClr>
                </a:solidFill>
                <a:latin typeface="Calibri" pitchFamily="34" charset="0"/>
                <a:cs typeface="Calibri" pitchFamily="34" charset="0"/>
              </a:rPr>
              <a:t>There are </a:t>
            </a:r>
            <a:r>
              <a:rPr lang="en-US" sz="2800" b="1" dirty="0" smtClean="0">
                <a:solidFill>
                  <a:schemeClr val="accent2">
                    <a:lumMod val="50000"/>
                  </a:schemeClr>
                </a:solidFill>
                <a:latin typeface="Calibri" pitchFamily="34" charset="0"/>
                <a:cs typeface="Calibri" pitchFamily="34" charset="0"/>
              </a:rPr>
              <a:t>several million</a:t>
            </a:r>
            <a:r>
              <a:rPr lang="en-US" sz="2800" dirty="0" smtClean="0">
                <a:solidFill>
                  <a:schemeClr val="accent2">
                    <a:lumMod val="50000"/>
                  </a:schemeClr>
                </a:solidFill>
                <a:latin typeface="Calibri" pitchFamily="34" charset="0"/>
                <a:cs typeface="Calibri" pitchFamily="34" charset="0"/>
              </a:rPr>
              <a:t> ash trees in IN urban areas.</a:t>
            </a:r>
          </a:p>
        </p:txBody>
      </p:sp>
      <p:grpSp>
        <p:nvGrpSpPr>
          <p:cNvPr id="18" name="Group 17"/>
          <p:cNvGrpSpPr/>
          <p:nvPr/>
        </p:nvGrpSpPr>
        <p:grpSpPr>
          <a:xfrm>
            <a:off x="4072141" y="1658696"/>
            <a:ext cx="5071859" cy="3803894"/>
            <a:chOff x="-2098624" y="4004834"/>
            <a:chExt cx="5071859" cy="3803894"/>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624" y="4004834"/>
              <a:ext cx="5071859" cy="380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2098624" y="6627167"/>
              <a:ext cx="2019300" cy="461665"/>
            </a:xfrm>
            <a:prstGeom prst="rect">
              <a:avLst/>
            </a:prstGeom>
            <a:noFill/>
          </p:spPr>
          <p:txBody>
            <a:bodyPr wrap="square" rtlCol="0">
              <a:spAutoFit/>
            </a:bodyPr>
            <a:lstStyle/>
            <a:p>
              <a:r>
                <a:rPr lang="en-US" sz="2400" b="1" dirty="0" smtClean="0">
                  <a:solidFill>
                    <a:schemeClr val="bg1"/>
                  </a:solidFill>
                  <a:latin typeface="Calibri" pitchFamily="34" charset="0"/>
                  <a:cs typeface="Calibri" pitchFamily="34" charset="0"/>
                </a:rPr>
                <a:t>White Ash</a:t>
              </a:r>
              <a:endParaRPr lang="en-US" sz="2400" b="1" dirty="0">
                <a:solidFill>
                  <a:schemeClr val="bg1"/>
                </a:solidFill>
                <a:latin typeface="Calibri" pitchFamily="34" charset="0"/>
                <a:cs typeface="Calibri" pitchFamily="34" charset="0"/>
              </a:endParaRPr>
            </a:p>
          </p:txBody>
        </p:sp>
      </p:grpSp>
      <p:grpSp>
        <p:nvGrpSpPr>
          <p:cNvPr id="22" name="Group 21"/>
          <p:cNvGrpSpPr/>
          <p:nvPr/>
        </p:nvGrpSpPr>
        <p:grpSpPr>
          <a:xfrm>
            <a:off x="3654477" y="2117307"/>
            <a:ext cx="5565723" cy="3810001"/>
            <a:chOff x="2663877" y="4004834"/>
            <a:chExt cx="5565723" cy="3810001"/>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0" y="4004835"/>
              <a:ext cx="27051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5524500" y="4006020"/>
              <a:ext cx="2019300" cy="461665"/>
            </a:xfrm>
            <a:prstGeom prst="rect">
              <a:avLst/>
            </a:prstGeom>
            <a:noFill/>
          </p:spPr>
          <p:txBody>
            <a:bodyPr wrap="square" rtlCol="0">
              <a:spAutoFit/>
            </a:bodyPr>
            <a:lstStyle/>
            <a:p>
              <a:r>
                <a:rPr lang="en-US" sz="2400" b="1" dirty="0" smtClean="0">
                  <a:solidFill>
                    <a:schemeClr val="bg1"/>
                  </a:solidFill>
                  <a:latin typeface="Calibri" pitchFamily="34" charset="0"/>
                  <a:cs typeface="Calibri" pitchFamily="34" charset="0"/>
                </a:rPr>
                <a:t>Black Ash</a:t>
              </a:r>
              <a:endParaRPr lang="en-US" sz="2400" b="1" dirty="0">
                <a:solidFill>
                  <a:schemeClr val="bg1"/>
                </a:solidFill>
                <a:latin typeface="Calibri" pitchFamily="34" charset="0"/>
                <a:cs typeface="Calibri"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189189" y="4479522"/>
              <a:ext cx="3810000" cy="2860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663877" y="4006414"/>
              <a:ext cx="2019300" cy="461665"/>
            </a:xfrm>
            <a:prstGeom prst="rect">
              <a:avLst/>
            </a:prstGeom>
            <a:noFill/>
          </p:spPr>
          <p:txBody>
            <a:bodyPr wrap="square" rtlCol="0">
              <a:spAutoFit/>
            </a:bodyPr>
            <a:lstStyle/>
            <a:p>
              <a:r>
                <a:rPr lang="en-US" sz="2400" b="1" dirty="0" smtClean="0">
                  <a:latin typeface="Calibri" pitchFamily="34" charset="0"/>
                  <a:cs typeface="Calibri" pitchFamily="34" charset="0"/>
                </a:rPr>
                <a:t>Green Ash</a:t>
              </a:r>
              <a:endParaRPr lang="en-US" sz="2400" b="1" dirty="0">
                <a:latin typeface="Calibri" pitchFamily="34" charset="0"/>
                <a:cs typeface="Calibri" pitchFamily="34" charset="0"/>
              </a:endParaRPr>
            </a:p>
          </p:txBody>
        </p:sp>
      </p:grpSp>
      <p:sp>
        <p:nvSpPr>
          <p:cNvPr id="30" name="Content Placeholder 2"/>
          <p:cNvSpPr txBox="1">
            <a:spLocks/>
          </p:cNvSpPr>
          <p:nvPr/>
        </p:nvSpPr>
        <p:spPr>
          <a:xfrm>
            <a:off x="1600201" y="4656123"/>
            <a:ext cx="2054276" cy="2201877"/>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290513" indent="-290513"/>
            <a:r>
              <a:rPr lang="en-US" sz="2800" b="1" dirty="0" smtClean="0">
                <a:solidFill>
                  <a:schemeClr val="accent2">
                    <a:lumMod val="50000"/>
                  </a:schemeClr>
                </a:solidFill>
                <a:latin typeface="Calibri" pitchFamily="34" charset="0"/>
                <a:cs typeface="Calibri" pitchFamily="34" charset="0"/>
              </a:rPr>
              <a:t>Threatens extinction of 5 native IN ash species.</a:t>
            </a:r>
          </a:p>
        </p:txBody>
      </p:sp>
      <p:grpSp>
        <p:nvGrpSpPr>
          <p:cNvPr id="24" name="Group 23"/>
          <p:cNvGrpSpPr/>
          <p:nvPr/>
        </p:nvGrpSpPr>
        <p:grpSpPr>
          <a:xfrm>
            <a:off x="3782848" y="2580158"/>
            <a:ext cx="5384800" cy="4038600"/>
            <a:chOff x="3738180" y="1532378"/>
            <a:chExt cx="5384800" cy="403860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8180" y="1532378"/>
              <a:ext cx="5384800" cy="4038600"/>
            </a:xfrm>
            <a:prstGeom prst="rect">
              <a:avLst/>
            </a:prstGeom>
          </p:spPr>
        </p:pic>
        <p:sp>
          <p:nvSpPr>
            <p:cNvPr id="17" name="TextBox 16"/>
            <p:cNvSpPr txBox="1"/>
            <p:nvPr/>
          </p:nvSpPr>
          <p:spPr>
            <a:xfrm>
              <a:off x="3738180" y="1859569"/>
              <a:ext cx="2019300" cy="523220"/>
            </a:xfrm>
            <a:prstGeom prst="rect">
              <a:avLst/>
            </a:prstGeom>
            <a:noFill/>
          </p:spPr>
          <p:txBody>
            <a:bodyPr wrap="square" rtlCol="0">
              <a:spAutoFit/>
            </a:bodyPr>
            <a:lstStyle/>
            <a:p>
              <a:r>
                <a:rPr lang="en-US" sz="2800" b="1" dirty="0" smtClean="0">
                  <a:solidFill>
                    <a:schemeClr val="bg1"/>
                  </a:solidFill>
                  <a:latin typeface="Calibri" pitchFamily="34" charset="0"/>
                  <a:cs typeface="Calibri" pitchFamily="34" charset="0"/>
                </a:rPr>
                <a:t>Blue Ash</a:t>
              </a:r>
              <a:endParaRPr lang="en-US" sz="2800" b="1" dirty="0">
                <a:solidFill>
                  <a:schemeClr val="bg1"/>
                </a:solidFill>
                <a:latin typeface="Calibri" pitchFamily="34" charset="0"/>
                <a:cs typeface="Calibri" pitchFamily="34" charset="0"/>
              </a:endParaRPr>
            </a:p>
          </p:txBody>
        </p:sp>
      </p:grpSp>
      <p:grpSp>
        <p:nvGrpSpPr>
          <p:cNvPr id="26" name="Group 25"/>
          <p:cNvGrpSpPr/>
          <p:nvPr/>
        </p:nvGrpSpPr>
        <p:grpSpPr>
          <a:xfrm>
            <a:off x="-31376" y="0"/>
            <a:ext cx="9144000" cy="6857999"/>
            <a:chOff x="-4876801" y="1394259"/>
            <a:chExt cx="9144000" cy="6857999"/>
          </a:xfrm>
        </p:grpSpPr>
        <p:grpSp>
          <p:nvGrpSpPr>
            <p:cNvPr id="31" name="Group 30"/>
            <p:cNvGrpSpPr/>
            <p:nvPr/>
          </p:nvGrpSpPr>
          <p:grpSpPr>
            <a:xfrm>
              <a:off x="-4876801" y="1394259"/>
              <a:ext cx="9144000" cy="6857999"/>
              <a:chOff x="1469408" y="7014711"/>
              <a:chExt cx="7315200" cy="5022911"/>
            </a:xfrm>
          </p:grpSpPr>
          <p:pic>
            <p:nvPicPr>
              <p:cNvPr id="3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8448"/>
              <a:stretch/>
            </p:blipFill>
            <p:spPr bwMode="auto">
              <a:xfrm>
                <a:off x="1469408" y="7014711"/>
                <a:ext cx="7315200" cy="5022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5782691" y="11689634"/>
                <a:ext cx="2971800" cy="270505"/>
              </a:xfrm>
              <a:prstGeom prst="rect">
                <a:avLst/>
              </a:prstGeom>
              <a:noFill/>
            </p:spPr>
            <p:txBody>
              <a:bodyPr wrap="square" rtlCol="0">
                <a:spAutoFit/>
              </a:bodyPr>
              <a:lstStyle/>
              <a:p>
                <a:pPr algn="r"/>
                <a:r>
                  <a:rPr lang="en-US" dirty="0" smtClean="0">
                    <a:latin typeface="Calibri" pitchFamily="34" charset="0"/>
                    <a:cs typeface="Calibri" pitchFamily="34" charset="0"/>
                  </a:rPr>
                  <a:t>Photo: L. Bauer</a:t>
                </a:r>
                <a:endParaRPr lang="en-US" dirty="0">
                  <a:latin typeface="Calibri" pitchFamily="34" charset="0"/>
                  <a:cs typeface="Calibri" pitchFamily="34" charset="0"/>
                </a:endParaRPr>
              </a:p>
            </p:txBody>
          </p:sp>
        </p:grpSp>
        <p:sp>
          <p:nvSpPr>
            <p:cNvPr id="34" name="Rounded Rectangle 33"/>
            <p:cNvSpPr/>
            <p:nvPr/>
          </p:nvSpPr>
          <p:spPr>
            <a:xfrm>
              <a:off x="-4374141" y="1524495"/>
              <a:ext cx="8088674" cy="1338210"/>
            </a:xfrm>
            <a:prstGeom prst="roundRect">
              <a:avLst/>
            </a:prstGeom>
            <a:solidFill>
              <a:schemeClr val="accent1"/>
            </a:solidFill>
            <a:ln w="63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buFont typeface="Wingdings 2" pitchFamily="18" charset="2"/>
                <a:buNone/>
                <a:defRPr/>
              </a:pPr>
              <a:r>
                <a:rPr lang="en-US" sz="3200" b="1" i="1" dirty="0" smtClean="0">
                  <a:latin typeface="Calibri" pitchFamily="34" charset="0"/>
                  <a:cs typeface="Calibri" pitchFamily="34" charset="0"/>
                </a:rPr>
                <a:t>EAB is a death sentence.</a:t>
              </a:r>
            </a:p>
            <a:p>
              <a:pPr algn="ctr">
                <a:buFont typeface="Wingdings 2" pitchFamily="18" charset="2"/>
                <a:buNone/>
                <a:defRPr/>
              </a:pPr>
              <a:r>
                <a:rPr lang="en-US" sz="3200" b="1" i="1" dirty="0" smtClean="0">
                  <a:latin typeface="Calibri" pitchFamily="34" charset="0"/>
                  <a:cs typeface="Calibri" pitchFamily="34" charset="0"/>
                </a:rPr>
                <a:t>It kills nearly EVERY untreated ash tree.</a:t>
              </a:r>
              <a:endParaRPr lang="en-US" sz="3200" dirty="0">
                <a:latin typeface="Calibri" pitchFamily="34" charset="0"/>
                <a:cs typeface="Calibri" pitchFamily="34" charset="0"/>
              </a:endParaRPr>
            </a:p>
          </p:txBody>
        </p:sp>
      </p:grpSp>
    </p:spTree>
    <p:extLst>
      <p:ext uri="{BB962C8B-B14F-4D97-AF65-F5344CB8AC3E}">
        <p14:creationId xmlns:p14="http://schemas.microsoft.com/office/powerpoint/2010/main" val="347135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Identifying Ash Trees</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12" name="Picture 9" descr="http://www.extension.iastate.edu/pme/EABGallery/EABGallery-NewPictures/22-575.jpg"/>
          <p:cNvPicPr>
            <a:picLocks noChangeAspect="1" noChangeArrowheads="1"/>
          </p:cNvPicPr>
          <p:nvPr/>
        </p:nvPicPr>
        <p:blipFill>
          <a:blip r:embed="rId3" cstate="print"/>
          <a:srcRect l="14714" r="20696" b="10417"/>
          <a:stretch>
            <a:fillRect/>
          </a:stretch>
        </p:blipFill>
        <p:spPr bwMode="auto">
          <a:xfrm>
            <a:off x="0" y="2661964"/>
            <a:ext cx="4491038" cy="4159250"/>
          </a:xfrm>
          <a:prstGeom prst="rect">
            <a:avLst/>
          </a:prstGeom>
          <a:ln>
            <a:noFill/>
          </a:ln>
          <a:effectLst>
            <a:outerShdw blurRad="292100" dist="139700" dir="2700000" algn="tl" rotWithShape="0">
              <a:srgbClr val="333333">
                <a:alpha val="65000"/>
              </a:srgbClr>
            </a:outerShdw>
          </a:effectLst>
        </p:spPr>
      </p:pic>
      <p:sp>
        <p:nvSpPr>
          <p:cNvPr id="25" name="Rectangle 3"/>
          <p:cNvSpPr>
            <a:spLocks noGrp="1" noChangeArrowheads="1"/>
          </p:cNvSpPr>
          <p:nvPr>
            <p:ph idx="1"/>
          </p:nvPr>
        </p:nvSpPr>
        <p:spPr>
          <a:xfrm>
            <a:off x="0" y="1632118"/>
            <a:ext cx="4491038" cy="909364"/>
          </a:xfrm>
          <a:solidFill>
            <a:schemeClr val="accent1">
              <a:alpha val="72000"/>
            </a:schemeClr>
          </a:solidFill>
        </p:spPr>
        <p:txBody>
          <a:bodyPr/>
          <a:lstStyle/>
          <a:p>
            <a:pPr marL="0" indent="0" algn="ctr" eaLnBrk="1" hangingPunct="1">
              <a:buFontTx/>
              <a:buNone/>
            </a:pPr>
            <a:r>
              <a:rPr lang="en-US" sz="2400" b="1" dirty="0" smtClean="0">
                <a:solidFill>
                  <a:schemeClr val="accent2">
                    <a:lumMod val="50000"/>
                  </a:schemeClr>
                </a:solidFill>
                <a:latin typeface="Calibri" pitchFamily="34" charset="0"/>
                <a:cs typeface="Calibri" pitchFamily="34" charset="0"/>
              </a:rPr>
              <a:t>Bark has distinctive diamond-shaped patterns</a:t>
            </a:r>
          </a:p>
        </p:txBody>
      </p:sp>
      <p:pic>
        <p:nvPicPr>
          <p:cNvPr id="13" name="Picture 2"/>
          <p:cNvPicPr>
            <a:picLocks noChangeAspect="1" noChangeArrowheads="1"/>
          </p:cNvPicPr>
          <p:nvPr/>
        </p:nvPicPr>
        <p:blipFill>
          <a:blip r:embed="rId4" cstate="print"/>
          <a:srcRect l="7407" t="16667" b="5556"/>
          <a:stretch>
            <a:fillRect/>
          </a:stretch>
        </p:blipFill>
        <p:spPr bwMode="auto">
          <a:xfrm>
            <a:off x="6053401" y="2362200"/>
            <a:ext cx="3069578" cy="3437927"/>
          </a:xfrm>
          <a:prstGeom prst="rect">
            <a:avLst/>
          </a:prstGeom>
          <a:ln>
            <a:noFill/>
          </a:ln>
          <a:effectLst>
            <a:outerShdw blurRad="292100" dist="139700" dir="2700000" algn="tl" rotWithShape="0">
              <a:srgbClr val="333333">
                <a:alpha val="65000"/>
              </a:srgbClr>
            </a:outerShdw>
          </a:effectLst>
        </p:spPr>
      </p:pic>
      <p:pic>
        <p:nvPicPr>
          <p:cNvPr id="14" name="Picture 3"/>
          <p:cNvPicPr>
            <a:picLocks noChangeAspect="1" noChangeArrowheads="1"/>
          </p:cNvPicPr>
          <p:nvPr/>
        </p:nvPicPr>
        <p:blipFill>
          <a:blip r:embed="rId5" cstate="print"/>
          <a:srcRect b="9091"/>
          <a:stretch>
            <a:fillRect/>
          </a:stretch>
        </p:blipFill>
        <p:spPr bwMode="auto">
          <a:xfrm>
            <a:off x="4154213" y="4741589"/>
            <a:ext cx="2965510" cy="2396372"/>
          </a:xfrm>
          <a:prstGeom prst="rect">
            <a:avLst/>
          </a:prstGeom>
          <a:ln>
            <a:noFill/>
          </a:ln>
          <a:effectLst>
            <a:outerShdw blurRad="292100" dist="139700" dir="2700000" algn="tl" rotWithShape="0">
              <a:srgbClr val="333333">
                <a:alpha val="65000"/>
              </a:srgbClr>
            </a:outerShdw>
          </a:effectLst>
        </p:spPr>
      </p:pic>
      <p:sp>
        <p:nvSpPr>
          <p:cNvPr id="10" name="Rectangle 3"/>
          <p:cNvSpPr txBox="1">
            <a:spLocks noChangeArrowheads="1"/>
          </p:cNvSpPr>
          <p:nvPr/>
        </p:nvSpPr>
        <p:spPr>
          <a:xfrm>
            <a:off x="5071241" y="1632118"/>
            <a:ext cx="4056993" cy="909364"/>
          </a:xfrm>
          <a:prstGeom prst="rect">
            <a:avLst/>
          </a:prstGeom>
          <a:solidFill>
            <a:schemeClr val="accent1">
              <a:alpha val="72000"/>
            </a:schemeClr>
          </a:solidFill>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Tx/>
              <a:buNone/>
            </a:pPr>
            <a:r>
              <a:rPr lang="en-US" sz="2400" b="1" dirty="0" smtClean="0">
                <a:solidFill>
                  <a:schemeClr val="accent2">
                    <a:lumMod val="50000"/>
                  </a:schemeClr>
                </a:solidFill>
                <a:latin typeface="Calibri" pitchFamily="34" charset="0"/>
                <a:cs typeface="Calibri" pitchFamily="34" charset="0"/>
              </a:rPr>
              <a:t>Seeds are oar-shaped and borne in clusters</a:t>
            </a:r>
          </a:p>
        </p:txBody>
      </p:sp>
      <p:pic>
        <p:nvPicPr>
          <p:cNvPr id="15" name="Picture 4"/>
          <p:cNvPicPr>
            <a:picLocks noChangeAspect="1" noChangeArrowheads="1"/>
          </p:cNvPicPr>
          <p:nvPr/>
        </p:nvPicPr>
        <p:blipFill>
          <a:blip r:embed="rId6" cstate="print"/>
          <a:srcRect l="21744" t="4967" r="4083" b="7616"/>
          <a:stretch>
            <a:fillRect/>
          </a:stretch>
        </p:blipFill>
        <p:spPr bwMode="auto">
          <a:xfrm rot="19122317">
            <a:off x="4449205" y="2531106"/>
            <a:ext cx="1913023" cy="1503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2364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09600" y="1752600"/>
            <a:ext cx="7772400" cy="1143000"/>
          </a:xfrm>
        </p:spPr>
        <p:txBody>
          <a:bodyPr/>
          <a:lstStyle/>
          <a:p>
            <a:pPr eaLnBrk="1" hangingPunct="1"/>
            <a:r>
              <a:rPr lang="en-US" altLang="en-US" sz="6000" smtClean="0"/>
              <a:t>White Ash</a:t>
            </a:r>
          </a:p>
        </p:txBody>
      </p:sp>
      <p:sp>
        <p:nvSpPr>
          <p:cNvPr id="4" name="Rectangle 2"/>
          <p:cNvSpPr txBox="1">
            <a:spLocks noChangeArrowheads="1"/>
          </p:cNvSpPr>
          <p:nvPr/>
        </p:nvSpPr>
        <p:spPr>
          <a:xfrm>
            <a:off x="609600" y="457200"/>
            <a:ext cx="7772400" cy="1143000"/>
          </a:xfrm>
          <a:prstGeom prst="rect">
            <a:avLst/>
          </a:prstGeom>
        </p:spPr>
        <p:txBody>
          <a:bodyPr anchor="ctr">
            <a:normAutofit/>
          </a:bodyPr>
          <a:lstStyle/>
          <a:p>
            <a:pPr fontAlgn="auto">
              <a:spcAft>
                <a:spcPts val="0"/>
              </a:spcAft>
              <a:defRPr/>
            </a:pPr>
            <a:r>
              <a:rPr lang="en-US" sz="3200" dirty="0">
                <a:solidFill>
                  <a:schemeClr val="tx2"/>
                </a:solidFill>
                <a:latin typeface="+mj-lt"/>
                <a:ea typeface="+mj-ea"/>
                <a:cs typeface="+mj-cs"/>
              </a:rPr>
              <a:t>EAB</a:t>
            </a:r>
          </a:p>
        </p:txBody>
      </p:sp>
      <p:pic>
        <p:nvPicPr>
          <p:cNvPr id="5" name="Picture 4"/>
          <p:cNvPicPr>
            <a:picLocks noChangeAspect="1"/>
          </p:cNvPicPr>
          <p:nvPr/>
        </p:nvPicPr>
        <p:blipFill rotWithShape="1">
          <a:blip r:embed="rId2" cstate="print">
            <a:duotone>
              <a:prstClr val="black"/>
              <a:schemeClr val="accent1">
                <a:tint val="45000"/>
                <a:satMod val="400000"/>
              </a:schemeClr>
            </a:duotone>
            <a:extLst/>
          </a:blip>
          <a:srcRect l="34213" t="22731" r="7693" b="37280"/>
          <a:stretch/>
        </p:blipFill>
        <p:spPr>
          <a:xfrm rot="5077339">
            <a:off x="4708397" y="1937878"/>
            <a:ext cx="3962932" cy="3944626"/>
          </a:xfrm>
          <a:prstGeom prst="rect">
            <a:avLst/>
          </a:prstGeom>
        </p:spPr>
      </p:pic>
      <p:pic>
        <p:nvPicPr>
          <p:cNvPr id="6" name="Picture 5"/>
          <p:cNvPicPr>
            <a:picLocks noChangeAspect="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rot="-2557926">
            <a:off x="1279525" y="3506788"/>
            <a:ext cx="38925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404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455613"/>
            <a:ext cx="8556625" cy="570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9832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wig_bu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9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9" descr="White ash budstwi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8825" y="0"/>
            <a:ext cx="457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descr="w as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846513"/>
            <a:ext cx="2438400"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ishop-ha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0"/>
            <a:ext cx="26670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9861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ru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455613"/>
            <a:ext cx="8556625" cy="570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descr="WA frui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03575"/>
            <a:ext cx="24384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2808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e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455613"/>
            <a:ext cx="852805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744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GreenAshTwigMar094wexpB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7416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p:cNvSpPr>
            <a:spLocks noGrp="1"/>
          </p:cNvSpPr>
          <p:nvPr>
            <p:ph type="title" idx="4294967295"/>
          </p:nvPr>
        </p:nvSpPr>
        <p:spPr>
          <a:xfrm>
            <a:off x="304800" y="5943600"/>
            <a:ext cx="7315200" cy="685800"/>
          </a:xfrm>
        </p:spPr>
        <p:txBody>
          <a:bodyPr>
            <a:normAutofit fontScale="90000"/>
          </a:bodyPr>
          <a:lstStyle/>
          <a:p>
            <a:pPr eaLnBrk="1" hangingPunct="1"/>
            <a:r>
              <a:rPr lang="en-US" altLang="en-US" smtClean="0"/>
              <a:t>green ash </a:t>
            </a:r>
          </a:p>
        </p:txBody>
      </p:sp>
      <p:pic>
        <p:nvPicPr>
          <p:cNvPr id="25604" name="Picture 5" descr="greenas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0"/>
            <a:ext cx="4165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ga frui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971800"/>
            <a:ext cx="2530475"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5"/>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rot="2339547" flipH="1">
            <a:off x="2124075" y="5345113"/>
            <a:ext cx="10541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6" cstate="print">
            <a:duotone>
              <a:prstClr val="black"/>
              <a:schemeClr val="accent1">
                <a:tint val="45000"/>
                <a:satMod val="400000"/>
              </a:schemeClr>
            </a:duotone>
            <a:extLst/>
          </a:blip>
          <a:srcRect l="34213" t="22731" r="7693" b="37280"/>
          <a:stretch/>
        </p:blipFill>
        <p:spPr>
          <a:xfrm rot="7444977">
            <a:off x="1031862" y="5339034"/>
            <a:ext cx="1147694" cy="1142392"/>
          </a:xfrm>
          <a:prstGeom prst="rect">
            <a:avLst/>
          </a:prstGeom>
        </p:spPr>
      </p:pic>
    </p:spTree>
    <p:extLst>
      <p:ext uri="{BB962C8B-B14F-4D97-AF65-F5344CB8AC3E}">
        <p14:creationId xmlns:p14="http://schemas.microsoft.com/office/powerpoint/2010/main" val="5147156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green as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26000" y="0"/>
            <a:ext cx="4318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304800" y="5943600"/>
            <a:ext cx="7315200" cy="685800"/>
          </a:xfrm>
          <a:prstGeom prst="rect">
            <a:avLst/>
          </a:prstGeom>
          <a:noFill/>
          <a:ln w="9525">
            <a:noFill/>
            <a:miter lim="800000"/>
            <a:headEnd/>
            <a:tailEnd/>
          </a:ln>
        </p:spPr>
        <p:txBody>
          <a:bodyPr anchor="ctr"/>
          <a:lstStyle/>
          <a:p>
            <a:pPr>
              <a:defRPr/>
            </a:pPr>
            <a:r>
              <a:rPr lang="en-US" sz="4400" dirty="0">
                <a:solidFill>
                  <a:schemeClr val="tx2"/>
                </a:solidFill>
                <a:latin typeface="+mj-lt"/>
                <a:ea typeface="+mj-ea"/>
                <a:cs typeface="+mj-cs"/>
              </a:rPr>
              <a:t>green ash </a:t>
            </a:r>
            <a:r>
              <a:rPr lang="en-US" sz="1600" dirty="0">
                <a:solidFill>
                  <a:schemeClr val="tx2"/>
                </a:solidFill>
                <a:latin typeface="+mj-lt"/>
                <a:ea typeface="+mj-ea"/>
                <a:cs typeface="+mj-cs"/>
              </a:rPr>
              <a:t>(Fraxinus </a:t>
            </a:r>
            <a:r>
              <a:rPr lang="en-US" sz="1600" dirty="0" err="1">
                <a:solidFill>
                  <a:schemeClr val="tx2"/>
                </a:solidFill>
                <a:latin typeface="+mj-lt"/>
                <a:ea typeface="+mj-ea"/>
                <a:cs typeface="+mj-cs"/>
              </a:rPr>
              <a:t>pensylvanica</a:t>
            </a:r>
            <a:r>
              <a:rPr lang="en-US" sz="1600" dirty="0">
                <a:solidFill>
                  <a:schemeClr val="tx2"/>
                </a:solidFill>
                <a:latin typeface="+mj-lt"/>
                <a:ea typeface="+mj-ea"/>
                <a:cs typeface="+mj-cs"/>
              </a:rPr>
              <a:t>)</a:t>
            </a:r>
            <a:endParaRPr lang="en-US" sz="4400" dirty="0">
              <a:solidFill>
                <a:schemeClr val="tx2"/>
              </a:solidFill>
              <a:latin typeface="+mj-lt"/>
              <a:ea typeface="+mj-ea"/>
              <a:cs typeface="+mj-cs"/>
            </a:endParaRPr>
          </a:p>
        </p:txBody>
      </p:sp>
      <p:pic>
        <p:nvPicPr>
          <p:cNvPr id="26628" name="Picture 8" descr="wfrpe--brsmall13412 greenas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576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cstate="print">
            <a:duotone>
              <a:prstClr val="black"/>
              <a:schemeClr val="accent1">
                <a:tint val="45000"/>
                <a:satMod val="400000"/>
              </a:schemeClr>
            </a:duotone>
            <a:extLst/>
          </a:blip>
          <a:srcRect l="34213" t="22731" r="7693" b="37280"/>
          <a:stretch/>
        </p:blipFill>
        <p:spPr>
          <a:xfrm rot="809796">
            <a:off x="3698862" y="5071155"/>
            <a:ext cx="1147694" cy="1142392"/>
          </a:xfrm>
          <a:prstGeom prst="rect">
            <a:avLst/>
          </a:prstGeom>
        </p:spPr>
      </p:pic>
      <p:pic>
        <p:nvPicPr>
          <p:cNvPr id="26630" name="Picture 5"/>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rot="2339547">
            <a:off x="3282950" y="3443288"/>
            <a:ext cx="1735138"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1602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3" descr="DSC_0305.JPG"/>
          <p:cNvPicPr>
            <a:picLocks noGrp="1" noChangeAspect="1"/>
          </p:cNvPicPr>
          <p:nvPr>
            <p:ph type="pic" idx="4294967295"/>
          </p:nvPr>
        </p:nvPicPr>
        <p:blipFill>
          <a:blip r:embed="rId2">
            <a:extLst>
              <a:ext uri="{28A0092B-C50C-407E-A947-70E740481C1C}">
                <a14:useLocalDpi xmlns:a14="http://schemas.microsoft.com/office/drawing/2010/main" val="0"/>
              </a:ext>
            </a:extLst>
          </a:blip>
          <a:srcRect t="4691" b="4691"/>
          <a:stretch>
            <a:fillRect/>
          </a:stretch>
        </p:blipFill>
        <p:spPr>
          <a:xfrm>
            <a:off x="990600" y="838200"/>
            <a:ext cx="7583488" cy="4568825"/>
          </a:xfrm>
        </p:spPr>
      </p:pic>
    </p:spTree>
    <p:extLst>
      <p:ext uri="{BB962C8B-B14F-4D97-AF65-F5344CB8AC3E}">
        <p14:creationId xmlns:p14="http://schemas.microsoft.com/office/powerpoint/2010/main" val="13675278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3" descr="DSC_0375.JPG"/>
          <p:cNvPicPr>
            <a:picLocks noGrp="1" noChangeAspect="1"/>
          </p:cNvPicPr>
          <p:nvPr>
            <p:ph type="pic" idx="4294967295"/>
          </p:nvPr>
        </p:nvPicPr>
        <p:blipFill>
          <a:blip r:embed="rId2">
            <a:extLst>
              <a:ext uri="{28A0092B-C50C-407E-A947-70E740481C1C}">
                <a14:useLocalDpi xmlns:a14="http://schemas.microsoft.com/office/drawing/2010/main" val="0"/>
              </a:ext>
            </a:extLst>
          </a:blip>
          <a:srcRect t="4691" b="4691"/>
          <a:stretch>
            <a:fillRect/>
          </a:stretch>
        </p:blipFill>
        <p:spPr>
          <a:xfrm>
            <a:off x="0" y="542925"/>
            <a:ext cx="8458200" cy="5095875"/>
          </a:xfrm>
        </p:spPr>
      </p:pic>
      <p:pic>
        <p:nvPicPr>
          <p:cNvPr id="28675" name="Picture 6" descr="blue ash frui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4525" y="0"/>
            <a:ext cx="2149475"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8" descr="fraqua_twig01_web400gf.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
            <a:ext cx="2286000"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0" descr="twig blue ash.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444875"/>
            <a:ext cx="24384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304800" y="5943600"/>
            <a:ext cx="7315200" cy="685800"/>
          </a:xfrm>
          <a:prstGeom prst="rect">
            <a:avLst/>
          </a:prstGeom>
          <a:noFill/>
          <a:ln w="9525">
            <a:noFill/>
            <a:miter lim="800000"/>
            <a:headEnd/>
            <a:tailEnd/>
          </a:ln>
        </p:spPr>
        <p:txBody>
          <a:bodyPr anchor="ctr"/>
          <a:lstStyle/>
          <a:p>
            <a:pPr>
              <a:defRPr/>
            </a:pPr>
            <a:r>
              <a:rPr lang="en-US" sz="4400" dirty="0">
                <a:solidFill>
                  <a:schemeClr val="tx2"/>
                </a:solidFill>
                <a:latin typeface="+mj-lt"/>
                <a:ea typeface="+mj-ea"/>
                <a:cs typeface="+mj-cs"/>
              </a:rPr>
              <a:t>blue ash </a:t>
            </a:r>
          </a:p>
        </p:txBody>
      </p:sp>
      <p:pic>
        <p:nvPicPr>
          <p:cNvPr id="7" name="Picture 6"/>
          <p:cNvPicPr>
            <a:picLocks noChangeAspect="1"/>
          </p:cNvPicPr>
          <p:nvPr/>
        </p:nvPicPr>
        <p:blipFill rotWithShape="1">
          <a:blip r:embed="rId6" cstate="print">
            <a:duotone>
              <a:prstClr val="black"/>
              <a:schemeClr val="accent1">
                <a:tint val="45000"/>
                <a:satMod val="400000"/>
              </a:schemeClr>
            </a:duotone>
            <a:extLst/>
          </a:blip>
          <a:srcRect l="34213" t="22731" r="7693" b="37280"/>
          <a:stretch/>
        </p:blipFill>
        <p:spPr>
          <a:xfrm rot="809796">
            <a:off x="2860663" y="5597453"/>
            <a:ext cx="1147694" cy="1142392"/>
          </a:xfrm>
          <a:prstGeom prst="rect">
            <a:avLst/>
          </a:prstGeom>
        </p:spPr>
      </p:pic>
      <p:pic>
        <p:nvPicPr>
          <p:cNvPr id="28680" name="Picture 7"/>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rot="2339547">
            <a:off x="3944938" y="5449888"/>
            <a:ext cx="17684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6936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Training Overview</a:t>
            </a:r>
            <a:endParaRPr lang="en-US" dirty="0">
              <a:latin typeface="Calibri" pitchFamily="34" charset="0"/>
              <a:cs typeface="Calibri" pitchFamily="34" charset="0"/>
            </a:endParaRPr>
          </a:p>
        </p:txBody>
      </p:sp>
      <p:sp>
        <p:nvSpPr>
          <p:cNvPr id="3" name="Content Placeholder 2"/>
          <p:cNvSpPr>
            <a:spLocks noGrp="1"/>
          </p:cNvSpPr>
          <p:nvPr>
            <p:ph sz="quarter" idx="1"/>
          </p:nvPr>
        </p:nvSpPr>
        <p:spPr>
          <a:xfrm>
            <a:off x="533400" y="1547734"/>
            <a:ext cx="4146176" cy="4254622"/>
          </a:xfrm>
        </p:spPr>
        <p:txBody>
          <a:bodyPr>
            <a:normAutofit/>
          </a:bodyPr>
          <a:lstStyle/>
          <a:p>
            <a:r>
              <a:rPr lang="en-US" sz="2800" dirty="0" smtClean="0">
                <a:latin typeface="Calibri" pitchFamily="34" charset="0"/>
                <a:cs typeface="Calibri" pitchFamily="34" charset="0"/>
              </a:rPr>
              <a:t>Where Emerald Ash Borer (EAB) came from and biology</a:t>
            </a:r>
          </a:p>
          <a:p>
            <a:r>
              <a:rPr lang="en-US" sz="2800" dirty="0" smtClean="0">
                <a:latin typeface="Calibri" pitchFamily="34" charset="0"/>
                <a:cs typeface="Calibri" pitchFamily="34" charset="0"/>
              </a:rPr>
              <a:t>EAB’s Impact</a:t>
            </a:r>
          </a:p>
          <a:p>
            <a:r>
              <a:rPr lang="en-US" sz="2800" dirty="0" smtClean="0">
                <a:latin typeface="Calibri" pitchFamily="34" charset="0"/>
                <a:cs typeface="Calibri" pitchFamily="34" charset="0"/>
              </a:rPr>
              <a:t>Signs and symptoms</a:t>
            </a:r>
          </a:p>
          <a:p>
            <a:r>
              <a:rPr lang="en-US" sz="2800" dirty="0" smtClean="0">
                <a:latin typeface="Calibri" pitchFamily="34" charset="0"/>
                <a:cs typeface="Calibri" pitchFamily="34" charset="0"/>
              </a:rPr>
              <a:t>EAB management options</a:t>
            </a:r>
            <a:endParaRPr lang="en-US" sz="2800" dirty="0">
              <a:latin typeface="Calibri" pitchFamily="34" charset="0"/>
              <a:cs typeface="Calibri"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6479" t="9456" r="1795" b="38179"/>
          <a:stretch/>
        </p:blipFill>
        <p:spPr>
          <a:xfrm rot="19699922">
            <a:off x="132839" y="4556775"/>
            <a:ext cx="1713851" cy="2153282"/>
          </a:xfrm>
          <a:prstGeom prst="rect">
            <a:avLst/>
          </a:prstGeom>
        </p:spPr>
      </p:pic>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961" r="18662"/>
          <a:stretch/>
        </p:blipFill>
        <p:spPr bwMode="auto">
          <a:xfrm>
            <a:off x="4533900" y="1524493"/>
            <a:ext cx="4610100" cy="5333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97639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black as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04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304800" y="5943600"/>
            <a:ext cx="7315200" cy="685800"/>
          </a:xfrm>
          <a:prstGeom prst="rect">
            <a:avLst/>
          </a:prstGeom>
          <a:noFill/>
          <a:ln w="9525">
            <a:noFill/>
            <a:miter lim="800000"/>
            <a:headEnd/>
            <a:tailEnd/>
          </a:ln>
        </p:spPr>
        <p:txBody>
          <a:bodyPr anchor="ctr"/>
          <a:lstStyle/>
          <a:p>
            <a:pPr>
              <a:defRPr/>
            </a:pPr>
            <a:r>
              <a:rPr lang="en-US" sz="4400" dirty="0">
                <a:solidFill>
                  <a:schemeClr val="tx2"/>
                </a:solidFill>
                <a:latin typeface="+mj-lt"/>
                <a:ea typeface="+mj-ea"/>
                <a:cs typeface="+mj-cs"/>
              </a:rPr>
              <a:t>black ash </a:t>
            </a:r>
          </a:p>
        </p:txBody>
      </p:sp>
      <p:pic>
        <p:nvPicPr>
          <p:cNvPr id="29700" name="Picture 4" descr="black ash bar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BlackAshTwigMar092B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590800"/>
            <a:ext cx="25431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cstate="print">
            <a:duotone>
              <a:prstClr val="black"/>
              <a:schemeClr val="accent1">
                <a:tint val="45000"/>
                <a:satMod val="400000"/>
              </a:schemeClr>
            </a:duotone>
            <a:extLst/>
          </a:blip>
          <a:srcRect l="34213" t="22731" r="7693" b="37280"/>
          <a:stretch/>
        </p:blipFill>
        <p:spPr>
          <a:xfrm rot="809796">
            <a:off x="117464" y="4766354"/>
            <a:ext cx="1147694" cy="1142392"/>
          </a:xfrm>
          <a:prstGeom prst="rect">
            <a:avLst/>
          </a:prstGeom>
        </p:spPr>
      </p:pic>
      <p:pic>
        <p:nvPicPr>
          <p:cNvPr id="29703" name="Picture 6"/>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rot="2339547">
            <a:off x="2371725" y="5507038"/>
            <a:ext cx="17684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8320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green and black as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716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fraxinus_comparison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828800"/>
            <a:ext cx="60960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sh_gr_bud_l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404938"/>
            <a:ext cx="6003925"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txBox="1">
            <a:spLocks/>
          </p:cNvSpPr>
          <p:nvPr/>
        </p:nvSpPr>
        <p:spPr bwMode="auto">
          <a:xfrm>
            <a:off x="228600" y="304800"/>
            <a:ext cx="7315200" cy="685800"/>
          </a:xfrm>
          <a:prstGeom prst="rect">
            <a:avLst/>
          </a:prstGeom>
          <a:noFill/>
          <a:ln w="9525">
            <a:noFill/>
            <a:miter lim="800000"/>
            <a:headEnd/>
            <a:tailEnd/>
          </a:ln>
        </p:spPr>
        <p:txBody>
          <a:bodyPr anchor="ctr"/>
          <a:lstStyle/>
          <a:p>
            <a:pPr>
              <a:defRPr/>
            </a:pPr>
            <a:r>
              <a:rPr lang="en-US" sz="4400" dirty="0">
                <a:solidFill>
                  <a:schemeClr val="tx2"/>
                </a:solidFill>
                <a:latin typeface="+mj-lt"/>
                <a:ea typeface="+mj-ea"/>
                <a:cs typeface="+mj-cs"/>
              </a:rPr>
              <a:t>Helpful comparisons</a:t>
            </a:r>
          </a:p>
        </p:txBody>
      </p:sp>
    </p:spTree>
    <p:extLst>
      <p:ext uri="{BB962C8B-B14F-4D97-AF65-F5344CB8AC3E}">
        <p14:creationId xmlns:p14="http://schemas.microsoft.com/office/powerpoint/2010/main" val="2084327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Some look-alikes…</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24" y="1524495"/>
            <a:ext cx="7803775" cy="544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3"/>
          <p:cNvSpPr>
            <a:spLocks noGrp="1" noChangeArrowheads="1"/>
          </p:cNvSpPr>
          <p:nvPr>
            <p:ph idx="1"/>
          </p:nvPr>
        </p:nvSpPr>
        <p:spPr>
          <a:xfrm>
            <a:off x="152400" y="1597959"/>
            <a:ext cx="5289176" cy="950412"/>
          </a:xfrm>
          <a:solidFill>
            <a:schemeClr val="accent1">
              <a:alpha val="83000"/>
            </a:schemeClr>
          </a:solidFill>
        </p:spPr>
        <p:txBody>
          <a:bodyPr>
            <a:noAutofit/>
          </a:bodyPr>
          <a:lstStyle/>
          <a:p>
            <a:pPr marL="0" indent="0" algn="ctr" eaLnBrk="1" hangingPunct="1">
              <a:buFontTx/>
              <a:buNone/>
            </a:pPr>
            <a:r>
              <a:rPr lang="en-US" sz="2800" b="1" dirty="0" smtClean="0">
                <a:solidFill>
                  <a:schemeClr val="accent2">
                    <a:lumMod val="50000"/>
                  </a:schemeClr>
                </a:solidFill>
                <a:latin typeface="Calibri" pitchFamily="34" charset="0"/>
                <a:cs typeface="Calibri" pitchFamily="34" charset="0"/>
              </a:rPr>
              <a:t>Black walnut has compound leaves and ALTERNATE branching</a:t>
            </a:r>
          </a:p>
        </p:txBody>
      </p:sp>
      <p:grpSp>
        <p:nvGrpSpPr>
          <p:cNvPr id="3" name="Group 2"/>
          <p:cNvGrpSpPr/>
          <p:nvPr/>
        </p:nvGrpSpPr>
        <p:grpSpPr>
          <a:xfrm>
            <a:off x="557048" y="1597959"/>
            <a:ext cx="7969546" cy="5308261"/>
            <a:chOff x="557048" y="1597959"/>
            <a:chExt cx="7969546" cy="5308261"/>
          </a:xfrm>
        </p:grpSpPr>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048" y="1597959"/>
              <a:ext cx="7956176" cy="5308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3"/>
            <p:cNvSpPr txBox="1">
              <a:spLocks noChangeArrowheads="1"/>
            </p:cNvSpPr>
            <p:nvPr/>
          </p:nvSpPr>
          <p:spPr>
            <a:xfrm>
              <a:off x="4469601" y="1597959"/>
              <a:ext cx="4056993" cy="909364"/>
            </a:xfrm>
            <a:prstGeom prst="rect">
              <a:avLst/>
            </a:prstGeom>
            <a:solidFill>
              <a:schemeClr val="accent1">
                <a:alpha val="83000"/>
              </a:schemeClr>
            </a:solidFill>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Tx/>
                <a:buNone/>
              </a:pPr>
              <a:r>
                <a:rPr lang="en-US" sz="2400" b="1" dirty="0" smtClean="0">
                  <a:solidFill>
                    <a:schemeClr val="accent2">
                      <a:lumMod val="50000"/>
                    </a:schemeClr>
                  </a:solidFill>
                  <a:latin typeface="Calibri" pitchFamily="34" charset="0"/>
                  <a:cs typeface="Calibri" pitchFamily="34" charset="0"/>
                </a:rPr>
                <a:t>Mountain ash is not a true ash (</a:t>
              </a:r>
              <a:r>
                <a:rPr lang="en-US" sz="2400" b="1" dirty="0" err="1" smtClean="0">
                  <a:solidFill>
                    <a:schemeClr val="accent2">
                      <a:lumMod val="50000"/>
                    </a:schemeClr>
                  </a:solidFill>
                  <a:latin typeface="Calibri" pitchFamily="34" charset="0"/>
                  <a:cs typeface="Calibri" pitchFamily="34" charset="0"/>
                </a:rPr>
                <a:t>Fraxinus</a:t>
              </a:r>
              <a:r>
                <a:rPr lang="en-US" sz="2400" b="1" dirty="0" smtClean="0">
                  <a:solidFill>
                    <a:schemeClr val="accent2">
                      <a:lumMod val="50000"/>
                    </a:schemeClr>
                  </a:solidFill>
                  <a:latin typeface="Calibri" pitchFamily="34" charset="0"/>
                  <a:cs typeface="Calibri" pitchFamily="34" charset="0"/>
                </a:rPr>
                <a:t>)</a:t>
              </a:r>
            </a:p>
          </p:txBody>
        </p:sp>
      </p:grpSp>
      <p:grpSp>
        <p:nvGrpSpPr>
          <p:cNvPr id="4" name="Group 3"/>
          <p:cNvGrpSpPr/>
          <p:nvPr/>
        </p:nvGrpSpPr>
        <p:grpSpPr>
          <a:xfrm>
            <a:off x="2209800" y="1550771"/>
            <a:ext cx="6726697" cy="5679255"/>
            <a:chOff x="914400" y="1524494"/>
            <a:chExt cx="6726697" cy="5679255"/>
          </a:xfrm>
        </p:grpSpPr>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24494"/>
              <a:ext cx="6400800" cy="567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3"/>
            <p:cNvSpPr txBox="1">
              <a:spLocks noChangeArrowheads="1"/>
            </p:cNvSpPr>
            <p:nvPr/>
          </p:nvSpPr>
          <p:spPr>
            <a:xfrm>
              <a:off x="3124200" y="1597959"/>
              <a:ext cx="4056993" cy="909364"/>
            </a:xfrm>
            <a:prstGeom prst="rect">
              <a:avLst/>
            </a:prstGeom>
            <a:solidFill>
              <a:schemeClr val="accent1">
                <a:alpha val="83000"/>
              </a:schemeClr>
            </a:solidFill>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Tx/>
                <a:buNone/>
              </a:pPr>
              <a:r>
                <a:rPr lang="en-US" sz="2400" b="1" dirty="0" err="1" smtClean="0">
                  <a:solidFill>
                    <a:schemeClr val="accent2">
                      <a:lumMod val="50000"/>
                    </a:schemeClr>
                  </a:solidFill>
                  <a:latin typeface="Calibri" pitchFamily="34" charset="0"/>
                  <a:cs typeface="Calibri" pitchFamily="34" charset="0"/>
                </a:rPr>
                <a:t>Boxelder</a:t>
              </a:r>
              <a:r>
                <a:rPr lang="en-US" sz="2400" b="1" dirty="0" smtClean="0">
                  <a:solidFill>
                    <a:schemeClr val="accent2">
                      <a:lumMod val="50000"/>
                    </a:schemeClr>
                  </a:solidFill>
                  <a:latin typeface="Calibri" pitchFamily="34" charset="0"/>
                  <a:cs typeface="Calibri" pitchFamily="34" charset="0"/>
                </a:rPr>
                <a:t> has compound leaves, with paired seeds</a:t>
              </a:r>
            </a:p>
          </p:txBody>
        </p:sp>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5097" y="3810000"/>
              <a:ext cx="2286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1707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6479" t="9456" r="1795" b="38179"/>
          <a:stretch/>
        </p:blipFill>
        <p:spPr>
          <a:xfrm rot="19699922">
            <a:off x="132839" y="4556775"/>
            <a:ext cx="1713851" cy="2153282"/>
          </a:xfrm>
          <a:prstGeom prst="rect">
            <a:avLst/>
          </a:prstGeom>
        </p:spPr>
      </p:pic>
      <p:sp>
        <p:nvSpPr>
          <p:cNvPr id="2" name="Title 1"/>
          <p:cNvSpPr>
            <a:spLocks noGrp="1"/>
          </p:cNvSpPr>
          <p:nvPr>
            <p:ph type="title"/>
          </p:nvPr>
        </p:nvSpPr>
        <p:spPr/>
        <p:txBody>
          <a:bodyPr/>
          <a:lstStyle/>
          <a:p>
            <a:r>
              <a:rPr lang="en-US" dirty="0" smtClean="0">
                <a:latin typeface="Calibri" pitchFamily="34" charset="0"/>
                <a:cs typeface="Calibri" pitchFamily="34" charset="0"/>
              </a:rPr>
              <a:t>Review</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9502" y="1509090"/>
            <a:ext cx="3171825"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1113" y="1515396"/>
            <a:ext cx="2571750" cy="3429000"/>
          </a:xfrm>
          <a:prstGeom prst="rect">
            <a:avLst/>
          </a:prstGeom>
        </p:spPr>
      </p:pic>
      <p:sp>
        <p:nvSpPr>
          <p:cNvPr id="14" name="Content Placeholder 2"/>
          <p:cNvSpPr>
            <a:spLocks noGrp="1"/>
          </p:cNvSpPr>
          <p:nvPr>
            <p:ph idx="1"/>
          </p:nvPr>
        </p:nvSpPr>
        <p:spPr>
          <a:xfrm>
            <a:off x="273423" y="1597958"/>
            <a:ext cx="3993777" cy="3431242"/>
          </a:xfrm>
        </p:spPr>
        <p:txBody>
          <a:bodyPr>
            <a:normAutofit fontScale="47500" lnSpcReduction="20000"/>
          </a:bodyPr>
          <a:lstStyle/>
          <a:p>
            <a:pPr marL="514350" indent="-514350">
              <a:buFont typeface="+mj-lt"/>
              <a:buAutoNum type="arabicPeriod"/>
            </a:pPr>
            <a:r>
              <a:rPr lang="en-US" sz="6000" dirty="0" smtClean="0">
                <a:solidFill>
                  <a:schemeClr val="accent2">
                    <a:lumMod val="50000"/>
                  </a:schemeClr>
                </a:solidFill>
                <a:latin typeface="Calibri" pitchFamily="34" charset="0"/>
                <a:cs typeface="Calibri" pitchFamily="34" charset="0"/>
              </a:rPr>
              <a:t>Look for early symptoms of EAB damage:</a:t>
            </a:r>
          </a:p>
          <a:p>
            <a:pPr marL="1177290" lvl="1" indent="-857250"/>
            <a:r>
              <a:rPr lang="en-US" sz="5700" dirty="0" smtClean="0">
                <a:solidFill>
                  <a:schemeClr val="accent2">
                    <a:lumMod val="50000"/>
                  </a:schemeClr>
                </a:solidFill>
                <a:latin typeface="Calibri" pitchFamily="34" charset="0"/>
                <a:cs typeface="Calibri" pitchFamily="34" charset="0"/>
              </a:rPr>
              <a:t>Thinning of canopy</a:t>
            </a:r>
          </a:p>
          <a:p>
            <a:pPr marL="1177290" lvl="1" indent="-857250"/>
            <a:r>
              <a:rPr lang="en-US" sz="5700" dirty="0" smtClean="0">
                <a:solidFill>
                  <a:schemeClr val="accent2">
                    <a:lumMod val="50000"/>
                  </a:schemeClr>
                </a:solidFill>
                <a:latin typeface="Calibri" pitchFamily="34" charset="0"/>
                <a:cs typeface="Calibri" pitchFamily="34" charset="0"/>
              </a:rPr>
              <a:t>Woodpecker holes and flecking</a:t>
            </a:r>
          </a:p>
          <a:p>
            <a:pPr marL="1177290" lvl="1" indent="-857250"/>
            <a:r>
              <a:rPr lang="en-US" sz="5700" dirty="0" smtClean="0">
                <a:solidFill>
                  <a:schemeClr val="accent2">
                    <a:lumMod val="50000"/>
                  </a:schemeClr>
                </a:solidFill>
                <a:latin typeface="Calibri" pitchFamily="34" charset="0"/>
                <a:cs typeface="Calibri" pitchFamily="34" charset="0"/>
              </a:rPr>
              <a:t>Bark splits with curvy galleries</a:t>
            </a:r>
          </a:p>
          <a:p>
            <a:pPr marL="514350" indent="-514350">
              <a:buFont typeface="+mj-lt"/>
              <a:buAutoNum type="arabicPeriod"/>
            </a:pPr>
            <a:endParaRPr lang="en-US" sz="6000" dirty="0" smtClean="0">
              <a:solidFill>
                <a:schemeClr val="accent2">
                  <a:lumMod val="50000"/>
                </a:schemeClr>
              </a:solidFill>
              <a:latin typeface="Calibri" pitchFamily="34" charset="0"/>
              <a:cs typeface="Calibri"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914526" y="4625462"/>
            <a:ext cx="1913604" cy="2551472"/>
          </a:xfrm>
          <a:prstGeom prst="rect">
            <a:avLst/>
          </a:prstGeom>
        </p:spPr>
      </p:pic>
    </p:spTree>
    <p:extLst>
      <p:ext uri="{BB962C8B-B14F-4D97-AF65-F5344CB8AC3E}">
        <p14:creationId xmlns:p14="http://schemas.microsoft.com/office/powerpoint/2010/main" val="8336072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nrs.fs.fed.us/disturbance/invasive_species/eab/local-resources/images/native_range.gif"/>
          <p:cNvPicPr>
            <a:picLocks noChangeAspect="1" noChangeArrowheads="1"/>
          </p:cNvPicPr>
          <p:nvPr/>
        </p:nvPicPr>
        <p:blipFill>
          <a:blip r:embed="rId3" cstate="print"/>
          <a:srcRect/>
          <a:stretch>
            <a:fillRect/>
          </a:stretch>
        </p:blipFill>
        <p:spPr bwMode="auto">
          <a:xfrm>
            <a:off x="4535138" y="2130188"/>
            <a:ext cx="4608862" cy="3195016"/>
          </a:xfrm>
          <a:prstGeom prst="rect">
            <a:avLst/>
          </a:prstGeom>
          <a:noFill/>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6479" t="9456" r="1795" b="38179"/>
          <a:stretch/>
        </p:blipFill>
        <p:spPr>
          <a:xfrm rot="19699922">
            <a:off x="132839" y="4556775"/>
            <a:ext cx="1713851" cy="2153282"/>
          </a:xfrm>
          <a:prstGeom prst="rect">
            <a:avLst/>
          </a:prstGeom>
        </p:spPr>
      </p:pic>
      <p:sp>
        <p:nvSpPr>
          <p:cNvPr id="2" name="Title 1"/>
          <p:cNvSpPr>
            <a:spLocks noGrp="1"/>
          </p:cNvSpPr>
          <p:nvPr>
            <p:ph type="title"/>
          </p:nvPr>
        </p:nvSpPr>
        <p:spPr/>
        <p:txBody>
          <a:bodyPr/>
          <a:lstStyle/>
          <a:p>
            <a:r>
              <a:rPr lang="en-US" b="1" dirty="0" smtClean="0">
                <a:latin typeface="Calibri" pitchFamily="34" charset="0"/>
                <a:cs typeface="Calibri" pitchFamily="34" charset="0"/>
              </a:rPr>
              <a:t>Biology and Basics</a:t>
            </a:r>
            <a:endParaRPr lang="en-US" b="1" dirty="0">
              <a:latin typeface="Calibri" pitchFamily="34" charset="0"/>
              <a:cs typeface="Calibri" pitchFamily="34" charset="0"/>
            </a:endParaRPr>
          </a:p>
        </p:txBody>
      </p:sp>
      <p:sp>
        <p:nvSpPr>
          <p:cNvPr id="3" name="Content Placeholder 2"/>
          <p:cNvSpPr>
            <a:spLocks noGrp="1"/>
          </p:cNvSpPr>
          <p:nvPr>
            <p:ph sz="quarter" idx="1"/>
          </p:nvPr>
        </p:nvSpPr>
        <p:spPr>
          <a:xfrm>
            <a:off x="273424" y="1512018"/>
            <a:ext cx="4603376" cy="4495800"/>
          </a:xfrm>
        </p:spPr>
        <p:txBody>
          <a:bodyPr>
            <a:normAutofit/>
          </a:bodyPr>
          <a:lstStyle/>
          <a:p>
            <a:r>
              <a:rPr lang="en-US" sz="2600" dirty="0" smtClean="0">
                <a:latin typeface="Calibri" pitchFamily="34" charset="0"/>
                <a:cs typeface="Calibri" pitchFamily="34" charset="0"/>
              </a:rPr>
              <a:t>An invasive beetle native to Asia</a:t>
            </a:r>
          </a:p>
          <a:p>
            <a:r>
              <a:rPr lang="en-US" sz="2600" dirty="0" smtClean="0">
                <a:latin typeface="Calibri" pitchFamily="34" charset="0"/>
                <a:cs typeface="Calibri" pitchFamily="34" charset="0"/>
              </a:rPr>
              <a:t>In native range is a secondary pest—It’s rare there!</a:t>
            </a:r>
          </a:p>
          <a:p>
            <a:r>
              <a:rPr lang="en-US" sz="2600" dirty="0" smtClean="0">
                <a:latin typeface="Calibri" pitchFamily="34" charset="0"/>
                <a:cs typeface="Calibri" pitchFamily="34" charset="0"/>
              </a:rPr>
              <a:t>Imported in solid wood packing material in early 90s</a:t>
            </a:r>
          </a:p>
          <a:p>
            <a:r>
              <a:rPr lang="en-US" sz="2600" dirty="0" smtClean="0">
                <a:latin typeface="Calibri" pitchFamily="34" charset="0"/>
                <a:cs typeface="Calibri" pitchFamily="34" charset="0"/>
              </a:rPr>
              <a:t>First detected in Indiana in 2004</a:t>
            </a:r>
          </a:p>
          <a:p>
            <a:endParaRPr lang="en-US" dirty="0" smtClean="0">
              <a:latin typeface="Calibri" pitchFamily="34" charset="0"/>
              <a:cs typeface="Calibri" pitchFamily="34" charset="0"/>
            </a:endParaRPr>
          </a:p>
          <a:p>
            <a:endParaRPr lang="en-US" dirty="0" smtClean="0">
              <a:latin typeface="Calibri" pitchFamily="34" charset="0"/>
              <a:cs typeface="Calibri" pitchFamily="34" charset="0"/>
            </a:endParaRPr>
          </a:p>
          <a:p>
            <a:endParaRPr lang="en-US" dirty="0" smtClean="0">
              <a:latin typeface="Calibri" pitchFamily="34" charset="0"/>
              <a:cs typeface="Calibri" pitchFamily="34" charset="0"/>
            </a:endParaRPr>
          </a:p>
          <a:p>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10" name="Text Box 6"/>
          <p:cNvSpPr txBox="1">
            <a:spLocks noChangeArrowheads="1"/>
          </p:cNvSpPr>
          <p:nvPr/>
        </p:nvSpPr>
        <p:spPr bwMode="auto">
          <a:xfrm>
            <a:off x="4937955" y="3817168"/>
            <a:ext cx="395922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1600" b="1" dirty="0">
                <a:solidFill>
                  <a:srgbClr val="000066"/>
                </a:solidFill>
                <a:latin typeface="Calibri" pitchFamily="34" charset="0"/>
                <a:cs typeface="Calibri" pitchFamily="34" charset="0"/>
              </a:rPr>
              <a:t>Two-lined chestnut borer</a:t>
            </a:r>
            <a:r>
              <a:rPr lang="en-US" sz="1600" b="1" dirty="0">
                <a:solidFill>
                  <a:srgbClr val="000000"/>
                </a:solidFill>
                <a:latin typeface="Calibri" pitchFamily="34" charset="0"/>
                <a:cs typeface="Calibri" pitchFamily="34" charset="0"/>
              </a:rPr>
              <a:t> </a:t>
            </a:r>
            <a:endParaRPr lang="en-US" sz="1600" b="1" dirty="0" smtClean="0">
              <a:solidFill>
                <a:srgbClr val="000000"/>
              </a:solidFill>
              <a:latin typeface="Calibri" pitchFamily="34" charset="0"/>
              <a:cs typeface="Calibri" pitchFamily="34" charset="0"/>
            </a:endParaRPr>
          </a:p>
          <a:p>
            <a:pPr algn="ctr">
              <a:spcBef>
                <a:spcPct val="50000"/>
              </a:spcBef>
            </a:pPr>
            <a:r>
              <a:rPr lang="en-US" sz="1200" b="1" dirty="0" smtClean="0">
                <a:solidFill>
                  <a:srgbClr val="000000"/>
                </a:solidFill>
                <a:latin typeface="Calibri" pitchFamily="34" charset="0"/>
                <a:cs typeface="Calibri" pitchFamily="34" charset="0"/>
              </a:rPr>
              <a:t>(</a:t>
            </a:r>
            <a:r>
              <a:rPr lang="en-US" sz="1200" b="1" i="1" dirty="0" err="1">
                <a:solidFill>
                  <a:srgbClr val="000000"/>
                </a:solidFill>
                <a:latin typeface="Calibri" pitchFamily="34" charset="0"/>
                <a:cs typeface="Calibri" pitchFamily="34" charset="0"/>
              </a:rPr>
              <a:t>Agrilus</a:t>
            </a:r>
            <a:r>
              <a:rPr lang="en-US" sz="1200" b="1" i="1" dirty="0">
                <a:solidFill>
                  <a:srgbClr val="000000"/>
                </a:solidFill>
                <a:latin typeface="Calibri" pitchFamily="34" charset="0"/>
                <a:cs typeface="Calibri" pitchFamily="34" charset="0"/>
              </a:rPr>
              <a:t> </a:t>
            </a:r>
            <a:r>
              <a:rPr lang="en-US" sz="1200" b="1" i="1" dirty="0" err="1" smtClean="0">
                <a:solidFill>
                  <a:srgbClr val="000000"/>
                </a:solidFill>
                <a:latin typeface="Calibri" pitchFamily="34" charset="0"/>
                <a:cs typeface="Calibri" pitchFamily="34" charset="0"/>
              </a:rPr>
              <a:t>bilineatus</a:t>
            </a:r>
            <a:r>
              <a:rPr lang="en-US" sz="1200" b="1" i="1" dirty="0" smtClean="0">
                <a:solidFill>
                  <a:srgbClr val="000000"/>
                </a:solidFill>
                <a:latin typeface="Calibri" pitchFamily="34" charset="0"/>
                <a:cs typeface="Calibri" pitchFamily="34" charset="0"/>
              </a:rPr>
              <a:t>) </a:t>
            </a:r>
            <a:r>
              <a:rPr lang="en-US" sz="1200" b="1" dirty="0" smtClean="0">
                <a:solidFill>
                  <a:srgbClr val="000000"/>
                </a:solidFill>
                <a:latin typeface="Calibri" pitchFamily="34" charset="0"/>
                <a:cs typeface="Calibri" pitchFamily="34" charset="0"/>
              </a:rPr>
              <a:t>Primary hosts are oaks</a:t>
            </a:r>
            <a:endParaRPr lang="en-US" sz="1600" b="1" dirty="0" smtClean="0">
              <a:solidFill>
                <a:srgbClr val="000000"/>
              </a:solidFill>
              <a:latin typeface="Calibri" pitchFamily="34" charset="0"/>
              <a:cs typeface="Calibri" pitchFamily="34" charset="0"/>
            </a:endParaRPr>
          </a:p>
        </p:txBody>
      </p:sp>
      <p:sp>
        <p:nvSpPr>
          <p:cNvPr id="11" name="Text Box 4"/>
          <p:cNvSpPr txBox="1">
            <a:spLocks noChangeArrowheads="1"/>
          </p:cNvSpPr>
          <p:nvPr/>
        </p:nvSpPr>
        <p:spPr bwMode="auto">
          <a:xfrm>
            <a:off x="4082061" y="4748558"/>
            <a:ext cx="1313831"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1600" b="1" dirty="0">
                <a:solidFill>
                  <a:srgbClr val="000066"/>
                </a:solidFill>
                <a:latin typeface="Calibri" pitchFamily="34" charset="0"/>
                <a:cs typeface="Calibri" pitchFamily="34" charset="0"/>
              </a:rPr>
              <a:t>Bronze birch borer</a:t>
            </a:r>
            <a:r>
              <a:rPr lang="en-US" sz="1600" b="1" dirty="0">
                <a:solidFill>
                  <a:srgbClr val="000000"/>
                </a:solidFill>
                <a:latin typeface="Calibri" pitchFamily="34" charset="0"/>
                <a:cs typeface="Calibri" pitchFamily="34" charset="0"/>
              </a:rPr>
              <a:t>                 </a:t>
            </a:r>
            <a:endParaRPr lang="en-US" sz="1600" b="1" dirty="0" smtClean="0">
              <a:solidFill>
                <a:srgbClr val="000000"/>
              </a:solidFill>
              <a:latin typeface="Calibri" pitchFamily="34" charset="0"/>
              <a:cs typeface="Calibri" pitchFamily="34" charset="0"/>
            </a:endParaRPr>
          </a:p>
          <a:p>
            <a:pPr algn="ctr">
              <a:spcBef>
                <a:spcPct val="50000"/>
              </a:spcBef>
            </a:pPr>
            <a:r>
              <a:rPr lang="en-US" sz="1100" b="1" dirty="0" smtClean="0">
                <a:solidFill>
                  <a:srgbClr val="000000"/>
                </a:solidFill>
                <a:latin typeface="Calibri" pitchFamily="34" charset="0"/>
                <a:cs typeface="Calibri" pitchFamily="34" charset="0"/>
              </a:rPr>
              <a:t>(</a:t>
            </a:r>
            <a:r>
              <a:rPr lang="en-US" sz="1100" b="1" i="1" dirty="0" err="1">
                <a:solidFill>
                  <a:srgbClr val="000000"/>
                </a:solidFill>
                <a:latin typeface="Calibri" pitchFamily="34" charset="0"/>
                <a:cs typeface="Calibri" pitchFamily="34" charset="0"/>
              </a:rPr>
              <a:t>Agrilus</a:t>
            </a:r>
            <a:r>
              <a:rPr lang="en-US" sz="1100" b="1" i="1" dirty="0">
                <a:solidFill>
                  <a:srgbClr val="000000"/>
                </a:solidFill>
                <a:latin typeface="Calibri" pitchFamily="34" charset="0"/>
                <a:cs typeface="Calibri" pitchFamily="34" charset="0"/>
              </a:rPr>
              <a:t> </a:t>
            </a:r>
            <a:r>
              <a:rPr lang="en-US" sz="1100" b="1" i="1" dirty="0" err="1">
                <a:solidFill>
                  <a:srgbClr val="000000"/>
                </a:solidFill>
                <a:latin typeface="Calibri" pitchFamily="34" charset="0"/>
                <a:cs typeface="Calibri" pitchFamily="34" charset="0"/>
              </a:rPr>
              <a:t>anxius</a:t>
            </a:r>
            <a:r>
              <a:rPr lang="en-US" sz="1100" b="1" dirty="0" smtClean="0">
                <a:solidFill>
                  <a:srgbClr val="000000"/>
                </a:solidFill>
                <a:latin typeface="Calibri" pitchFamily="34" charset="0"/>
                <a:cs typeface="Calibri" pitchFamily="34" charset="0"/>
              </a:rPr>
              <a:t>)</a:t>
            </a:r>
            <a:r>
              <a:rPr lang="en-US" sz="1400" b="1" dirty="0" smtClean="0">
                <a:solidFill>
                  <a:srgbClr val="000000"/>
                </a:solidFill>
                <a:latin typeface="Calibri" pitchFamily="34" charset="0"/>
                <a:cs typeface="Calibri" pitchFamily="34" charset="0"/>
              </a:rPr>
              <a:t> </a:t>
            </a:r>
            <a:r>
              <a:rPr lang="en-US" sz="1400" dirty="0">
                <a:solidFill>
                  <a:srgbClr val="000000"/>
                </a:solidFill>
                <a:latin typeface="Calibri" pitchFamily="34" charset="0"/>
                <a:cs typeface="Calibri" pitchFamily="34" charset="0"/>
              </a:rPr>
              <a:t>Pests of native and introduced birch</a:t>
            </a:r>
          </a:p>
        </p:txBody>
      </p:sp>
      <p:sp>
        <p:nvSpPr>
          <p:cNvPr id="12" name="Text Box 4"/>
          <p:cNvSpPr txBox="1">
            <a:spLocks noChangeArrowheads="1"/>
          </p:cNvSpPr>
          <p:nvPr/>
        </p:nvSpPr>
        <p:spPr bwMode="auto">
          <a:xfrm rot="16200000">
            <a:off x="6810745" y="3596891"/>
            <a:ext cx="4419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1050" dirty="0" smtClean="0">
                <a:solidFill>
                  <a:srgbClr val="000000"/>
                </a:solidFill>
                <a:latin typeface="Calibri" pitchFamily="34" charset="0"/>
                <a:cs typeface="Calibri" pitchFamily="34" charset="0"/>
              </a:rPr>
              <a:t>Photos: Larry Caplan</a:t>
            </a:r>
            <a:endParaRPr lang="en-US" sz="1050" dirty="0">
              <a:solidFill>
                <a:srgbClr val="000000"/>
              </a:solidFill>
              <a:latin typeface="Calibri" pitchFamily="34" charset="0"/>
              <a:cs typeface="Calibri" pitchFamily="34" charset="0"/>
            </a:endParaRPr>
          </a:p>
        </p:txBody>
      </p:sp>
      <p:grpSp>
        <p:nvGrpSpPr>
          <p:cNvPr id="37" name="Group 36"/>
          <p:cNvGrpSpPr/>
          <p:nvPr/>
        </p:nvGrpSpPr>
        <p:grpSpPr>
          <a:xfrm>
            <a:off x="5335797" y="1680397"/>
            <a:ext cx="3250959" cy="2129737"/>
            <a:chOff x="5257800" y="1597959"/>
            <a:chExt cx="3250959" cy="2129737"/>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613881"/>
              <a:ext cx="3250959" cy="2113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6248400" y="1752600"/>
              <a:ext cx="2085479" cy="10668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8276729" y="2670788"/>
              <a:ext cx="114300" cy="2667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182710" y="1597959"/>
              <a:ext cx="114300" cy="2667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588751">
              <a:off x="6750328" y="1967152"/>
              <a:ext cx="1524000" cy="369332"/>
            </a:xfrm>
            <a:prstGeom prst="rect">
              <a:avLst/>
            </a:prstGeom>
            <a:noFill/>
          </p:spPr>
          <p:txBody>
            <a:bodyPr wrap="square" rtlCol="0">
              <a:spAutoFit/>
            </a:bodyPr>
            <a:lstStyle/>
            <a:p>
              <a:pPr algn="ctr"/>
              <a:r>
                <a:rPr lang="en-US" b="1" dirty="0" smtClean="0">
                  <a:latin typeface="Calibri" pitchFamily="34" charset="0"/>
                  <a:cs typeface="Calibri" pitchFamily="34" charset="0"/>
                </a:rPr>
                <a:t>¼ - ½ inch</a:t>
              </a:r>
              <a:endParaRPr lang="en-US" b="1" dirty="0">
                <a:latin typeface="Calibri" pitchFamily="34" charset="0"/>
                <a:cs typeface="Calibri" pitchFamily="34" charset="0"/>
              </a:endParaRPr>
            </a:p>
          </p:txBody>
        </p:sp>
      </p:grpSp>
      <p:grpSp>
        <p:nvGrpSpPr>
          <p:cNvPr id="35" name="Group 34"/>
          <p:cNvGrpSpPr/>
          <p:nvPr/>
        </p:nvGrpSpPr>
        <p:grpSpPr>
          <a:xfrm>
            <a:off x="5510677" y="4725176"/>
            <a:ext cx="2901201" cy="1793097"/>
            <a:chOff x="5432678" y="4495800"/>
            <a:chExt cx="2901201" cy="1793097"/>
          </a:xfrm>
        </p:grpSpPr>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2678" y="4495800"/>
              <a:ext cx="2901201" cy="1259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Connector 15"/>
            <p:cNvCxnSpPr/>
            <p:nvPr/>
          </p:nvCxnSpPr>
          <p:spPr>
            <a:xfrm>
              <a:off x="5530727" y="5937496"/>
              <a:ext cx="2705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510677" y="5786878"/>
              <a:ext cx="0" cy="33347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235827" y="5770760"/>
              <a:ext cx="0" cy="33347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077569" y="5919565"/>
              <a:ext cx="1524000" cy="369332"/>
            </a:xfrm>
            <a:prstGeom prst="rect">
              <a:avLst/>
            </a:prstGeom>
            <a:noFill/>
          </p:spPr>
          <p:txBody>
            <a:bodyPr wrap="square" rtlCol="0">
              <a:spAutoFit/>
            </a:bodyPr>
            <a:lstStyle/>
            <a:p>
              <a:pPr algn="ctr"/>
              <a:r>
                <a:rPr lang="en-US" b="1" dirty="0" smtClean="0">
                  <a:latin typeface="Calibri" pitchFamily="34" charset="0"/>
                  <a:cs typeface="Calibri" pitchFamily="34" charset="0"/>
                </a:rPr>
                <a:t>¼ - ½ inch</a:t>
              </a:r>
              <a:endParaRPr lang="en-US" b="1" dirty="0">
                <a:latin typeface="Calibri" pitchFamily="34" charset="0"/>
                <a:cs typeface="Calibri" pitchFamily="34" charset="0"/>
              </a:endParaRPr>
            </a:p>
          </p:txBody>
        </p:sp>
      </p:grpSp>
    </p:spTree>
    <p:extLst>
      <p:ext uri="{BB962C8B-B14F-4D97-AF65-F5344CB8AC3E}">
        <p14:creationId xmlns:p14="http://schemas.microsoft.com/office/powerpoint/2010/main" val="248415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How Does EAB Kill Trees?</a:t>
            </a:r>
            <a:endParaRPr lang="en-US" dirty="0">
              <a:latin typeface="Calibri" pitchFamily="34" charset="0"/>
              <a:cs typeface="Calibri"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6479" t="9456" r="1795" b="38179"/>
          <a:stretch/>
        </p:blipFill>
        <p:spPr>
          <a:xfrm rot="19699922">
            <a:off x="132839" y="4556775"/>
            <a:ext cx="1713851" cy="2153282"/>
          </a:xfrm>
          <a:prstGeom prst="rect">
            <a:avLst/>
          </a:prstGeom>
        </p:spPr>
      </p:pic>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713" y="3887917"/>
            <a:ext cx="4229287" cy="282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66851" y="1562556"/>
            <a:ext cx="4309949" cy="2354491"/>
          </a:xfrm>
          <a:prstGeom prst="rect">
            <a:avLst/>
          </a:prstGeom>
          <a:noFill/>
        </p:spPr>
        <p:txBody>
          <a:bodyPr wrap="square" rtlCol="0">
            <a:spAutoFit/>
          </a:bodyPr>
          <a:lstStyle/>
          <a:p>
            <a:r>
              <a:rPr lang="en-US" sz="2100" b="1" dirty="0" smtClean="0">
                <a:solidFill>
                  <a:schemeClr val="accent2">
                    <a:lumMod val="50000"/>
                  </a:schemeClr>
                </a:solidFill>
                <a:latin typeface="Calibri" pitchFamily="34" charset="0"/>
                <a:cs typeface="Calibri" pitchFamily="34" charset="0"/>
              </a:rPr>
              <a:t>The larva, or immature stage of EAB, causes the most damage to trees.  </a:t>
            </a:r>
            <a:r>
              <a:rPr lang="en-US" sz="2100" dirty="0" smtClean="0">
                <a:solidFill>
                  <a:schemeClr val="accent2">
                    <a:lumMod val="50000"/>
                  </a:schemeClr>
                </a:solidFill>
                <a:latin typeface="Calibri" pitchFamily="34" charset="0"/>
                <a:cs typeface="Calibri" pitchFamily="34" charset="0"/>
              </a:rPr>
              <a:t>They feed </a:t>
            </a:r>
            <a:r>
              <a:rPr lang="en-US" sz="2100" dirty="0">
                <a:solidFill>
                  <a:schemeClr val="accent2">
                    <a:lumMod val="50000"/>
                  </a:schemeClr>
                </a:solidFill>
                <a:latin typeface="Calibri" pitchFamily="34" charset="0"/>
                <a:cs typeface="Calibri" pitchFamily="34" charset="0"/>
              </a:rPr>
              <a:t>o</a:t>
            </a:r>
            <a:r>
              <a:rPr lang="en-US" sz="2100" dirty="0" smtClean="0">
                <a:solidFill>
                  <a:schemeClr val="accent2">
                    <a:lumMod val="50000"/>
                  </a:schemeClr>
                </a:solidFill>
                <a:latin typeface="Calibri" pitchFamily="34" charset="0"/>
                <a:cs typeface="Calibri" pitchFamily="34" charset="0"/>
              </a:rPr>
              <a:t>n phloem and cambium, tissue that is critical for the tree to transport nutrients.  When the phloem is damaged by larval feeding, the tree starves to death.</a:t>
            </a:r>
            <a:endParaRPr lang="en-US" sz="2100" dirty="0">
              <a:solidFill>
                <a:schemeClr val="accent2">
                  <a:lumMod val="50000"/>
                </a:schemeClr>
              </a:solidFill>
              <a:latin typeface="Calibri" pitchFamily="34" charset="0"/>
              <a:cs typeface="Calibri" pitchFamily="34" charset="0"/>
            </a:endParaRPr>
          </a:p>
        </p:txBody>
      </p:sp>
      <p:grpSp>
        <p:nvGrpSpPr>
          <p:cNvPr id="15" name="Group 14"/>
          <p:cNvGrpSpPr/>
          <p:nvPr/>
        </p:nvGrpSpPr>
        <p:grpSpPr>
          <a:xfrm>
            <a:off x="4403409" y="2355847"/>
            <a:ext cx="5219950" cy="3876454"/>
            <a:chOff x="5282379" y="1899269"/>
            <a:chExt cx="5403822" cy="4292988"/>
          </a:xfrm>
        </p:grpSpPr>
        <p:pic>
          <p:nvPicPr>
            <p:cNvPr id="16"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89487" l="9059" r="89895"/>
                      </a14:imgEffect>
                    </a14:imgLayer>
                  </a14:imgProps>
                </a:ext>
                <a:ext uri="{28A0092B-C50C-407E-A947-70E740481C1C}">
                  <a14:useLocalDpi xmlns:a14="http://schemas.microsoft.com/office/drawing/2010/main" val="0"/>
                </a:ext>
              </a:extLst>
            </a:blip>
            <a:srcRect/>
            <a:stretch>
              <a:fillRect/>
            </a:stretch>
          </p:blipFill>
          <p:spPr bwMode="auto">
            <a:xfrm>
              <a:off x="5325353" y="1899269"/>
              <a:ext cx="5360848" cy="364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9278708" y="5671064"/>
              <a:ext cx="902501" cy="409018"/>
            </a:xfrm>
            <a:prstGeom prst="rect">
              <a:avLst/>
            </a:prstGeom>
            <a:noFill/>
          </p:spPr>
          <p:txBody>
            <a:bodyPr wrap="square" rtlCol="0">
              <a:spAutoFit/>
            </a:bodyPr>
            <a:lstStyle/>
            <a:p>
              <a:pPr algn="ctr"/>
              <a:r>
                <a:rPr lang="en-US" sz="1800" b="1" dirty="0" smtClean="0">
                  <a:solidFill>
                    <a:schemeClr val="tx2">
                      <a:lumMod val="10000"/>
                    </a:schemeClr>
                  </a:solidFill>
                  <a:effectLst>
                    <a:outerShdw blurRad="50800" dist="38100" dir="16200000" rotWithShape="0">
                      <a:prstClr val="black">
                        <a:alpha val="40000"/>
                      </a:prstClr>
                    </a:outerShdw>
                  </a:effectLst>
                  <a:latin typeface="Calibri" pitchFamily="34" charset="0"/>
                  <a:cs typeface="Calibri" pitchFamily="34" charset="0"/>
                </a:rPr>
                <a:t>Bark</a:t>
              </a:r>
              <a:endParaRPr lang="en-US" sz="1800" b="1" dirty="0">
                <a:solidFill>
                  <a:schemeClr val="tx2">
                    <a:lumMod val="10000"/>
                  </a:schemeClr>
                </a:solidFill>
                <a:effectLst>
                  <a:outerShdw blurRad="50800" dist="38100" dir="16200000" rotWithShape="0">
                    <a:prstClr val="black">
                      <a:alpha val="40000"/>
                    </a:prstClr>
                  </a:outerShdw>
                </a:effectLst>
                <a:latin typeface="Calibri" pitchFamily="34" charset="0"/>
                <a:cs typeface="Calibri" pitchFamily="34" charset="0"/>
              </a:endParaRPr>
            </a:p>
          </p:txBody>
        </p:sp>
        <p:cxnSp>
          <p:nvCxnSpPr>
            <p:cNvPr id="18" name="Straight Arrow Connector 17"/>
            <p:cNvCxnSpPr/>
            <p:nvPr/>
          </p:nvCxnSpPr>
          <p:spPr>
            <a:xfrm flipV="1">
              <a:off x="9278708" y="4772773"/>
              <a:ext cx="0" cy="805958"/>
            </a:xfrm>
            <a:prstGeom prst="straightConnector1">
              <a:avLst/>
            </a:prstGeom>
            <a:ln w="53975">
              <a:solidFill>
                <a:schemeClr val="accent3"/>
              </a:solidFill>
              <a:headEnd type="none"/>
              <a:tailEnd type="arrow" w="sm"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029450" y="5578731"/>
              <a:ext cx="2390998" cy="613526"/>
            </a:xfrm>
            <a:prstGeom prst="rect">
              <a:avLst/>
            </a:prstGeom>
            <a:noFill/>
          </p:spPr>
          <p:txBody>
            <a:bodyPr wrap="square" rtlCol="0">
              <a:spAutoFit/>
            </a:bodyPr>
            <a:lstStyle/>
            <a:p>
              <a:pPr algn="r"/>
              <a:r>
                <a:rPr lang="en-US" sz="1800" b="1" dirty="0" smtClean="0">
                  <a:solidFill>
                    <a:schemeClr val="tx2">
                      <a:lumMod val="50000"/>
                    </a:schemeClr>
                  </a:solidFill>
                  <a:effectLst>
                    <a:outerShdw blurRad="50800" dist="38100" dir="16200000" rotWithShape="0">
                      <a:prstClr val="black">
                        <a:alpha val="40000"/>
                      </a:prstClr>
                    </a:outerShdw>
                  </a:effectLst>
                  <a:latin typeface="Calibri" pitchFamily="34" charset="0"/>
                  <a:cs typeface="Calibri" pitchFamily="34" charset="0"/>
                </a:rPr>
                <a:t>Cambium &amp; Phloem</a:t>
              </a:r>
            </a:p>
            <a:p>
              <a:pPr algn="r"/>
              <a:r>
                <a:rPr lang="en-US" sz="1200" b="1" dirty="0">
                  <a:solidFill>
                    <a:schemeClr val="tx2">
                      <a:lumMod val="10000"/>
                    </a:schemeClr>
                  </a:solidFill>
                  <a:effectLst>
                    <a:outerShdw blurRad="50800" dist="38100" dir="16200000" rotWithShape="0">
                      <a:prstClr val="black">
                        <a:alpha val="40000"/>
                      </a:prstClr>
                    </a:outerShdw>
                  </a:effectLst>
                  <a:latin typeface="Calibri" pitchFamily="34" charset="0"/>
                  <a:cs typeface="Calibri" pitchFamily="34" charset="0"/>
                </a:rPr>
                <a:t>(</a:t>
              </a:r>
              <a:r>
                <a:rPr lang="en-US" sz="1200" b="1" dirty="0" smtClean="0">
                  <a:solidFill>
                    <a:schemeClr val="tx2">
                      <a:lumMod val="10000"/>
                    </a:schemeClr>
                  </a:solidFill>
                  <a:effectLst>
                    <a:outerShdw blurRad="50800" dist="38100" dir="16200000" rotWithShape="0">
                      <a:prstClr val="black">
                        <a:alpha val="40000"/>
                      </a:prstClr>
                    </a:outerShdw>
                  </a:effectLst>
                  <a:latin typeface="Calibri" pitchFamily="34" charset="0"/>
                  <a:cs typeface="Calibri" pitchFamily="34" charset="0"/>
                </a:rPr>
                <a:t>EAB feeding zone)</a:t>
              </a:r>
              <a:endParaRPr lang="en-US" sz="1200" b="1" dirty="0">
                <a:solidFill>
                  <a:schemeClr val="tx2">
                    <a:lumMod val="10000"/>
                  </a:schemeClr>
                </a:solidFill>
                <a:effectLst>
                  <a:outerShdw blurRad="50800" dist="38100" dir="16200000" rotWithShape="0">
                    <a:prstClr val="black">
                      <a:alpha val="40000"/>
                    </a:prstClr>
                  </a:outerShdw>
                </a:effectLst>
                <a:latin typeface="Calibri" pitchFamily="34" charset="0"/>
                <a:cs typeface="Calibri" pitchFamily="34" charset="0"/>
              </a:endParaRPr>
            </a:p>
          </p:txBody>
        </p:sp>
        <p:cxnSp>
          <p:nvCxnSpPr>
            <p:cNvPr id="20" name="Straight Arrow Connector 19"/>
            <p:cNvCxnSpPr/>
            <p:nvPr/>
          </p:nvCxnSpPr>
          <p:spPr>
            <a:xfrm flipV="1">
              <a:off x="9544050" y="4893711"/>
              <a:ext cx="0" cy="777354"/>
            </a:xfrm>
            <a:prstGeom prst="straightConnector1">
              <a:avLst/>
            </a:prstGeom>
            <a:ln w="53975">
              <a:solidFill>
                <a:schemeClr val="accent2">
                  <a:lumMod val="75000"/>
                </a:schemeClr>
              </a:solidFill>
              <a:headEnd type="none"/>
              <a:tailEnd type="arrow" w="sm"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687426" y="4657433"/>
              <a:ext cx="0" cy="624954"/>
            </a:xfrm>
            <a:prstGeom prst="straightConnector1">
              <a:avLst/>
            </a:prstGeom>
            <a:ln w="53975">
              <a:solidFill>
                <a:schemeClr val="accent2">
                  <a:lumMod val="75000"/>
                </a:schemeClr>
              </a:solidFill>
              <a:headEnd type="none"/>
              <a:tailEnd type="arrow" w="sm"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6477000" y="4116357"/>
              <a:ext cx="0" cy="777354"/>
            </a:xfrm>
            <a:prstGeom prst="straightConnector1">
              <a:avLst/>
            </a:prstGeom>
            <a:ln w="53975">
              <a:solidFill>
                <a:schemeClr val="accent2">
                  <a:lumMod val="75000"/>
                </a:schemeClr>
              </a:solidFill>
              <a:headEnd type="none"/>
              <a:tailEnd type="arrow" w="sm"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719407" y="5252062"/>
              <a:ext cx="1177864" cy="409018"/>
            </a:xfrm>
            <a:prstGeom prst="rect">
              <a:avLst/>
            </a:prstGeom>
            <a:noFill/>
          </p:spPr>
          <p:txBody>
            <a:bodyPr wrap="square" rtlCol="0">
              <a:spAutoFit/>
            </a:bodyPr>
            <a:lstStyle/>
            <a:p>
              <a:pPr algn="ctr"/>
              <a:r>
                <a:rPr lang="en-US" sz="1800" b="1" dirty="0" smtClean="0">
                  <a:solidFill>
                    <a:schemeClr val="tx2">
                      <a:lumMod val="10000"/>
                    </a:schemeClr>
                  </a:solidFill>
                  <a:effectLst>
                    <a:outerShdw blurRad="50800" dist="38100" dir="16200000" rotWithShape="0">
                      <a:prstClr val="black">
                        <a:alpha val="40000"/>
                      </a:prstClr>
                    </a:outerShdw>
                  </a:effectLst>
                  <a:latin typeface="Calibri" pitchFamily="34" charset="0"/>
                  <a:cs typeface="Calibri" pitchFamily="34" charset="0"/>
                </a:rPr>
                <a:t>Sapwood</a:t>
              </a:r>
              <a:endParaRPr lang="en-US" sz="1800" b="1" dirty="0">
                <a:solidFill>
                  <a:schemeClr val="tx2">
                    <a:lumMod val="10000"/>
                  </a:schemeClr>
                </a:solidFill>
                <a:effectLst>
                  <a:outerShdw blurRad="50800" dist="38100" dir="16200000" rotWithShape="0">
                    <a:prstClr val="black">
                      <a:alpha val="40000"/>
                    </a:prstClr>
                  </a:outerShdw>
                </a:effectLst>
                <a:latin typeface="Calibri" pitchFamily="34" charset="0"/>
                <a:cs typeface="Calibri" pitchFamily="34" charset="0"/>
              </a:endParaRPr>
            </a:p>
          </p:txBody>
        </p:sp>
        <p:sp>
          <p:nvSpPr>
            <p:cNvPr id="24" name="TextBox 23"/>
            <p:cNvSpPr txBox="1"/>
            <p:nvPr/>
          </p:nvSpPr>
          <p:spPr>
            <a:xfrm>
              <a:off x="5282379" y="4882402"/>
              <a:ext cx="1627241" cy="409018"/>
            </a:xfrm>
            <a:prstGeom prst="rect">
              <a:avLst/>
            </a:prstGeom>
            <a:noFill/>
          </p:spPr>
          <p:txBody>
            <a:bodyPr wrap="square" rtlCol="0">
              <a:spAutoFit/>
            </a:bodyPr>
            <a:lstStyle/>
            <a:p>
              <a:pPr algn="ctr"/>
              <a:r>
                <a:rPr lang="en-US" sz="1800" b="1" dirty="0" smtClean="0">
                  <a:solidFill>
                    <a:schemeClr val="tx2">
                      <a:lumMod val="10000"/>
                    </a:schemeClr>
                  </a:solidFill>
                  <a:effectLst>
                    <a:outerShdw blurRad="50800" dist="38100" dir="16200000" rotWithShape="0">
                      <a:prstClr val="black">
                        <a:alpha val="40000"/>
                      </a:prstClr>
                    </a:outerShdw>
                  </a:effectLst>
                  <a:latin typeface="Calibri" pitchFamily="34" charset="0"/>
                  <a:cs typeface="Calibri" pitchFamily="34" charset="0"/>
                </a:rPr>
                <a:t>Heartwood</a:t>
              </a:r>
              <a:endParaRPr lang="en-US" sz="1800" b="1" dirty="0">
                <a:solidFill>
                  <a:schemeClr val="tx2">
                    <a:lumMod val="10000"/>
                  </a:schemeClr>
                </a:solidFill>
                <a:effectLst>
                  <a:outerShdw blurRad="50800" dist="38100" dir="16200000" rotWithShape="0">
                    <a:prstClr val="black">
                      <a:alpha val="40000"/>
                    </a:prstClr>
                  </a:outerShdw>
                </a:effectLst>
                <a:latin typeface="Calibri" pitchFamily="34" charset="0"/>
                <a:cs typeface="Calibri" pitchFamily="34" charset="0"/>
              </a:endParaRPr>
            </a:p>
          </p:txBody>
        </p:sp>
      </p:grpSp>
      <p:cxnSp>
        <p:nvCxnSpPr>
          <p:cNvPr id="25" name="Straight Arrow Connector 24"/>
          <p:cNvCxnSpPr/>
          <p:nvPr/>
        </p:nvCxnSpPr>
        <p:spPr>
          <a:xfrm flipV="1">
            <a:off x="8153400" y="5015770"/>
            <a:ext cx="0" cy="727759"/>
          </a:xfrm>
          <a:prstGeom prst="straightConnector1">
            <a:avLst/>
          </a:prstGeom>
          <a:ln w="53975">
            <a:solidFill>
              <a:schemeClr val="accent3"/>
            </a:solidFill>
            <a:headEnd type="none"/>
            <a:tailEnd type="arrow" w="sm"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233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Galleries10"/>
          <p:cNvPicPr>
            <a:picLocks noChangeAspect="1" noChangeArrowheads="1"/>
          </p:cNvPicPr>
          <p:nvPr/>
        </p:nvPicPr>
        <p:blipFill>
          <a:blip r:embed="rId3" cstate="print"/>
          <a:srcRect/>
          <a:stretch>
            <a:fillRect/>
          </a:stretch>
        </p:blipFill>
        <p:spPr bwMode="auto">
          <a:xfrm>
            <a:off x="0" y="0"/>
            <a:ext cx="9372600" cy="7027863"/>
          </a:xfrm>
          <a:prstGeom prst="rect">
            <a:avLst/>
          </a:prstGeom>
          <a:noFill/>
          <a:ln w="38100">
            <a:solidFill>
              <a:schemeClr val="tx1"/>
            </a:solidFill>
            <a:miter lim="800000"/>
            <a:headEnd/>
            <a:tailEnd/>
          </a:ln>
        </p:spPr>
      </p:pic>
      <p:sp>
        <p:nvSpPr>
          <p:cNvPr id="4" name="TextBox 3"/>
          <p:cNvSpPr txBox="1"/>
          <p:nvPr/>
        </p:nvSpPr>
        <p:spPr>
          <a:xfrm>
            <a:off x="419100" y="5765198"/>
            <a:ext cx="8305800" cy="1077218"/>
          </a:xfrm>
          <a:prstGeom prst="rect">
            <a:avLst/>
          </a:prstGeom>
          <a:solidFill>
            <a:schemeClr val="tx2">
              <a:lumMod val="25000"/>
            </a:schemeClr>
          </a:solidFill>
          <a:ln w="63500">
            <a:solidFill>
              <a:schemeClr val="accent1">
                <a:lumMod val="60000"/>
                <a:lumOff val="40000"/>
              </a:schemeClr>
            </a:solidFill>
          </a:ln>
        </p:spPr>
        <p:txBody>
          <a:bodyPr wrap="square">
            <a:spAutoFit/>
          </a:bodyPr>
          <a:lstStyle/>
          <a:p>
            <a:pPr algn="ctr">
              <a:defRPr/>
            </a:pPr>
            <a:r>
              <a:rPr lang="en-US" sz="3200" dirty="0" smtClean="0">
                <a:solidFill>
                  <a:schemeClr val="accent1">
                    <a:lumMod val="60000"/>
                    <a:lumOff val="40000"/>
                  </a:schemeClr>
                </a:solidFill>
                <a:latin typeface="Calibri" pitchFamily="34" charset="0"/>
                <a:cs typeface="Calibri" pitchFamily="34" charset="0"/>
              </a:rPr>
              <a:t>Heavy EAB infestations kill ash trees quickly—within 1 to 3 years.</a:t>
            </a:r>
            <a:endParaRPr lang="en-US" sz="3200" dirty="0">
              <a:solidFill>
                <a:schemeClr val="accent1">
                  <a:lumMod val="60000"/>
                  <a:lumOff val="40000"/>
                </a:schemeClr>
              </a:solidFill>
              <a:latin typeface="Calibri" pitchFamily="34" charset="0"/>
              <a:cs typeface="Calibri" pitchFamily="34" charset="0"/>
            </a:endParaRPr>
          </a:p>
        </p:txBody>
      </p:sp>
    </p:spTree>
    <p:extLst>
      <p:ext uri="{BB962C8B-B14F-4D97-AF65-F5344CB8AC3E}">
        <p14:creationId xmlns:p14="http://schemas.microsoft.com/office/powerpoint/2010/main" val="39005101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EAB Lifecycle</a:t>
            </a:r>
            <a:endParaRPr lang="en-US" dirty="0">
              <a:latin typeface="Calibri" pitchFamily="34" charset="0"/>
              <a:cs typeface="Calibri"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6479" t="9456" r="1795" b="38179"/>
          <a:stretch/>
        </p:blipFill>
        <p:spPr>
          <a:xfrm rot="19699922">
            <a:off x="132839" y="4556775"/>
            <a:ext cx="1713851" cy="2153282"/>
          </a:xfrm>
          <a:prstGeom prst="rect">
            <a:avLst/>
          </a:prstGeom>
        </p:spPr>
      </p:pic>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29" name="Bent Arrow 28"/>
          <p:cNvSpPr/>
          <p:nvPr/>
        </p:nvSpPr>
        <p:spPr>
          <a:xfrm rot="16200000">
            <a:off x="1913854" y="5442762"/>
            <a:ext cx="785662" cy="756585"/>
          </a:xfrm>
          <a:prstGeom prst="bentArrow">
            <a:avLst>
              <a:gd name="adj1" fmla="val 20654"/>
              <a:gd name="adj2" fmla="val 19399"/>
              <a:gd name="adj3" fmla="val 25000"/>
              <a:gd name="adj4" fmla="val 43750"/>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itchFamily="34" charset="0"/>
              <a:cs typeface="Calibri" pitchFamily="34" charset="0"/>
            </a:endParaRPr>
          </a:p>
        </p:txBody>
      </p:sp>
      <p:sp>
        <p:nvSpPr>
          <p:cNvPr id="41" name="Right Arrow 40"/>
          <p:cNvSpPr/>
          <p:nvPr/>
        </p:nvSpPr>
        <p:spPr>
          <a:xfrm rot="5400000">
            <a:off x="7927260" y="3656730"/>
            <a:ext cx="680879" cy="386283"/>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44" name="Right Arrow 43"/>
          <p:cNvSpPr/>
          <p:nvPr/>
        </p:nvSpPr>
        <p:spPr>
          <a:xfrm>
            <a:off x="2561839" y="2052116"/>
            <a:ext cx="499900" cy="386283"/>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45" name="Right Arrow 44"/>
          <p:cNvSpPr/>
          <p:nvPr/>
        </p:nvSpPr>
        <p:spPr>
          <a:xfrm>
            <a:off x="5853741" y="2053414"/>
            <a:ext cx="429115" cy="386283"/>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pic>
        <p:nvPicPr>
          <p:cNvPr id="1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1738" y="1700745"/>
            <a:ext cx="2792003" cy="17887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504" y="1560926"/>
            <a:ext cx="2411334" cy="17549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2856" y="1716460"/>
            <a:ext cx="2773120" cy="17950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99" r="11723"/>
          <a:stretch/>
        </p:blipFill>
        <p:spPr bwMode="auto">
          <a:xfrm>
            <a:off x="6168542" y="4190311"/>
            <a:ext cx="2746922" cy="2103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10940" y="4775936"/>
            <a:ext cx="2631354" cy="1880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Right Arrow 47"/>
          <p:cNvSpPr/>
          <p:nvPr/>
        </p:nvSpPr>
        <p:spPr>
          <a:xfrm rot="16200000">
            <a:off x="873106" y="3372680"/>
            <a:ext cx="499900" cy="386283"/>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grpSp>
        <p:nvGrpSpPr>
          <p:cNvPr id="22" name="Group 21"/>
          <p:cNvGrpSpPr/>
          <p:nvPr/>
        </p:nvGrpSpPr>
        <p:grpSpPr>
          <a:xfrm>
            <a:off x="273424" y="3712151"/>
            <a:ext cx="2229069" cy="2503669"/>
            <a:chOff x="273424" y="3712151"/>
            <a:chExt cx="2229069" cy="2503669"/>
          </a:xfrm>
        </p:grpSpPr>
        <p:pic>
          <p:nvPicPr>
            <p:cNvPr id="11"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5395"/>
            <a:stretch/>
          </p:blipFill>
          <p:spPr bwMode="auto">
            <a:xfrm>
              <a:off x="273424" y="3712151"/>
              <a:ext cx="2229069" cy="1680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4445" y="5217023"/>
              <a:ext cx="1207337" cy="998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1" name="Picture 2" descr="prepupae of emerald ash bor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3951835" y="4658362"/>
            <a:ext cx="2328812" cy="166827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2" name="Right Arrow 41"/>
          <p:cNvSpPr/>
          <p:nvPr/>
        </p:nvSpPr>
        <p:spPr>
          <a:xfrm rot="10800000">
            <a:off x="5601977" y="5635188"/>
            <a:ext cx="680879" cy="386283"/>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Tree>
    <p:extLst>
      <p:ext uri="{BB962C8B-B14F-4D97-AF65-F5344CB8AC3E}">
        <p14:creationId xmlns:p14="http://schemas.microsoft.com/office/powerpoint/2010/main" val="3742573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5581934"/>
            <a:ext cx="533400" cy="1276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12" name="Title 1"/>
          <p:cNvSpPr txBox="1">
            <a:spLocks/>
          </p:cNvSpPr>
          <p:nvPr/>
        </p:nvSpPr>
        <p:spPr>
          <a:xfrm>
            <a:off x="2743200" y="5643954"/>
            <a:ext cx="3806093" cy="990600"/>
          </a:xfrm>
          <a:prstGeom prst="rect">
            <a:avLst/>
          </a:prstGeom>
        </p:spPr>
        <p:txBody>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dirty="0">
                <a:latin typeface="Calibri" pitchFamily="34" charset="0"/>
                <a:cs typeface="Calibri" pitchFamily="34" charset="0"/>
              </a:rPr>
              <a:t>a</a:t>
            </a:r>
            <a:r>
              <a:rPr lang="en-US" dirty="0" smtClean="0">
                <a:latin typeface="Calibri" pitchFamily="34" charset="0"/>
                <a:cs typeface="Calibri" pitchFamily="34" charset="0"/>
              </a:rPr>
              <a:t>nd Symptoms</a:t>
            </a:r>
            <a:endParaRPr lang="en-US" dirty="0">
              <a:latin typeface="Calibri" pitchFamily="34" charset="0"/>
              <a:cs typeface="Calibri"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9691" y="1580899"/>
            <a:ext cx="4813110" cy="387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5"/>
          <p:cNvSpPr>
            <a:spLocks noGrp="1"/>
          </p:cNvSpPr>
          <p:nvPr>
            <p:ph type="title"/>
          </p:nvPr>
        </p:nvSpPr>
        <p:spPr>
          <a:xfrm>
            <a:off x="546379" y="411267"/>
            <a:ext cx="8077200" cy="869950"/>
          </a:xfrm>
        </p:spPr>
        <p:txBody>
          <a:bodyPr/>
          <a:lstStyle/>
          <a:p>
            <a:r>
              <a:rPr lang="en-US" b="1" dirty="0" smtClean="0">
                <a:latin typeface="Calibri" pitchFamily="34" charset="0"/>
                <a:cs typeface="Calibri" pitchFamily="34" charset="0"/>
              </a:rPr>
              <a:t>Signs…</a:t>
            </a:r>
            <a:endParaRPr lang="en-US" b="1" dirty="0">
              <a:latin typeface="Calibri" pitchFamily="34" charset="0"/>
              <a:cs typeface="Calibri" pitchFamily="34" charset="0"/>
            </a:endParaRPr>
          </a:p>
        </p:txBody>
      </p:sp>
      <p:sp>
        <p:nvSpPr>
          <p:cNvPr id="18" name="Text Placeholder 17"/>
          <p:cNvSpPr>
            <a:spLocks noGrp="1"/>
          </p:cNvSpPr>
          <p:nvPr>
            <p:ph type="body" idx="2"/>
          </p:nvPr>
        </p:nvSpPr>
        <p:spPr>
          <a:xfrm>
            <a:off x="614149" y="5605854"/>
            <a:ext cx="8529851" cy="1252146"/>
          </a:xfrm>
        </p:spPr>
        <p:txBody>
          <a:bodyPr>
            <a:normAutofit/>
          </a:bodyPr>
          <a:lstStyle/>
          <a:p>
            <a:pPr algn="r"/>
            <a:r>
              <a:rPr lang="en-US" sz="4800" dirty="0" smtClean="0">
                <a:latin typeface="Calibri" pitchFamily="34" charset="0"/>
                <a:cs typeface="Calibri" pitchFamily="34" charset="0"/>
              </a:rPr>
              <a:t>and Symptoms</a:t>
            </a:r>
            <a:endParaRPr lang="en-US" sz="4800" dirty="0">
              <a:latin typeface="Calibri" pitchFamily="34" charset="0"/>
              <a:cs typeface="Calibri"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6479" t="9456" r="1795" b="38179"/>
          <a:stretch/>
        </p:blipFill>
        <p:spPr>
          <a:xfrm rot="19699922">
            <a:off x="132839" y="4556775"/>
            <a:ext cx="1713851" cy="2153282"/>
          </a:xfrm>
          <a:prstGeom prst="rect">
            <a:avLst/>
          </a:prstGeom>
        </p:spPr>
      </p:pic>
      <p:pic>
        <p:nvPicPr>
          <p:cNvPr id="1026" name="Picture 2"/>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rot="3140878">
            <a:off x="3907525" y="1943848"/>
            <a:ext cx="1337702" cy="133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rot="13990169">
            <a:off x="3773410" y="3592845"/>
            <a:ext cx="1337702" cy="133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3557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Look For…</a:t>
            </a:r>
            <a:endParaRPr lang="en-US" dirty="0">
              <a:latin typeface="Calibri" pitchFamily="34" charset="0"/>
              <a:cs typeface="Calibri"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6479" t="9456" r="1795" b="38179"/>
          <a:stretch/>
        </p:blipFill>
        <p:spPr>
          <a:xfrm rot="19699922">
            <a:off x="132839" y="4556775"/>
            <a:ext cx="1713851" cy="2153282"/>
          </a:xfrm>
          <a:prstGeom prst="rect">
            <a:avLst/>
          </a:prstGeom>
        </p:spPr>
      </p:pic>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8" name="TextBox 2"/>
          <p:cNvSpPr txBox="1">
            <a:spLocks noGrp="1" noChangeArrowheads="1"/>
          </p:cNvSpPr>
          <p:nvPr>
            <p:ph sz="quarter" idx="1"/>
          </p:nvPr>
        </p:nvSpPr>
        <p:spPr bwMode="auto">
          <a:xfrm>
            <a:off x="1143000" y="1597958"/>
            <a:ext cx="7775448" cy="3557384"/>
          </a:xfrm>
          <a:prstGeom prst="rect">
            <a:avLst/>
          </a:prstGeom>
          <a:noFill/>
          <a:ln w="9525">
            <a:noFill/>
            <a:miter lim="800000"/>
            <a:headEnd/>
            <a:tailEnd/>
          </a:ln>
        </p:spPr>
        <p:txBody>
          <a:bodyPr wrap="square">
            <a:spAutoFit/>
          </a:bodyPr>
          <a:lstStyle/>
          <a:p>
            <a:pPr marL="514350" indent="-514350">
              <a:buFont typeface="+mj-lt"/>
              <a:buAutoNum type="arabicPeriod"/>
            </a:pPr>
            <a:r>
              <a:rPr lang="en-US" sz="2800" dirty="0">
                <a:solidFill>
                  <a:schemeClr val="accent2">
                    <a:lumMod val="50000"/>
                  </a:schemeClr>
                </a:solidFill>
                <a:latin typeface="Calibri" pitchFamily="34" charset="0"/>
                <a:cs typeface="Calibri" pitchFamily="34" charset="0"/>
              </a:rPr>
              <a:t>Thinning of leaves at the top of the tree</a:t>
            </a:r>
          </a:p>
          <a:p>
            <a:pPr marL="514350" indent="-514350">
              <a:buFont typeface="+mj-lt"/>
              <a:buAutoNum type="arabicPeriod"/>
            </a:pPr>
            <a:r>
              <a:rPr lang="en-US" sz="2800" dirty="0">
                <a:solidFill>
                  <a:schemeClr val="accent2">
                    <a:lumMod val="50000"/>
                  </a:schemeClr>
                </a:solidFill>
                <a:latin typeface="Calibri" pitchFamily="34" charset="0"/>
                <a:cs typeface="Calibri" pitchFamily="34" charset="0"/>
              </a:rPr>
              <a:t>Woodpecker activity</a:t>
            </a:r>
          </a:p>
          <a:p>
            <a:pPr marL="514350" indent="-514350">
              <a:buFont typeface="+mj-lt"/>
              <a:buAutoNum type="arabicPeriod"/>
            </a:pPr>
            <a:r>
              <a:rPr lang="en-US" sz="2800" dirty="0">
                <a:solidFill>
                  <a:schemeClr val="accent2">
                    <a:lumMod val="50000"/>
                  </a:schemeClr>
                </a:solidFill>
                <a:latin typeface="Calibri" pitchFamily="34" charset="0"/>
                <a:cs typeface="Calibri" pitchFamily="34" charset="0"/>
              </a:rPr>
              <a:t>Vertical splits in bark</a:t>
            </a:r>
          </a:p>
          <a:p>
            <a:pPr marL="514350" indent="-514350">
              <a:buFont typeface="+mj-lt"/>
              <a:buAutoNum type="arabicPeriod"/>
            </a:pPr>
            <a:r>
              <a:rPr lang="en-US" sz="2800" dirty="0">
                <a:solidFill>
                  <a:schemeClr val="accent2">
                    <a:lumMod val="50000"/>
                  </a:schemeClr>
                </a:solidFill>
                <a:latin typeface="Calibri" pitchFamily="34" charset="0"/>
                <a:cs typeface="Calibri" pitchFamily="34" charset="0"/>
              </a:rPr>
              <a:t>S-shaped larval feeding channels</a:t>
            </a:r>
          </a:p>
          <a:p>
            <a:pPr marL="514350" indent="-514350">
              <a:buFont typeface="+mj-lt"/>
              <a:buAutoNum type="arabicPeriod"/>
            </a:pPr>
            <a:r>
              <a:rPr lang="en-US" sz="2800" dirty="0">
                <a:solidFill>
                  <a:schemeClr val="accent2">
                    <a:lumMod val="50000"/>
                  </a:schemeClr>
                </a:solidFill>
                <a:latin typeface="Calibri" pitchFamily="34" charset="0"/>
                <a:cs typeface="Calibri" pitchFamily="34" charset="0"/>
              </a:rPr>
              <a:t>D-shaped exit holes</a:t>
            </a:r>
          </a:p>
          <a:p>
            <a:pPr marL="514350" indent="-514350">
              <a:buFont typeface="+mj-lt"/>
              <a:buAutoNum type="arabicPeriod"/>
            </a:pPr>
            <a:r>
              <a:rPr lang="en-US" sz="2800" dirty="0" smtClean="0">
                <a:solidFill>
                  <a:schemeClr val="accent2">
                    <a:lumMod val="50000"/>
                  </a:schemeClr>
                </a:solidFill>
                <a:latin typeface="Calibri" pitchFamily="34" charset="0"/>
                <a:cs typeface="Calibri" pitchFamily="34" charset="0"/>
              </a:rPr>
              <a:t>Development </a:t>
            </a:r>
            <a:r>
              <a:rPr lang="en-US" sz="2800" dirty="0">
                <a:solidFill>
                  <a:schemeClr val="accent2">
                    <a:lumMod val="50000"/>
                  </a:schemeClr>
                </a:solidFill>
                <a:latin typeface="Calibri" pitchFamily="34" charset="0"/>
                <a:cs typeface="Calibri" pitchFamily="34" charset="0"/>
              </a:rPr>
              <a:t>of epicormic shoots or </a:t>
            </a:r>
            <a:r>
              <a:rPr lang="en-US" sz="2800" dirty="0" smtClean="0">
                <a:solidFill>
                  <a:schemeClr val="accent2">
                    <a:lumMod val="50000"/>
                  </a:schemeClr>
                </a:solidFill>
                <a:latin typeface="Calibri" pitchFamily="34" charset="0"/>
                <a:cs typeface="Calibri" pitchFamily="34" charset="0"/>
              </a:rPr>
              <a:t>“water sprouts”</a:t>
            </a:r>
            <a:endParaRPr lang="en-US" sz="2800" dirty="0">
              <a:solidFill>
                <a:schemeClr val="accent2">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198433976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3451</TotalTime>
  <Words>1560</Words>
  <Application>Microsoft Office PowerPoint</Application>
  <PresentationFormat>On-screen Show (4:3)</PresentationFormat>
  <Paragraphs>184</Paragraphs>
  <Slides>33</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Tw Cen MT</vt:lpstr>
      <vt:lpstr>Wingdings</vt:lpstr>
      <vt:lpstr>Wingdings 2</vt:lpstr>
      <vt:lpstr>Median</vt:lpstr>
      <vt:lpstr>EMERALD ASH BORER Biology Signs and Symptoms  </vt:lpstr>
      <vt:lpstr>Ash in Indiana</vt:lpstr>
      <vt:lpstr>Training Overview</vt:lpstr>
      <vt:lpstr>Biology and Basics</vt:lpstr>
      <vt:lpstr>How Does EAB Kill Trees?</vt:lpstr>
      <vt:lpstr>PowerPoint Presentation</vt:lpstr>
      <vt:lpstr>EAB Lifecycle</vt:lpstr>
      <vt:lpstr>Signs…</vt:lpstr>
      <vt:lpstr>Look For…</vt:lpstr>
      <vt:lpstr>PowerPoint Presentation</vt:lpstr>
      <vt:lpstr>PowerPoint Presentation</vt:lpstr>
      <vt:lpstr>PowerPoint Presentation</vt:lpstr>
      <vt:lpstr>PowerPoint Presentation</vt:lpstr>
      <vt:lpstr>PowerPoint Presentation</vt:lpstr>
      <vt:lpstr>Watch out for the natives…</vt:lpstr>
      <vt:lpstr>Watch out for the natives…</vt:lpstr>
      <vt:lpstr>PowerPoint Presentation</vt:lpstr>
      <vt:lpstr>Identifying Ash Trees</vt:lpstr>
      <vt:lpstr>Identifying Ash Trees</vt:lpstr>
      <vt:lpstr>Identifying Ash Trees</vt:lpstr>
      <vt:lpstr>White Ash</vt:lpstr>
      <vt:lpstr>PowerPoint Presentation</vt:lpstr>
      <vt:lpstr>PowerPoint Presentation</vt:lpstr>
      <vt:lpstr>PowerPoint Presentation</vt:lpstr>
      <vt:lpstr>PowerPoint Presentation</vt:lpstr>
      <vt:lpstr>green ash </vt:lpstr>
      <vt:lpstr>PowerPoint Presentation</vt:lpstr>
      <vt:lpstr>PowerPoint Presentation</vt:lpstr>
      <vt:lpstr>PowerPoint Presentation</vt:lpstr>
      <vt:lpstr>PowerPoint Presentation</vt:lpstr>
      <vt:lpstr>PowerPoint Presentation</vt:lpstr>
      <vt:lpstr>Some look-alikes…</vt:lpstr>
      <vt:lpstr>Review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Annemarie Nagle</dc:creator>
  <cp:lastModifiedBy>Sadof, Clifford S</cp:lastModifiedBy>
  <cp:revision>178</cp:revision>
  <dcterms:created xsi:type="dcterms:W3CDTF">2012-05-14T12:59:52Z</dcterms:created>
  <dcterms:modified xsi:type="dcterms:W3CDTF">2015-07-17T20:09:38Z</dcterms:modified>
</cp:coreProperties>
</file>