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70" r:id="rId2"/>
    <p:sldId id="271" r:id="rId3"/>
    <p:sldId id="266" r:id="rId4"/>
    <p:sldId id="264" r:id="rId5"/>
    <p:sldId id="291" r:id="rId6"/>
    <p:sldId id="288" r:id="rId7"/>
    <p:sldId id="267" r:id="rId8"/>
    <p:sldId id="316" r:id="rId9"/>
    <p:sldId id="265" r:id="rId10"/>
    <p:sldId id="257" r:id="rId11"/>
    <p:sldId id="258" r:id="rId12"/>
    <p:sldId id="275" r:id="rId13"/>
    <p:sldId id="292" r:id="rId14"/>
    <p:sldId id="294" r:id="rId15"/>
    <p:sldId id="295" r:id="rId16"/>
    <p:sldId id="286" r:id="rId17"/>
    <p:sldId id="289" r:id="rId18"/>
    <p:sldId id="272" r:id="rId19"/>
    <p:sldId id="269" r:id="rId20"/>
    <p:sldId id="290" r:id="rId21"/>
    <p:sldId id="283" r:id="rId22"/>
    <p:sldId id="298" r:id="rId23"/>
    <p:sldId id="299" r:id="rId24"/>
    <p:sldId id="317" r:id="rId25"/>
    <p:sldId id="318" r:id="rId26"/>
    <p:sldId id="319" r:id="rId27"/>
    <p:sldId id="320" r:id="rId28"/>
    <p:sldId id="321" r:id="rId29"/>
    <p:sldId id="322" r:id="rId30"/>
    <p:sldId id="323" r:id="rId31"/>
    <p:sldId id="324" r:id="rId32"/>
    <p:sldId id="325" r:id="rId33"/>
    <p:sldId id="326" r:id="rId34"/>
    <p:sldId id="327" r:id="rId35"/>
    <p:sldId id="328" r:id="rId36"/>
    <p:sldId id="329" r:id="rId37"/>
    <p:sldId id="330" r:id="rId38"/>
    <p:sldId id="296" r:id="rId39"/>
    <p:sldId id="297" r:id="rId40"/>
    <p:sldId id="331" r:id="rId41"/>
    <p:sldId id="332" r:id="rId42"/>
    <p:sldId id="333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58D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2" autoAdjust="0"/>
    <p:restoredTop sz="95245" autoAdjust="0"/>
  </p:normalViewPr>
  <p:slideViewPr>
    <p:cSldViewPr>
      <p:cViewPr varScale="1">
        <p:scale>
          <a:sx n="53" d="100"/>
          <a:sy n="53" d="100"/>
        </p:scale>
        <p:origin x="1190" y="2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034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6ACE1-389F-4510-AFB1-9BCF734A6FA3}" type="datetimeFigureOut">
              <a:rPr lang="en-US" smtClean="0"/>
              <a:t>11/25/2018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0EB924-7FC4-4E83-B4B1-687D7C701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54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EB924-7FC4-4E83-B4B1-687D7C70198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395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EB924-7FC4-4E83-B4B1-687D7C70198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22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D4A9E-83F2-4C07-8133-3B774B3312C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96903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45437-F080-4192-86E3-CA3C93E9BD2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86689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3EA1F-4743-4B3F-9E3E-D6FFA68DC0E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21715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C5E1E-3D96-4357-B5E6-2B1434E8136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3724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35BAE-D181-4F50-8700-3534A6EF5F2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6230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D72A4-72EE-4901-B09C-9814B26B0B0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75612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A0E81-4E5F-4114-8327-5C208C87A17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88631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198BB-8C5D-4B93-977D-7C130BA14F3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03935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C347D-2301-4C8D-AE07-7563ABA7F79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14444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50D6E-E0A3-4A26-80F7-BE718FB9D7E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13811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B1EF5-2D8B-42EA-9585-EEB3086DF91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67509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077E1-C295-4E0C-B437-A878C33F25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63963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32D0A-37E5-43CA-92E5-0DE9EEB9451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76262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3E9124-FD33-48D6-92CC-29782B330B4F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08742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13.pn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" descr="A close up of a fruit tree&#10;&#10;Description generated with very high confidenc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1945" b="-2"/>
          <a:stretch/>
        </p:blipFill>
        <p:spPr bwMode="auto">
          <a:xfrm>
            <a:off x="20" y="1"/>
            <a:ext cx="2227829" cy="338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Pictur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5" r="4286" b="5"/>
          <a:stretch/>
        </p:blipFill>
        <p:spPr bwMode="auto">
          <a:xfrm rot="16200000">
            <a:off x="1727002" y="577715"/>
            <a:ext cx="3383278" cy="222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0016158 clump Ted Bodner, Southern Weed Science Societ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r="33246" b="-3"/>
          <a:stretch/>
        </p:blipFill>
        <p:spPr bwMode="auto">
          <a:xfrm>
            <a:off x="4609431" y="10"/>
            <a:ext cx="2228850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A picture containing animal&#10;&#10;Description generated with high confidence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3" b="-2"/>
          <a:stretch/>
        </p:blipFill>
        <p:spPr bwMode="auto">
          <a:xfrm>
            <a:off x="6915150" y="10"/>
            <a:ext cx="2228850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https://28b8c9fb58-custmedia.vresp.com/library/1293208335/6036290f4c/jap_chaste_flower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r="-2" b="-2"/>
          <a:stretch/>
        </p:blipFill>
        <p:spPr bwMode="auto">
          <a:xfrm>
            <a:off x="-762" y="3474720"/>
            <a:ext cx="2227848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9432" y="3474720"/>
            <a:ext cx="4534568" cy="3383281"/>
          </a:xfrm>
          <a:prstGeom prst="rect">
            <a:avLst/>
          </a:prstGeom>
          <a:solidFill>
            <a:srgbClr val="298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0046" y="4172210"/>
            <a:ext cx="3895311" cy="63712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000" dirty="0">
                <a:solidFill>
                  <a:srgbClr val="FFFFFF"/>
                </a:solidFill>
              </a:rPr>
              <a:t>Emerging Invasive Plants in Indiana-</a:t>
            </a:r>
            <a:br>
              <a:rPr lang="en-US" sz="3000" dirty="0">
                <a:solidFill>
                  <a:srgbClr val="FFFFFF"/>
                </a:solidFill>
              </a:rPr>
            </a:br>
            <a:r>
              <a:rPr lang="en-US" sz="3000" i="1" dirty="0">
                <a:solidFill>
                  <a:srgbClr val="FFFFFF"/>
                </a:solidFill>
              </a:rPr>
              <a:t>The Top 20 to Report on </a:t>
            </a:r>
            <a:r>
              <a:rPr lang="en-US" sz="3000" i="1" dirty="0" err="1">
                <a:solidFill>
                  <a:srgbClr val="FFFFFF"/>
                </a:solidFill>
              </a:rPr>
              <a:t>EDDMaps</a:t>
            </a:r>
            <a:endParaRPr lang="en-US" sz="3000" i="1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855532" y="5506824"/>
            <a:ext cx="4024957" cy="175873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FFFFFF"/>
                </a:solidFill>
              </a:rPr>
              <a:t>Indiana Invasive Species Council </a:t>
            </a:r>
          </a:p>
          <a:p>
            <a:pPr marL="0" indent="0" algn="ctr">
              <a:buNone/>
            </a:pPr>
            <a:r>
              <a:rPr lang="en-US" sz="1600" dirty="0">
                <a:solidFill>
                  <a:srgbClr val="FFFFFF"/>
                </a:solidFill>
              </a:rPr>
              <a:t>Invasive Plant Advisory Committee</a:t>
            </a:r>
          </a:p>
          <a:p>
            <a:pPr marL="0" indent="0" algn="ctr">
              <a:buNone/>
            </a:pPr>
            <a:r>
              <a:rPr lang="en-US" sz="1600" i="1" dirty="0">
                <a:solidFill>
                  <a:srgbClr val="FFFFFF"/>
                </a:solidFill>
              </a:rPr>
              <a:t>August 2018</a:t>
            </a:r>
          </a:p>
        </p:txBody>
      </p:sp>
      <p:pic>
        <p:nvPicPr>
          <p:cNvPr id="13" name="Picture 3" descr="A picture containing tree, outdoor, green, sitting&#10;&#10;Description generated with very high confidenc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8" r="15824" b="2"/>
          <a:stretch/>
        </p:blipFill>
        <p:spPr bwMode="auto">
          <a:xfrm>
            <a:off x="2294926" y="3474719"/>
            <a:ext cx="2227850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7363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Freeform 37">
            <a:extLst>
              <a:ext uri="{FF2B5EF4-FFF2-40B4-BE49-F238E27FC236}">
                <a16:creationId xmlns:a16="http://schemas.microsoft.com/office/drawing/2014/main" id="{7E6CA27E-BEE7-49F6-9FBE-99A7492AE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5678446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2" descr="TXpear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5" r="2" b="2"/>
          <a:stretch/>
        </p:blipFill>
        <p:spPr>
          <a:xfrm>
            <a:off x="4940497" y="1690689"/>
            <a:ext cx="4203503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alt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Callery Pear</a:t>
            </a:r>
            <a:br>
              <a:rPr lang="en-US" alt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altLang="en-US" i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Pyrus calleryana</a:t>
            </a:r>
          </a:p>
        </p:txBody>
      </p:sp>
      <p:pic>
        <p:nvPicPr>
          <p:cNvPr id="33795" name="Picture 2" descr="Pictur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0" r="8305"/>
          <a:stretch/>
        </p:blipFill>
        <p:spPr bwMode="auto">
          <a:xfrm>
            <a:off x="3593306" y="4357117"/>
            <a:ext cx="3428068" cy="2500884"/>
          </a:xfrm>
          <a:custGeom>
            <a:avLst/>
            <a:gdLst>
              <a:gd name="connsiteX0" fmla="*/ 1717230 w 4570758"/>
              <a:gd name="connsiteY0" fmla="*/ 0 h 2500884"/>
              <a:gd name="connsiteX1" fmla="*/ 4570758 w 4570758"/>
              <a:gd name="connsiteY1" fmla="*/ 0 h 2500884"/>
              <a:gd name="connsiteX2" fmla="*/ 3411951 w 4570758"/>
              <a:gd name="connsiteY2" fmla="*/ 2500884 h 2500884"/>
              <a:gd name="connsiteX3" fmla="*/ 3405728 w 4570758"/>
              <a:gd name="connsiteY3" fmla="*/ 2500884 h 2500884"/>
              <a:gd name="connsiteX4" fmla="*/ 2215937 w 4570758"/>
              <a:gd name="connsiteY4" fmla="*/ 2500884 h 2500884"/>
              <a:gd name="connsiteX5" fmla="*/ 565892 w 4570758"/>
              <a:gd name="connsiteY5" fmla="*/ 2500884 h 2500884"/>
              <a:gd name="connsiteX6" fmla="*/ 0 w 4570758"/>
              <a:gd name="connsiteY6" fmla="*/ 2500884 h 2500884"/>
              <a:gd name="connsiteX7" fmla="*/ 0 w 4570758"/>
              <a:gd name="connsiteY7" fmla="*/ 2500883 h 2500884"/>
              <a:gd name="connsiteX8" fmla="*/ 552186 w 4570758"/>
              <a:gd name="connsiteY8" fmla="*/ 2500883 h 2500884"/>
              <a:gd name="connsiteX9" fmla="*/ 558423 w 4570758"/>
              <a:gd name="connsiteY9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70758" h="2500884">
                <a:moveTo>
                  <a:pt x="1717230" y="0"/>
                </a:moveTo>
                <a:lnTo>
                  <a:pt x="4570758" y="0"/>
                </a:lnTo>
                <a:lnTo>
                  <a:pt x="3411951" y="2500884"/>
                </a:lnTo>
                <a:lnTo>
                  <a:pt x="3405728" y="2500884"/>
                </a:lnTo>
                <a:lnTo>
                  <a:pt x="2215937" y="2500884"/>
                </a:lnTo>
                <a:lnTo>
                  <a:pt x="565892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B21BEC57-8F0B-4F4D-93C8-604E1ACA4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1248" y="2057400"/>
            <a:ext cx="3823334" cy="406598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</a:rPr>
              <a:t>White flowers in early spring, before or just as leaves emerge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</a:rPr>
              <a:t>Leaves heart-shaped to ovate with a wavy, finely serrated margin.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</a:rPr>
              <a:t>Fruits round, brown, ½ inch diameter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</a:rPr>
              <a:t>Common yard tree, planted in strip malls</a:t>
            </a:r>
          </a:p>
          <a:p>
            <a:pPr marL="119062"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altLang="en-US" sz="1700" dirty="0">
              <a:solidFill>
                <a:srgbClr val="FFFFFF"/>
              </a:solidFill>
            </a:endParaRPr>
          </a:p>
        </p:txBody>
      </p:sp>
      <p:pic>
        <p:nvPicPr>
          <p:cNvPr id="2" name="Picture 1" descr="A close up of a flower&#10;&#10;Description generated with very high confidenc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4" r="12836"/>
          <a:stretch/>
        </p:blipFill>
        <p:spPr>
          <a:xfrm>
            <a:off x="5867755" y="4357117"/>
            <a:ext cx="3276245" cy="2500884"/>
          </a:xfrm>
          <a:custGeom>
            <a:avLst/>
            <a:gdLst>
              <a:gd name="connsiteX0" fmla="*/ 1717230 w 4368327"/>
              <a:gd name="connsiteY0" fmla="*/ 0 h 2500884"/>
              <a:gd name="connsiteX1" fmla="*/ 4368327 w 4368327"/>
              <a:gd name="connsiteY1" fmla="*/ 0 h 2500884"/>
              <a:gd name="connsiteX2" fmla="*/ 4368327 w 4368327"/>
              <a:gd name="connsiteY2" fmla="*/ 2500884 h 2500884"/>
              <a:gd name="connsiteX3" fmla="*/ 0 w 4368327"/>
              <a:gd name="connsiteY3" fmla="*/ 2500884 h 2500884"/>
              <a:gd name="connsiteX4" fmla="*/ 0 w 4368327"/>
              <a:gd name="connsiteY4" fmla="*/ 2500883 h 2500884"/>
              <a:gd name="connsiteX5" fmla="*/ 552186 w 4368327"/>
              <a:gd name="connsiteY5" fmla="*/ 2500883 h 2500884"/>
              <a:gd name="connsiteX6" fmla="*/ 558423 w 4368327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68327" h="2500884">
                <a:moveTo>
                  <a:pt x="1717230" y="0"/>
                </a:moveTo>
                <a:lnTo>
                  <a:pt x="4368327" y="0"/>
                </a:lnTo>
                <a:lnTo>
                  <a:pt x="4368327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5566079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21158"/>
            <a:ext cx="5567375" cy="3136842"/>
          </a:xfrm>
          <a:prstGeom prst="rect">
            <a:avLst/>
          </a:prstGeom>
        </p:spPr>
      </p:pic>
      <p:pic>
        <p:nvPicPr>
          <p:cNvPr id="34818" name="Picture 4" descr="Pyrus calleryana in understory at Cra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721158"/>
            <a:ext cx="3048000" cy="228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228600" y="5657671"/>
            <a:ext cx="4800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rgbClr val="CCFF99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rgbClr val="CCFF99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rgbClr val="CCFF99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rgbClr val="CCFF99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rgbClr val="CCFF99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CCFF99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CCFF99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CCFF99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CCFF99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chemeClr val="tx1"/>
                </a:solidFill>
              </a:rPr>
              <a:t>Martin County - </a:t>
            </a:r>
            <a:r>
              <a:rPr lang="en-US" altLang="en-US" sz="2400" dirty="0" err="1">
                <a:solidFill>
                  <a:schemeClr val="tx1"/>
                </a:solidFill>
              </a:rPr>
              <a:t>Callery</a:t>
            </a:r>
            <a:r>
              <a:rPr lang="en-US" altLang="en-US" sz="2400" dirty="0">
                <a:solidFill>
                  <a:schemeClr val="tx1"/>
                </a:solidFill>
              </a:rPr>
              <a:t> pear has invaded approximately 80% of a 62,473 acre reserve 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76287" y="1524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altLang="en-US" kern="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Callery</a:t>
            </a:r>
            <a:r>
              <a:rPr lang="en-US" altLang="en-US" kern="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Pear</a:t>
            </a:r>
            <a:br>
              <a:rPr lang="en-US" altLang="en-US" kern="0" dirty="0"/>
            </a:br>
            <a:r>
              <a:rPr lang="en-US" altLang="en-US" sz="3600" i="1" kern="0" dirty="0"/>
              <a:t>Pyrus </a:t>
            </a:r>
            <a:r>
              <a:rPr lang="en-US" altLang="en-US" sz="3600" i="1" kern="0" dirty="0" err="1"/>
              <a:t>calleryana</a:t>
            </a:r>
            <a:endParaRPr lang="en-US" altLang="en-US" sz="3600" i="1" kern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5D4128-A911-4916-AD07-45092267E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28600"/>
            <a:ext cx="2194383" cy="3136842"/>
          </a:xfrm>
          <a:prstGeom prst="rect">
            <a:avLst/>
          </a:prstGeom>
        </p:spPr>
      </p:pic>
      <p:sp>
        <p:nvSpPr>
          <p:cNvPr id="20" name="Rectangle 3">
            <a:extLst>
              <a:ext uri="{FF2B5EF4-FFF2-40B4-BE49-F238E27FC236}">
                <a16:creationId xmlns:a16="http://schemas.microsoft.com/office/drawing/2014/main" id="{4AD8E2D2-C79F-4C10-880B-5799B31EA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2293" y="1676400"/>
            <a:ext cx="5715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defRPr/>
            </a:pPr>
            <a:r>
              <a:rPr lang="en-US" sz="2500" dirty="0"/>
              <a:t>One of the fastest moving invasive plants in Indiana</a:t>
            </a:r>
          </a:p>
          <a:p>
            <a:pPr>
              <a:defRPr/>
            </a:pPr>
            <a:r>
              <a:rPr lang="en-US" sz="2500" dirty="0"/>
              <a:t>Also one of the most commonly planted trees in Indiana communities</a:t>
            </a:r>
          </a:p>
          <a:p>
            <a:pPr marL="119062" indent="0" eaLnBrk="1" hangingPunct="1">
              <a:buFont typeface="Wingdings 2" pitchFamily="18" charset="2"/>
              <a:buNone/>
              <a:defRPr/>
            </a:pPr>
            <a:endParaRPr lang="en-US" altLang="en-US" sz="2500" dirty="0"/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410D3CFD-118A-4EC5-B9E7-0C6480777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3574" y="6006800"/>
            <a:ext cx="357662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rgbClr val="CCFF99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rgbClr val="CCFF99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rgbClr val="CCFF99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rgbClr val="CCFF99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rgbClr val="CCFF99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CCFF99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CCFF99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CCFF99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CCFF99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chemeClr val="tx1"/>
                </a:solidFill>
              </a:rPr>
              <a:t>All the green is </a:t>
            </a:r>
            <a:r>
              <a:rPr lang="en-US" altLang="en-US" sz="2000" dirty="0" err="1">
                <a:solidFill>
                  <a:schemeClr val="tx1"/>
                </a:solidFill>
              </a:rPr>
              <a:t>Callery</a:t>
            </a:r>
            <a:r>
              <a:rPr lang="en-US" altLang="en-US" sz="2000" dirty="0">
                <a:solidFill>
                  <a:schemeClr val="tx1"/>
                </a:solidFill>
              </a:rPr>
              <a:t> pear dominating forest understory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3698A4-0C3B-4294-ABBE-9EA642A11D11}"/>
              </a:ext>
            </a:extLst>
          </p:cNvPr>
          <p:cNvSpPr txBox="1"/>
          <p:nvPr/>
        </p:nvSpPr>
        <p:spPr>
          <a:xfrm>
            <a:off x="228600" y="33528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Distribution as of 8/2018</a:t>
            </a:r>
          </a:p>
        </p:txBody>
      </p:sp>
    </p:spTree>
    <p:extLst>
      <p:ext uri="{BB962C8B-B14F-4D97-AF65-F5344CB8AC3E}">
        <p14:creationId xmlns:p14="http://schemas.microsoft.com/office/powerpoint/2010/main" val="264948038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Freeform 37">
            <a:extLst>
              <a:ext uri="{FF2B5EF4-FFF2-40B4-BE49-F238E27FC236}">
                <a16:creationId xmlns:a16="http://schemas.microsoft.com/office/drawing/2014/main" id="{7E6CA27E-BEE7-49F6-9FBE-99A7492AE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5678446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124" name="Picture 4" descr="A close up of a green plant&#10;&#10;Description generated with very high confiden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" r="2" b="10027"/>
          <a:stretch/>
        </p:blipFill>
        <p:spPr bwMode="auto">
          <a:xfrm>
            <a:off x="4940497" y="1690689"/>
            <a:ext cx="4203503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800"/>
              <a:t>Burning bush</a:t>
            </a:r>
            <a:br>
              <a:rPr lang="en-US" sz="2800"/>
            </a:br>
            <a:r>
              <a:rPr lang="en-US" altLang="en-US" sz="2800" i="1"/>
              <a:t>Euonymus </a:t>
            </a:r>
            <a:r>
              <a:rPr lang="en-US" altLang="en-US" sz="2800" i="1" err="1"/>
              <a:t>alatus</a:t>
            </a:r>
            <a:br>
              <a:rPr lang="en-US" altLang="en-US" sz="2800" i="1"/>
            </a:br>
            <a:endParaRPr lang="en-US" sz="2800"/>
          </a:p>
        </p:txBody>
      </p:sp>
      <p:pic>
        <p:nvPicPr>
          <p:cNvPr id="5125" name="Picture 5" descr="A close up of a green plant&#10;&#10;Description generated with very high confidenc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3" r="-2" b="-2"/>
          <a:stretch/>
        </p:blipFill>
        <p:spPr bwMode="auto">
          <a:xfrm>
            <a:off x="3593306" y="4357117"/>
            <a:ext cx="3428068" cy="2500884"/>
          </a:xfrm>
          <a:custGeom>
            <a:avLst/>
            <a:gdLst>
              <a:gd name="connsiteX0" fmla="*/ 1717230 w 4570758"/>
              <a:gd name="connsiteY0" fmla="*/ 0 h 2500884"/>
              <a:gd name="connsiteX1" fmla="*/ 4570758 w 4570758"/>
              <a:gd name="connsiteY1" fmla="*/ 0 h 2500884"/>
              <a:gd name="connsiteX2" fmla="*/ 3411951 w 4570758"/>
              <a:gd name="connsiteY2" fmla="*/ 2500884 h 2500884"/>
              <a:gd name="connsiteX3" fmla="*/ 3405728 w 4570758"/>
              <a:gd name="connsiteY3" fmla="*/ 2500884 h 2500884"/>
              <a:gd name="connsiteX4" fmla="*/ 2215937 w 4570758"/>
              <a:gd name="connsiteY4" fmla="*/ 2500884 h 2500884"/>
              <a:gd name="connsiteX5" fmla="*/ 565892 w 4570758"/>
              <a:gd name="connsiteY5" fmla="*/ 2500884 h 2500884"/>
              <a:gd name="connsiteX6" fmla="*/ 0 w 4570758"/>
              <a:gd name="connsiteY6" fmla="*/ 2500884 h 2500884"/>
              <a:gd name="connsiteX7" fmla="*/ 0 w 4570758"/>
              <a:gd name="connsiteY7" fmla="*/ 2500883 h 2500884"/>
              <a:gd name="connsiteX8" fmla="*/ 552186 w 4570758"/>
              <a:gd name="connsiteY8" fmla="*/ 2500883 h 2500884"/>
              <a:gd name="connsiteX9" fmla="*/ 558423 w 4570758"/>
              <a:gd name="connsiteY9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70758" h="2500884">
                <a:moveTo>
                  <a:pt x="1717230" y="0"/>
                </a:moveTo>
                <a:lnTo>
                  <a:pt x="4570758" y="0"/>
                </a:lnTo>
                <a:lnTo>
                  <a:pt x="3411951" y="2500884"/>
                </a:lnTo>
                <a:lnTo>
                  <a:pt x="3405728" y="2500884"/>
                </a:lnTo>
                <a:lnTo>
                  <a:pt x="2215937" y="2500884"/>
                </a:lnTo>
                <a:lnTo>
                  <a:pt x="565892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2015406"/>
            <a:ext cx="3823334" cy="4065986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sz="1900" dirty="0">
                <a:solidFill>
                  <a:srgbClr val="FFFFFF"/>
                </a:solidFill>
              </a:rPr>
              <a:t>Extremely popular landscaping shrub which is invading forests throughout Indiana</a:t>
            </a:r>
          </a:p>
          <a:p>
            <a:pPr>
              <a:defRPr/>
            </a:pPr>
            <a:r>
              <a:rPr lang="en-US" sz="1900" dirty="0">
                <a:solidFill>
                  <a:srgbClr val="FFFFFF"/>
                </a:solidFill>
              </a:rPr>
              <a:t>Green, more or less winged twigs with finely-toothed opposite leaves, turning bright red in fall</a:t>
            </a:r>
          </a:p>
          <a:p>
            <a:pPr eaLnBrk="1" hangingPunct="1"/>
            <a:endParaRPr lang="en-US" altLang="en-US" sz="1700" dirty="0">
              <a:solidFill>
                <a:srgbClr val="FFFFFF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sz="1700" b="1" dirty="0">
              <a:solidFill>
                <a:srgbClr val="FFFFFF"/>
              </a:solidFill>
            </a:endParaRPr>
          </a:p>
        </p:txBody>
      </p:sp>
      <p:pic>
        <p:nvPicPr>
          <p:cNvPr id="5123" name="Picture 3" descr="A pink flower is standing in front of a tree&#10;&#10;Description generated with very high confidenc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1" b="4"/>
          <a:stretch/>
        </p:blipFill>
        <p:spPr bwMode="auto">
          <a:xfrm>
            <a:off x="5867755" y="4357117"/>
            <a:ext cx="3276245" cy="2500884"/>
          </a:xfrm>
          <a:custGeom>
            <a:avLst/>
            <a:gdLst>
              <a:gd name="connsiteX0" fmla="*/ 1717230 w 4368327"/>
              <a:gd name="connsiteY0" fmla="*/ 0 h 2500884"/>
              <a:gd name="connsiteX1" fmla="*/ 4368327 w 4368327"/>
              <a:gd name="connsiteY1" fmla="*/ 0 h 2500884"/>
              <a:gd name="connsiteX2" fmla="*/ 4368327 w 4368327"/>
              <a:gd name="connsiteY2" fmla="*/ 2500884 h 2500884"/>
              <a:gd name="connsiteX3" fmla="*/ 0 w 4368327"/>
              <a:gd name="connsiteY3" fmla="*/ 2500884 h 2500884"/>
              <a:gd name="connsiteX4" fmla="*/ 0 w 4368327"/>
              <a:gd name="connsiteY4" fmla="*/ 2500883 h 2500884"/>
              <a:gd name="connsiteX5" fmla="*/ 552186 w 4368327"/>
              <a:gd name="connsiteY5" fmla="*/ 2500883 h 2500884"/>
              <a:gd name="connsiteX6" fmla="*/ 558423 w 4368327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68327" h="2500884">
                <a:moveTo>
                  <a:pt x="1717230" y="0"/>
                </a:moveTo>
                <a:lnTo>
                  <a:pt x="4368327" y="0"/>
                </a:lnTo>
                <a:lnTo>
                  <a:pt x="4368327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12" descr="http://maps.bugwood.org/jquerymaps/images/misc/transparent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5" descr="http://maps.bugwood.org/jquerymaps/images/misc/transparent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82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10" descr="http://maps.bugwood.org/jquerymaps/images/misc/transparent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995789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3" name="Rectangle 139">
            <a:extLst>
              <a:ext uri="{FF2B5EF4-FFF2-40B4-BE49-F238E27FC236}">
                <a16:creationId xmlns:a16="http://schemas.microsoft.com/office/drawing/2014/main" id="{E02F3C71-C981-4614-98EA-D6C494F80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2" y="321176"/>
            <a:ext cx="5380685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6137" y="640263"/>
            <a:ext cx="4653738" cy="1344975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3000"/>
              <a:t>Burning bush</a:t>
            </a:r>
            <a:br>
              <a:rPr lang="en-US" sz="3000"/>
            </a:br>
            <a:r>
              <a:rPr lang="en-US" altLang="en-US" sz="3000" i="1"/>
              <a:t>Euonymus alatus</a:t>
            </a:r>
            <a:br>
              <a:rPr lang="en-US" altLang="en-US" sz="3000" i="1"/>
            </a:br>
            <a:endParaRPr lang="en-US" sz="3000"/>
          </a:p>
        </p:txBody>
      </p:sp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616136" y="2121762"/>
            <a:ext cx="4653738" cy="362691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100" dirty="0"/>
              <a:t>Invasions are most evident in October/November when the invading shrubs turn red in forest understory.</a:t>
            </a:r>
          </a:p>
          <a:p>
            <a:pPr>
              <a:defRPr/>
            </a:pPr>
            <a:r>
              <a:rPr lang="en-US" sz="2100" dirty="0"/>
              <a:t>Because it is so widely planted, there are many infestations in the state.</a:t>
            </a:r>
          </a:p>
          <a:p>
            <a:pPr>
              <a:defRPr/>
            </a:pPr>
            <a:r>
              <a:rPr lang="en-US" sz="2100" dirty="0"/>
              <a:t>More reports are needed to accurately map the infestations and assess the species.</a:t>
            </a:r>
          </a:p>
          <a:p>
            <a:pPr eaLnBrk="1" hangingPunct="1"/>
            <a:endParaRPr lang="en-US" altLang="en-US" sz="2100" dirty="0"/>
          </a:p>
          <a:p>
            <a:pPr eaLnBrk="1" hangingPunct="1">
              <a:buFont typeface="Wingdings" pitchFamily="2" charset="2"/>
              <a:buNone/>
            </a:pPr>
            <a:endParaRPr lang="en-US" altLang="en-US" sz="21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160" y="533400"/>
            <a:ext cx="3634096" cy="20441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162ACB-8F84-495F-A465-B47FDFC20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4677" y="2828925"/>
            <a:ext cx="2486778" cy="3388994"/>
          </a:xfrm>
          <a:prstGeom prst="rect">
            <a:avLst/>
          </a:prstGeom>
        </p:spPr>
      </p:pic>
      <p:pic>
        <p:nvPicPr>
          <p:cNvPr id="31750" name="Picture 12" descr="http://maps.bugwood.org/jquerymaps/images/misc/transparent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5" descr="http://maps.bugwood.org/jquerymaps/images/misc/transparent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82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10" descr="http://maps.bugwood.org/jquerymaps/images/misc/transparent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8F369EC-E31E-4ACB-8BBE-6E207EA775A8}"/>
              </a:ext>
            </a:extLst>
          </p:cNvPr>
          <p:cNvSpPr txBox="1"/>
          <p:nvPr/>
        </p:nvSpPr>
        <p:spPr>
          <a:xfrm>
            <a:off x="6553200" y="6274528"/>
            <a:ext cx="19569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/>
              <a:t>Distribution as of 8/2018</a:t>
            </a:r>
          </a:p>
        </p:txBody>
      </p:sp>
    </p:spTree>
    <p:extLst>
      <p:ext uri="{BB962C8B-B14F-4D97-AF65-F5344CB8AC3E}">
        <p14:creationId xmlns:p14="http://schemas.microsoft.com/office/powerpoint/2010/main" val="392176247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663" y="2045455"/>
            <a:ext cx="3102337" cy="470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71538"/>
            <a:ext cx="4419600" cy="728662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altLang="en-US" i="1" dirty="0"/>
              <a:t>Phellodendron </a:t>
            </a:r>
            <a:r>
              <a:rPr lang="en-US" altLang="en-US" i="1" dirty="0" err="1"/>
              <a:t>amurense</a:t>
            </a:r>
            <a:endParaRPr lang="en-US" altLang="en-US" i="1" dirty="0"/>
          </a:p>
          <a:p>
            <a:pPr eaLnBrk="1" hangingPunct="1"/>
            <a:endParaRPr lang="en-US" altLang="en-US" sz="2400" dirty="0"/>
          </a:p>
          <a:p>
            <a:pPr eaLnBrk="1" hangingPunct="1">
              <a:buFont typeface="Wingdings" pitchFamily="2" charset="2"/>
              <a:buNone/>
            </a:pPr>
            <a:endParaRPr lang="en-US" altLang="en-US" sz="2400" b="1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252728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Amur cork tree</a:t>
            </a:r>
          </a:p>
        </p:txBody>
      </p:sp>
      <p:pic>
        <p:nvPicPr>
          <p:cNvPr id="31749" name="Picture 10" descr="http://maps.bugwood.org/jquerymaps/images/misc/transparen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12" descr="http://maps.bugwood.org/jquerymaps/images/misc/transparen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5" descr="http://maps.bugwood.org/jquerymaps/images/misc/transparen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82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4635" y="1524000"/>
            <a:ext cx="6007027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defRPr/>
            </a:pPr>
            <a:r>
              <a:rPr lang="en-US" sz="2500" dirty="0"/>
              <a:t>30’-60’ tall tree</a:t>
            </a:r>
          </a:p>
          <a:p>
            <a:pPr>
              <a:defRPr/>
            </a:pPr>
            <a:r>
              <a:rPr lang="en-US" sz="2500" dirty="0"/>
              <a:t>Pinnately compound leaves with 5-13 leaflets, opposite arrangement, with acute tips.</a:t>
            </a:r>
          </a:p>
          <a:p>
            <a:pPr>
              <a:defRPr/>
            </a:pPr>
            <a:r>
              <a:rPr lang="en-US" sz="2500" dirty="0"/>
              <a:t>Leaves smell like turpentine when crushed</a:t>
            </a:r>
          </a:p>
          <a:p>
            <a:pPr>
              <a:defRPr/>
            </a:pPr>
            <a:r>
              <a:rPr lang="en-US" sz="2500" dirty="0"/>
              <a:t>Fruits are small drupes (fleshy fruits with thin skin and a central stone)</a:t>
            </a:r>
          </a:p>
          <a:p>
            <a:pPr>
              <a:defRPr/>
            </a:pPr>
            <a:r>
              <a:rPr lang="en-US" sz="2500" dirty="0"/>
              <a:t>Corky bark</a:t>
            </a:r>
          </a:p>
          <a:p>
            <a:pPr marL="119062" indent="0" eaLnBrk="1" hangingPunct="1">
              <a:buFont typeface="Wingdings 2" pitchFamily="18" charset="2"/>
              <a:buNone/>
              <a:defRPr/>
            </a:pPr>
            <a:endParaRPr lang="en-US" altLang="en-US" sz="25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663" y="288131"/>
            <a:ext cx="3102337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720" y="4724400"/>
            <a:ext cx="245936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618662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 13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4069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pPr algn="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3700">
                <a:solidFill>
                  <a:srgbClr val="FFFFFF"/>
                </a:solidFill>
              </a:rPr>
              <a:t>Amur cork tree</a:t>
            </a:r>
            <a:br>
              <a:rPr lang="en-US" sz="3700">
                <a:solidFill>
                  <a:srgbClr val="FFFFFF"/>
                </a:solidFill>
              </a:rPr>
            </a:br>
            <a:r>
              <a:rPr lang="en-US" altLang="en-US" sz="3700" i="1">
                <a:solidFill>
                  <a:srgbClr val="FFFFFF"/>
                </a:solidFill>
              </a:rPr>
              <a:t>Phellodendron amurense</a:t>
            </a:r>
            <a:br>
              <a:rPr lang="en-US" altLang="en-US" sz="3700" i="1">
                <a:solidFill>
                  <a:srgbClr val="FFFFFF"/>
                </a:solidFill>
              </a:rPr>
            </a:br>
            <a:endParaRPr lang="en-US" sz="3700">
              <a:solidFill>
                <a:srgbClr val="FFFF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6D1AC9-5FE7-4B40-9E65-7996FE1A7D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2" b="2"/>
          <a:stretch/>
        </p:blipFill>
        <p:spPr>
          <a:xfrm>
            <a:off x="245660" y="321733"/>
            <a:ext cx="5293729" cy="4107392"/>
          </a:xfrm>
          <a:prstGeom prst="rect">
            <a:avLst/>
          </a:prstGeom>
        </p:spPr>
      </p:pic>
      <p:sp>
        <p:nvSpPr>
          <p:cNvPr id="142" name="Rectangle 14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5992569" y="4085113"/>
            <a:ext cx="2568554" cy="2722087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en-US" sz="1700" dirty="0">
                <a:solidFill>
                  <a:srgbClr val="FFFFFF"/>
                </a:solidFill>
              </a:rPr>
              <a:t>Scattered locations through the state</a:t>
            </a:r>
          </a:p>
          <a:p>
            <a:pPr>
              <a:defRPr/>
            </a:pPr>
            <a:r>
              <a:rPr lang="en-US" sz="1700" dirty="0">
                <a:solidFill>
                  <a:srgbClr val="FFFFFF"/>
                </a:solidFill>
              </a:rPr>
              <a:t>Unsure how prevalent this species is and reports are needed to better map and assess the species.</a:t>
            </a:r>
          </a:p>
          <a:p>
            <a:pPr eaLnBrk="1" hangingPunct="1"/>
            <a:endParaRPr lang="en-US" altLang="en-US" sz="1700" dirty="0">
              <a:solidFill>
                <a:srgbClr val="FFFFFF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sz="1700" b="1" dirty="0">
              <a:solidFill>
                <a:srgbClr val="FFFFFF"/>
              </a:solidFill>
            </a:endParaRPr>
          </a:p>
        </p:txBody>
      </p:sp>
      <p:pic>
        <p:nvPicPr>
          <p:cNvPr id="31750" name="Picture 12" descr="http://maps.bugwood.org/jquerymaps/images/misc/transparen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5" descr="http://maps.bugwood.org/jquerymaps/images/misc/transparen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82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10" descr="http://maps.bugwood.org/jquerymaps/images/misc/transparen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BFF3BF-6C73-4709-9790-D5ABF9EA8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195" y="561547"/>
            <a:ext cx="2469642" cy="35235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268EB0B-DE6F-466F-8F0A-7B146CCBAA35}"/>
              </a:ext>
            </a:extLst>
          </p:cNvPr>
          <p:cNvSpPr txBox="1"/>
          <p:nvPr/>
        </p:nvSpPr>
        <p:spPr>
          <a:xfrm>
            <a:off x="6076966" y="269671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Distribution as of 8/2018</a:t>
            </a:r>
          </a:p>
        </p:txBody>
      </p:sp>
    </p:spTree>
    <p:extLst>
      <p:ext uri="{BB962C8B-B14F-4D97-AF65-F5344CB8AC3E}">
        <p14:creationId xmlns:p14="http://schemas.microsoft.com/office/powerpoint/2010/main" val="240083026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Rectangle 255">
            <a:extLst>
              <a:ext uri="{FF2B5EF4-FFF2-40B4-BE49-F238E27FC236}">
                <a16:creationId xmlns:a16="http://schemas.microsoft.com/office/drawing/2014/main" id="{4841EA57-DEA6-4BE9-B11E-1FBCC76BE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3518"/>
          <a:stretch/>
        </p:blipFill>
        <p:spPr bwMode="auto">
          <a:xfrm>
            <a:off x="4444680" y="10"/>
            <a:ext cx="4699318" cy="2285990"/>
          </a:xfrm>
          <a:custGeom>
            <a:avLst/>
            <a:gdLst>
              <a:gd name="connsiteX0" fmla="*/ 0 w 6265758"/>
              <a:gd name="connsiteY0" fmla="*/ 0 h 2286000"/>
              <a:gd name="connsiteX1" fmla="*/ 6265758 w 6265758"/>
              <a:gd name="connsiteY1" fmla="*/ 0 h 2286000"/>
              <a:gd name="connsiteX2" fmla="*/ 6265758 w 6265758"/>
              <a:gd name="connsiteY2" fmla="*/ 2286000 h 2286000"/>
              <a:gd name="connsiteX3" fmla="*/ 1062168 w 6265758"/>
              <a:gd name="connsiteY3" fmla="*/ 2286000 h 2286000"/>
              <a:gd name="connsiteX4" fmla="*/ 790683 w 6265758"/>
              <a:gd name="connsiteY4" fmla="*/ 1700078 h 2286000"/>
              <a:gd name="connsiteX5" fmla="*/ 787725 w 6265758"/>
              <a:gd name="connsiteY5" fmla="*/ 1700078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E1755C-29BF-45A4-8B2C-CCAC4776F7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5" r="3" b="7147"/>
          <a:stretch/>
        </p:blipFill>
        <p:spPr>
          <a:xfrm>
            <a:off x="5241306" y="2286000"/>
            <a:ext cx="3902692" cy="2286000"/>
          </a:xfrm>
          <a:custGeom>
            <a:avLst/>
            <a:gdLst>
              <a:gd name="connsiteX0" fmla="*/ 0 w 5203590"/>
              <a:gd name="connsiteY0" fmla="*/ 0 h 2286000"/>
              <a:gd name="connsiteX1" fmla="*/ 5203590 w 5203590"/>
              <a:gd name="connsiteY1" fmla="*/ 0 h 2286000"/>
              <a:gd name="connsiteX2" fmla="*/ 5203590 w 5203590"/>
              <a:gd name="connsiteY2" fmla="*/ 2286000 h 2286000"/>
              <a:gd name="connsiteX3" fmla="*/ 1059212 w 5203590"/>
              <a:gd name="connsiteY3" fmla="*/ 2286000 h 2286000"/>
              <a:gd name="connsiteX4" fmla="*/ 925708 w 5203590"/>
              <a:gd name="connsiteY4" fmla="*/ 1997870 h 2286000"/>
              <a:gd name="connsiteX5" fmla="*/ 925707 w 5203590"/>
              <a:gd name="connsiteY5" fmla="*/ 19978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3590" h="2286000">
                <a:moveTo>
                  <a:pt x="0" y="0"/>
                </a:moveTo>
                <a:lnTo>
                  <a:pt x="5203590" y="0"/>
                </a:lnTo>
                <a:lnTo>
                  <a:pt x="5203590" y="2286000"/>
                </a:lnTo>
                <a:lnTo>
                  <a:pt x="1059212" y="2286000"/>
                </a:lnTo>
                <a:lnTo>
                  <a:pt x="925708" y="1997870"/>
                </a:lnTo>
                <a:lnTo>
                  <a:pt x="925707" y="1997870"/>
                </a:lnTo>
                <a:close/>
              </a:path>
            </a:pathLst>
          </a:cu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2" r="4" b="687"/>
          <a:stretch/>
        </p:blipFill>
        <p:spPr>
          <a:xfrm>
            <a:off x="6035713" y="4572000"/>
            <a:ext cx="3108287" cy="2286000"/>
          </a:xfrm>
          <a:custGeom>
            <a:avLst/>
            <a:gdLst>
              <a:gd name="connsiteX0" fmla="*/ 0 w 4144382"/>
              <a:gd name="connsiteY0" fmla="*/ 0 h 2286000"/>
              <a:gd name="connsiteX1" fmla="*/ 4144382 w 4144382"/>
              <a:gd name="connsiteY1" fmla="*/ 0 h 2286000"/>
              <a:gd name="connsiteX2" fmla="*/ 4144382 w 4144382"/>
              <a:gd name="connsiteY2" fmla="*/ 2286000 h 2286000"/>
              <a:gd name="connsiteX3" fmla="*/ 1054581 w 4144382"/>
              <a:gd name="connsiteY3" fmla="*/ 2286000 h 2286000"/>
              <a:gd name="connsiteX4" fmla="*/ 1054581 w 4144382"/>
              <a:gd name="connsiteY4" fmla="*/ 2285999 h 2286000"/>
              <a:gd name="connsiteX5" fmla="*/ 1059211 w 4144382"/>
              <a:gd name="connsiteY5" fmla="*/ 2285999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4382" h="2286000">
                <a:moveTo>
                  <a:pt x="0" y="0"/>
                </a:moveTo>
                <a:lnTo>
                  <a:pt x="4144382" y="0"/>
                </a:lnTo>
                <a:lnTo>
                  <a:pt x="4144382" y="2286000"/>
                </a:lnTo>
                <a:lnTo>
                  <a:pt x="1054581" y="2286000"/>
                </a:lnTo>
                <a:lnTo>
                  <a:pt x="1054581" y="2285999"/>
                </a:lnTo>
                <a:lnTo>
                  <a:pt x="1059211" y="2285999"/>
                </a:lnTo>
                <a:close/>
              </a:path>
            </a:pathLst>
          </a:custGeom>
        </p:spPr>
      </p:pic>
      <p:sp>
        <p:nvSpPr>
          <p:cNvPr id="257" name="Freeform 15">
            <a:extLst>
              <a:ext uri="{FF2B5EF4-FFF2-40B4-BE49-F238E27FC236}">
                <a16:creationId xmlns:a16="http://schemas.microsoft.com/office/drawing/2014/main" id="{A26922E4-CEB0-4BFE-BAD1-403E6A417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92652" cy="6858000"/>
          </a:xfrm>
          <a:custGeom>
            <a:avLst/>
            <a:gdLst>
              <a:gd name="connsiteX0" fmla="*/ 0 w 9590203"/>
              <a:gd name="connsiteY0" fmla="*/ 0 h 6858000"/>
              <a:gd name="connsiteX1" fmla="*/ 6414049 w 9590203"/>
              <a:gd name="connsiteY1" fmla="*/ 0 h 6858000"/>
              <a:gd name="connsiteX2" fmla="*/ 9590203 w 9590203"/>
              <a:gd name="connsiteY2" fmla="*/ 6858000 h 6858000"/>
              <a:gd name="connsiteX3" fmla="*/ 0 w 95902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90203" h="6858000">
                <a:moveTo>
                  <a:pt x="0" y="0"/>
                </a:moveTo>
                <a:lnTo>
                  <a:pt x="6414049" y="0"/>
                </a:lnTo>
                <a:lnTo>
                  <a:pt x="959020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28650" y="365125"/>
            <a:ext cx="3816030" cy="1325563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700">
                <a:solidFill>
                  <a:srgbClr val="000000"/>
                </a:solidFill>
              </a:rPr>
              <a:t>Sweet autumn clematis</a:t>
            </a:r>
            <a:br>
              <a:rPr lang="en-US" sz="2700">
                <a:solidFill>
                  <a:srgbClr val="000000"/>
                </a:solidFill>
              </a:rPr>
            </a:br>
            <a:r>
              <a:rPr lang="en-US" altLang="en-US" sz="2700" i="1">
                <a:solidFill>
                  <a:srgbClr val="000000"/>
                </a:solidFill>
              </a:rPr>
              <a:t>Clematis terniflora</a:t>
            </a:r>
            <a:br>
              <a:rPr lang="en-US" altLang="en-US" sz="2700" i="1">
                <a:solidFill>
                  <a:srgbClr val="000000"/>
                </a:solidFill>
              </a:rPr>
            </a:br>
            <a:endParaRPr lang="en-US" sz="2700">
              <a:solidFill>
                <a:srgbClr val="000000"/>
              </a:solidFill>
            </a:endParaRPr>
          </a:p>
        </p:txBody>
      </p:sp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323342" y="1433004"/>
            <a:ext cx="4280673" cy="41557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800" dirty="0">
                <a:solidFill>
                  <a:srgbClr val="000000"/>
                </a:solidFill>
              </a:rPr>
              <a:t>Invasive vine in open habitats, climbing over other vegetation</a:t>
            </a:r>
          </a:p>
          <a:p>
            <a:pPr>
              <a:defRPr/>
            </a:pPr>
            <a:r>
              <a:rPr lang="en-US" sz="1800" dirty="0">
                <a:solidFill>
                  <a:srgbClr val="000000"/>
                </a:solidFill>
              </a:rPr>
              <a:t>Leaves are trifoliate, opposite, smooth margin.</a:t>
            </a:r>
          </a:p>
          <a:p>
            <a:pPr>
              <a:defRPr/>
            </a:pPr>
            <a:r>
              <a:rPr lang="en-US" sz="1800" dirty="0">
                <a:solidFill>
                  <a:srgbClr val="000000"/>
                </a:solidFill>
              </a:rPr>
              <a:t>Flowers with four white petals; fruits with feathery plumes</a:t>
            </a:r>
          </a:p>
          <a:p>
            <a:pPr eaLnBrk="1" hangingPunct="1"/>
            <a:endParaRPr lang="en-US" altLang="en-US" sz="1700" dirty="0">
              <a:solidFill>
                <a:srgbClr val="0000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sz="1700" b="1" dirty="0">
              <a:solidFill>
                <a:srgbClr val="000000"/>
              </a:solidFill>
            </a:endParaRPr>
          </a:p>
        </p:txBody>
      </p:sp>
      <p:pic>
        <p:nvPicPr>
          <p:cNvPr id="31750" name="Picture 12" descr="http://maps.bugwood.org/jquerymaps/images/misc/transparent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5" descr="http://maps.bugwood.org/jquerymaps/images/misc/transparent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82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10" descr="http://maps.bugwood.org/jquerymaps/images/misc/transparent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429000"/>
            <a:ext cx="4864686" cy="323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65958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71538"/>
            <a:ext cx="4191000" cy="728662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altLang="en-US" i="1" dirty="0"/>
              <a:t>Clematis </a:t>
            </a:r>
            <a:r>
              <a:rPr lang="en-US" altLang="en-US" i="1" dirty="0" err="1"/>
              <a:t>terniflora</a:t>
            </a:r>
            <a:endParaRPr lang="en-US" altLang="en-US" i="1" dirty="0"/>
          </a:p>
          <a:p>
            <a:pPr eaLnBrk="1" hangingPunct="1"/>
            <a:endParaRPr lang="en-US" altLang="en-US" sz="2400" dirty="0"/>
          </a:p>
          <a:p>
            <a:pPr eaLnBrk="1" hangingPunct="1">
              <a:buFont typeface="Wingdings" pitchFamily="2" charset="2"/>
              <a:buNone/>
            </a:pPr>
            <a:endParaRPr lang="en-US" altLang="en-US" sz="2400" b="1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04800" y="0"/>
            <a:ext cx="5943600" cy="1252728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Sweet autumn clematis</a:t>
            </a:r>
          </a:p>
        </p:txBody>
      </p:sp>
      <p:pic>
        <p:nvPicPr>
          <p:cNvPr id="31749" name="Picture 10" descr="http://maps.bugwood.org/jquerymaps/images/misc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12" descr="http://maps.bugwood.org/jquerymaps/images/misc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5" descr="http://maps.bugwood.org/jquerymaps/images/misc/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82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4636" y="1545685"/>
            <a:ext cx="5715000" cy="2111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defRPr/>
            </a:pPr>
            <a:r>
              <a:rPr lang="en-US" sz="2500" dirty="0"/>
              <a:t>Scattered in Indiana, unclear how widespread it is. Reports are needed to better assess this species.</a:t>
            </a:r>
          </a:p>
          <a:p>
            <a:pPr>
              <a:defRPr/>
            </a:pPr>
            <a:r>
              <a:rPr lang="en-US" sz="2500" dirty="0"/>
              <a:t>Has a native look-a-like, </a:t>
            </a:r>
            <a:r>
              <a:rPr lang="en-US" sz="2500" i="1" dirty="0"/>
              <a:t>Clematis </a:t>
            </a:r>
            <a:r>
              <a:rPr lang="en-US" sz="2500" i="1" dirty="0" err="1"/>
              <a:t>virginiana</a:t>
            </a:r>
            <a:r>
              <a:rPr lang="en-US" sz="2500" i="1" dirty="0"/>
              <a:t>, </a:t>
            </a:r>
            <a:r>
              <a:rPr lang="en-US" sz="2500" dirty="0"/>
              <a:t>which has toothed leaves. </a:t>
            </a:r>
          </a:p>
          <a:p>
            <a:pPr marL="119062" indent="0" eaLnBrk="1" hangingPunct="1">
              <a:buFont typeface="Wingdings 2" pitchFamily="18" charset="2"/>
              <a:buNone/>
              <a:defRPr/>
            </a:pPr>
            <a:endParaRPr lang="en-US" altLang="en-US" sz="25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620" y="4262452"/>
            <a:ext cx="3176780" cy="245551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86" y="4236992"/>
            <a:ext cx="3224784" cy="245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800" y="3867090"/>
            <a:ext cx="3224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Native </a:t>
            </a:r>
            <a:r>
              <a:rPr lang="en-US" sz="2000" i="1" dirty="0"/>
              <a:t>Clematis </a:t>
            </a:r>
            <a:r>
              <a:rPr lang="en-US" sz="2000" i="1" dirty="0" err="1"/>
              <a:t>virginiana</a:t>
            </a:r>
            <a:endParaRPr lang="en-US" sz="2000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5357620" y="3867090"/>
            <a:ext cx="3100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Invasive </a:t>
            </a:r>
            <a:r>
              <a:rPr lang="en-US" sz="2000" i="1" dirty="0"/>
              <a:t>Clematis </a:t>
            </a:r>
            <a:r>
              <a:rPr lang="en-US" sz="2000" i="1" dirty="0" err="1"/>
              <a:t>terniflora</a:t>
            </a:r>
            <a:endParaRPr lang="en-US" sz="20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9BAD72-CF7F-4D37-BB8C-26497E3861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3686" y="457200"/>
            <a:ext cx="1802775" cy="27638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FF037DD-A545-40FF-9AF3-30D3ED8816FA}"/>
              </a:ext>
            </a:extLst>
          </p:cNvPr>
          <p:cNvSpPr txBox="1"/>
          <p:nvPr/>
        </p:nvSpPr>
        <p:spPr>
          <a:xfrm>
            <a:off x="6946010" y="3267632"/>
            <a:ext cx="28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Distribution as of 8/2018</a:t>
            </a:r>
          </a:p>
        </p:txBody>
      </p:sp>
    </p:spTree>
    <p:extLst>
      <p:ext uri="{BB962C8B-B14F-4D97-AF65-F5344CB8AC3E}">
        <p14:creationId xmlns:p14="http://schemas.microsoft.com/office/powerpoint/2010/main" val="34914538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DE09615D-24FD-4086-87D4-3BC6FF438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3919"/>
            <a:ext cx="6486800" cy="6861919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8" name="Picture 77" descr="A close up of a logo&#10;&#10;Description generated with high confidence">
            <a:extLst>
              <a:ext uri="{FF2B5EF4-FFF2-40B4-BE49-F238E27FC236}">
                <a16:creationId xmlns:a16="http://schemas.microsoft.com/office/drawing/2014/main" id="{2CD1987F-8813-4F4A-BE57-BB00FB4F0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3"/>
          <a:stretch/>
        </p:blipFill>
        <p:spPr>
          <a:xfrm flipH="1">
            <a:off x="-3" y="-3919"/>
            <a:ext cx="9144001" cy="6861919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419600" y="537005"/>
            <a:ext cx="4544196" cy="1558229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3000" dirty="0">
                <a:solidFill>
                  <a:srgbClr val="000000"/>
                </a:solidFill>
              </a:rPr>
              <a:t>Japanese chaff flower</a:t>
            </a:r>
            <a:br>
              <a:rPr lang="en-US" sz="3000" dirty="0">
                <a:solidFill>
                  <a:srgbClr val="000000"/>
                </a:solidFill>
              </a:rPr>
            </a:br>
            <a:r>
              <a:rPr lang="en-US" altLang="en-US" sz="3000" i="1" dirty="0">
                <a:solidFill>
                  <a:srgbClr val="000000"/>
                </a:solidFill>
              </a:rPr>
              <a:t>Achyranthes japonica</a:t>
            </a:r>
            <a:br>
              <a:rPr lang="en-US" altLang="en-US" sz="2300" i="1" dirty="0">
                <a:solidFill>
                  <a:srgbClr val="000000"/>
                </a:solidFill>
              </a:rPr>
            </a:b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80" name="Freeform 67">
            <a:extLst>
              <a:ext uri="{FF2B5EF4-FFF2-40B4-BE49-F238E27FC236}">
                <a16:creationId xmlns:a16="http://schemas.microsoft.com/office/drawing/2014/main" id="{68C00EAE-4816-44D0-8DA9-3F070179B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51491"/>
            <a:ext cx="3243983" cy="2706509"/>
          </a:xfrm>
          <a:custGeom>
            <a:avLst/>
            <a:gdLst>
              <a:gd name="connsiteX0" fmla="*/ 1465277 w 3242130"/>
              <a:gd name="connsiteY0" fmla="*/ 0 h 2704964"/>
              <a:gd name="connsiteX1" fmla="*/ 3242130 w 3242130"/>
              <a:gd name="connsiteY1" fmla="*/ 1776853 h 2704964"/>
              <a:gd name="connsiteX2" fmla="*/ 3027674 w 3242130"/>
              <a:gd name="connsiteY2" fmla="*/ 2623807 h 2704964"/>
              <a:gd name="connsiteX3" fmla="*/ 2978369 w 3242130"/>
              <a:gd name="connsiteY3" fmla="*/ 2704964 h 2704964"/>
              <a:gd name="connsiteX4" fmla="*/ 0 w 3242130"/>
              <a:gd name="connsiteY4" fmla="*/ 2704964 h 2704964"/>
              <a:gd name="connsiteX5" fmla="*/ 0 w 3242130"/>
              <a:gd name="connsiteY5" fmla="*/ 772542 h 2704964"/>
              <a:gd name="connsiteX6" fmla="*/ 94171 w 3242130"/>
              <a:gd name="connsiteY6" fmla="*/ 646610 h 2704964"/>
              <a:gd name="connsiteX7" fmla="*/ 1465277 w 3242130"/>
              <a:gd name="connsiteY7" fmla="*/ 0 h 270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42130" h="2704964">
                <a:moveTo>
                  <a:pt x="1465277" y="0"/>
                </a:moveTo>
                <a:cubicBezTo>
                  <a:pt x="2446606" y="0"/>
                  <a:pt x="3242130" y="795524"/>
                  <a:pt x="3242130" y="1776853"/>
                </a:cubicBezTo>
                <a:cubicBezTo>
                  <a:pt x="3242130" y="2083519"/>
                  <a:pt x="3164442" y="2372039"/>
                  <a:pt x="3027674" y="2623807"/>
                </a:cubicBezTo>
                <a:lnTo>
                  <a:pt x="2978369" y="2704964"/>
                </a:lnTo>
                <a:lnTo>
                  <a:pt x="0" y="2704964"/>
                </a:lnTo>
                <a:lnTo>
                  <a:pt x="0" y="772542"/>
                </a:lnTo>
                <a:lnTo>
                  <a:pt x="94171" y="646610"/>
                </a:lnTo>
                <a:cubicBezTo>
                  <a:pt x="420072" y="251709"/>
                  <a:pt x="913280" y="0"/>
                  <a:pt x="1465277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5809914" y="1701800"/>
            <a:ext cx="3243983" cy="4619195"/>
          </a:xfrm>
        </p:spPr>
        <p:txBody>
          <a:bodyPr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en-US" altLang="en-US" sz="12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en-US" sz="1800" dirty="0">
                <a:solidFill>
                  <a:srgbClr val="000000"/>
                </a:solidFill>
              </a:rPr>
              <a:t>The leaves are opposite, simple, and entire along the margins. </a:t>
            </a:r>
          </a:p>
          <a:p>
            <a:pPr>
              <a:lnSpc>
                <a:spcPct val="90000"/>
              </a:lnSpc>
              <a:defRPr/>
            </a:pPr>
            <a:r>
              <a:rPr lang="en-US" sz="1800" dirty="0">
                <a:solidFill>
                  <a:srgbClr val="000000"/>
                </a:solidFill>
              </a:rPr>
              <a:t>The flowers occur on erect spikes at the end of the stems and upper branches. </a:t>
            </a:r>
          </a:p>
          <a:p>
            <a:pPr>
              <a:lnSpc>
                <a:spcPct val="90000"/>
              </a:lnSpc>
              <a:defRPr/>
            </a:pPr>
            <a:r>
              <a:rPr lang="en-US" sz="1800" dirty="0">
                <a:solidFill>
                  <a:srgbClr val="000000"/>
                </a:solidFill>
              </a:rPr>
              <a:t>The flowers diverge at nearly a right angle from the spike, giving the flowers some what of a bottle-brush look.</a:t>
            </a:r>
          </a:p>
          <a:p>
            <a:pPr>
              <a:lnSpc>
                <a:spcPct val="90000"/>
              </a:lnSpc>
              <a:defRPr/>
            </a:pPr>
            <a:r>
              <a:rPr lang="en-US" sz="1800" dirty="0">
                <a:solidFill>
                  <a:srgbClr val="000000"/>
                </a:solidFill>
              </a:rPr>
              <a:t>When the fruit are formed, the spikes elongate greatly and the fruit lay flat against the spike . Each fruit has a pair of stiff bracts that aid in dispersal.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1200" b="1" dirty="0">
              <a:solidFill>
                <a:srgbClr val="000000"/>
              </a:solidFill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D5391212-5277-4C05-9E96-E724C9611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66777" y="2817257"/>
            <a:ext cx="2866978" cy="2866978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4" name="Freeform 65">
            <a:extLst>
              <a:ext uri="{FF2B5EF4-FFF2-40B4-BE49-F238E27FC236}">
                <a16:creationId xmlns:a16="http://schemas.microsoft.com/office/drawing/2014/main" id="{0B331F10-0144-4133-AB48-EDEFB3546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963"/>
            <a:ext cx="4093259" cy="3467887"/>
          </a:xfrm>
          <a:custGeom>
            <a:avLst/>
            <a:gdLst>
              <a:gd name="connsiteX0" fmla="*/ 0 w 4090921"/>
              <a:gd name="connsiteY0" fmla="*/ 0 h 3465906"/>
              <a:gd name="connsiteX1" fmla="*/ 3746474 w 4090921"/>
              <a:gd name="connsiteY1" fmla="*/ 0 h 3465906"/>
              <a:gd name="connsiteX2" fmla="*/ 3817144 w 4090921"/>
              <a:gd name="connsiteY2" fmla="*/ 116327 h 3465906"/>
              <a:gd name="connsiteX3" fmla="*/ 4090921 w 4090921"/>
              <a:gd name="connsiteY3" fmla="*/ 1197557 h 3465906"/>
              <a:gd name="connsiteX4" fmla="*/ 1822572 w 4090921"/>
              <a:gd name="connsiteY4" fmla="*/ 3465906 h 3465906"/>
              <a:gd name="connsiteX5" fmla="*/ 72204 w 4090921"/>
              <a:gd name="connsiteY5" fmla="*/ 2640438 h 3465906"/>
              <a:gd name="connsiteX6" fmla="*/ 0 w 4090921"/>
              <a:gd name="connsiteY6" fmla="*/ 2543882 h 346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90921" h="3465906">
                <a:moveTo>
                  <a:pt x="0" y="0"/>
                </a:moveTo>
                <a:lnTo>
                  <a:pt x="3746474" y="0"/>
                </a:lnTo>
                <a:lnTo>
                  <a:pt x="3817144" y="116327"/>
                </a:lnTo>
                <a:cubicBezTo>
                  <a:pt x="3991744" y="437737"/>
                  <a:pt x="4090921" y="806065"/>
                  <a:pt x="4090921" y="1197557"/>
                </a:cubicBezTo>
                <a:cubicBezTo>
                  <a:pt x="4090921" y="2450332"/>
                  <a:pt x="3075348" y="3465906"/>
                  <a:pt x="1822572" y="3465906"/>
                </a:cubicBezTo>
                <a:cubicBezTo>
                  <a:pt x="1117886" y="3465906"/>
                  <a:pt x="488252" y="3144572"/>
                  <a:pt x="72204" y="2640438"/>
                </a:cubicBezTo>
                <a:lnTo>
                  <a:pt x="0" y="2543882"/>
                </a:ln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" name="Picture 1" descr="A close up of a tree&#10;&#10;Description generated with very high confidence">
            <a:extLst>
              <a:ext uri="{FF2B5EF4-FFF2-40B4-BE49-F238E27FC236}">
                <a16:creationId xmlns:a16="http://schemas.microsoft.com/office/drawing/2014/main" id="{99D5E59B-4D4C-423C-8F61-52F3B7D373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/>
          </a:blip>
          <a:srcRect l="3878" r="14408"/>
          <a:stretch/>
        </p:blipFill>
        <p:spPr>
          <a:xfrm>
            <a:off x="20" y="4305680"/>
            <a:ext cx="3085185" cy="2548533"/>
          </a:xfrm>
          <a:custGeom>
            <a:avLst/>
            <a:gdLst>
              <a:gd name="connsiteX0" fmla="*/ 1464476 w 3083442"/>
              <a:gd name="connsiteY0" fmla="*/ 0 h 2547077"/>
              <a:gd name="connsiteX1" fmla="*/ 3083442 w 3083442"/>
              <a:gd name="connsiteY1" fmla="*/ 1618966 h 2547077"/>
              <a:gd name="connsiteX2" fmla="*/ 2806948 w 3083442"/>
              <a:gd name="connsiteY2" fmla="*/ 2524145 h 2547077"/>
              <a:gd name="connsiteX3" fmla="*/ 2789800 w 3083442"/>
              <a:gd name="connsiteY3" fmla="*/ 2547077 h 2547077"/>
              <a:gd name="connsiteX4" fmla="*/ 139152 w 3083442"/>
              <a:gd name="connsiteY4" fmla="*/ 2547077 h 2547077"/>
              <a:gd name="connsiteX5" fmla="*/ 122004 w 3083442"/>
              <a:gd name="connsiteY5" fmla="*/ 2524145 h 2547077"/>
              <a:gd name="connsiteX6" fmla="*/ 40911 w 3083442"/>
              <a:gd name="connsiteY6" fmla="*/ 2390661 h 2547077"/>
              <a:gd name="connsiteX7" fmla="*/ 0 w 3083442"/>
              <a:gd name="connsiteY7" fmla="*/ 2305737 h 2547077"/>
              <a:gd name="connsiteX8" fmla="*/ 0 w 3083442"/>
              <a:gd name="connsiteY8" fmla="*/ 932195 h 2547077"/>
              <a:gd name="connsiteX9" fmla="*/ 40911 w 3083442"/>
              <a:gd name="connsiteY9" fmla="*/ 847271 h 2547077"/>
              <a:gd name="connsiteX10" fmla="*/ 1464476 w 3083442"/>
              <a:gd name="connsiteY10" fmla="*/ 0 h 254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83442" h="2547077">
                <a:moveTo>
                  <a:pt x="1464476" y="0"/>
                </a:moveTo>
                <a:cubicBezTo>
                  <a:pt x="2358607" y="0"/>
                  <a:pt x="3083442" y="724836"/>
                  <a:pt x="3083442" y="1618966"/>
                </a:cubicBezTo>
                <a:cubicBezTo>
                  <a:pt x="3083442" y="1954265"/>
                  <a:pt x="2981512" y="2265757"/>
                  <a:pt x="2806948" y="2524145"/>
                </a:cubicBezTo>
                <a:lnTo>
                  <a:pt x="2789800" y="2547077"/>
                </a:lnTo>
                <a:lnTo>
                  <a:pt x="139152" y="2547077"/>
                </a:lnTo>
                <a:lnTo>
                  <a:pt x="122004" y="2524145"/>
                </a:lnTo>
                <a:cubicBezTo>
                  <a:pt x="92910" y="2481081"/>
                  <a:pt x="65834" y="2436541"/>
                  <a:pt x="40911" y="2390661"/>
                </a:cubicBezTo>
                <a:lnTo>
                  <a:pt x="0" y="2305737"/>
                </a:lnTo>
                <a:lnTo>
                  <a:pt x="0" y="932195"/>
                </a:lnTo>
                <a:lnTo>
                  <a:pt x="40911" y="847271"/>
                </a:lnTo>
                <a:cubicBezTo>
                  <a:pt x="315065" y="342598"/>
                  <a:pt x="849762" y="0"/>
                  <a:pt x="146447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10" name="Picture 11" descr="http://s3.amazonaws.com/tneppc2/uploads/655/original/achyranthes-japonica-plant.jpg">
            <a:extLst>
              <a:ext uri="{FF2B5EF4-FFF2-40B4-BE49-F238E27FC236}">
                <a16:creationId xmlns:a16="http://schemas.microsoft.com/office/drawing/2014/main" id="{F80994ED-B0E8-44F2-95F0-563D13AC8A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47"/>
          <a:stretch/>
        </p:blipFill>
        <p:spPr bwMode="auto">
          <a:xfrm>
            <a:off x="3521834" y="2966567"/>
            <a:ext cx="2556863" cy="2556863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8" descr="https://28b8c9fb58-custmedia.vresp.com/library/1293208335/6036290f4c/jap_chaste_flower.jpg"/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46" r="2" b="3986"/>
          <a:stretch/>
        </p:blipFill>
        <p:spPr bwMode="auto">
          <a:xfrm>
            <a:off x="1" y="-9668"/>
            <a:ext cx="3945364" cy="3319992"/>
          </a:xfrm>
          <a:custGeom>
            <a:avLst/>
            <a:gdLst>
              <a:gd name="connsiteX0" fmla="*/ 73119 w 3943111"/>
              <a:gd name="connsiteY0" fmla="*/ 0 h 3318096"/>
              <a:gd name="connsiteX1" fmla="*/ 3572026 w 3943111"/>
              <a:gd name="connsiteY1" fmla="*/ 0 h 3318096"/>
              <a:gd name="connsiteX2" fmla="*/ 3580957 w 3943111"/>
              <a:gd name="connsiteY2" fmla="*/ 11944 h 3318096"/>
              <a:gd name="connsiteX3" fmla="*/ 3943111 w 3943111"/>
              <a:gd name="connsiteY3" fmla="*/ 1197557 h 3318096"/>
              <a:gd name="connsiteX4" fmla="*/ 1822572 w 3943111"/>
              <a:gd name="connsiteY4" fmla="*/ 3318096 h 3318096"/>
              <a:gd name="connsiteX5" fmla="*/ 64188 w 3943111"/>
              <a:gd name="connsiteY5" fmla="*/ 2383171 h 3318096"/>
              <a:gd name="connsiteX6" fmla="*/ 0 w 3943111"/>
              <a:gd name="connsiteY6" fmla="*/ 2277515 h 3318096"/>
              <a:gd name="connsiteX7" fmla="*/ 0 w 3943111"/>
              <a:gd name="connsiteY7" fmla="*/ 117600 h 3318096"/>
              <a:gd name="connsiteX8" fmla="*/ 64188 w 3943111"/>
              <a:gd name="connsiteY8" fmla="*/ 11944 h 331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3111" h="3318096">
                <a:moveTo>
                  <a:pt x="73119" y="0"/>
                </a:moveTo>
                <a:lnTo>
                  <a:pt x="3572026" y="0"/>
                </a:lnTo>
                <a:lnTo>
                  <a:pt x="3580957" y="11944"/>
                </a:lnTo>
                <a:cubicBezTo>
                  <a:pt x="3809602" y="350384"/>
                  <a:pt x="3943111" y="758379"/>
                  <a:pt x="3943111" y="1197557"/>
                </a:cubicBezTo>
                <a:cubicBezTo>
                  <a:pt x="3943111" y="2368699"/>
                  <a:pt x="2993714" y="3318096"/>
                  <a:pt x="1822572" y="3318096"/>
                </a:cubicBezTo>
                <a:cubicBezTo>
                  <a:pt x="1090609" y="3318096"/>
                  <a:pt x="445264" y="2947238"/>
                  <a:pt x="64188" y="2383171"/>
                </a:cubicBezTo>
                <a:lnTo>
                  <a:pt x="0" y="2277515"/>
                </a:lnTo>
                <a:lnTo>
                  <a:pt x="0" y="117600"/>
                </a:lnTo>
                <a:lnTo>
                  <a:pt x="64188" y="11944"/>
                </a:ln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12" descr="http://maps.bugwood.org/jquerymaps/images/misc/transparent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5" descr="http://maps.bugwood.org/jquerymaps/images/misc/transparent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82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10" descr="http://maps.bugwood.org/jquerymaps/images/misc/transparent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629560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1">
            <a:extLst>
              <a:ext uri="{FF2B5EF4-FFF2-40B4-BE49-F238E27FC236}">
                <a16:creationId xmlns:a16="http://schemas.microsoft.com/office/drawing/2014/main" id="{A0BF428C-DA8B-4D99-9930-18F7F91D8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57600" y="1690688"/>
            <a:ext cx="5487708" cy="5167312"/>
          </a:xfrm>
          <a:custGeom>
            <a:avLst/>
            <a:gdLst>
              <a:gd name="connsiteX0" fmla="*/ 0 w 7316944"/>
              <a:gd name="connsiteY0" fmla="*/ 0 h 5167312"/>
              <a:gd name="connsiteX1" fmla="*/ 7316944 w 7316944"/>
              <a:gd name="connsiteY1" fmla="*/ 0 h 5167312"/>
              <a:gd name="connsiteX2" fmla="*/ 7316944 w 7316944"/>
              <a:gd name="connsiteY2" fmla="*/ 5167312 h 5167312"/>
              <a:gd name="connsiteX3" fmla="*/ 472697 w 7316944"/>
              <a:gd name="connsiteY3" fmla="*/ 5167312 h 5167312"/>
              <a:gd name="connsiteX4" fmla="*/ 2866576 w 7316944"/>
              <a:gd name="connsiteY4" fmla="*/ 952 h 5167312"/>
              <a:gd name="connsiteX5" fmla="*/ 0 w 7316944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16944" h="5167312">
                <a:moveTo>
                  <a:pt x="0" y="0"/>
                </a:moveTo>
                <a:lnTo>
                  <a:pt x="7316944" y="0"/>
                </a:lnTo>
                <a:lnTo>
                  <a:pt x="7316944" y="5167312"/>
                </a:lnTo>
                <a:lnTo>
                  <a:pt x="472697" y="5167312"/>
                </a:lnTo>
                <a:lnTo>
                  <a:pt x="2866576" y="952"/>
                </a:lnTo>
                <a:lnTo>
                  <a:pt x="0" y="952"/>
                </a:lnTo>
                <a:close/>
              </a:path>
            </a:pathLst>
          </a:custGeom>
          <a:solidFill>
            <a:srgbClr val="A6A6A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 37">
            <a:extLst>
              <a:ext uri="{FF2B5EF4-FFF2-40B4-BE49-F238E27FC236}">
                <a16:creationId xmlns:a16="http://schemas.microsoft.com/office/drawing/2014/main" id="{A03E2379-8871-408A-95CE-7AAE8FA53A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309" y="1691164"/>
            <a:ext cx="5678446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/>
              <a:t>Japanese chaff flower</a:t>
            </a:r>
            <a:br>
              <a:rPr lang="en-US" sz="2800"/>
            </a:br>
            <a:r>
              <a:rPr lang="en-US" altLang="en-US" sz="2800" i="1"/>
              <a:t>Achyranthes japonica</a:t>
            </a:r>
            <a:br>
              <a:rPr lang="en-US" altLang="en-US" sz="2800" i="1"/>
            </a:br>
            <a:endParaRPr lang="en-US" sz="280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1E9C493-1594-412C-A6EF-E28B395BC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55" y="1908240"/>
            <a:ext cx="4375045" cy="4065986"/>
          </a:xfrm>
        </p:spPr>
        <p:txBody>
          <a:bodyPr anchor="t">
            <a:normAutofit/>
          </a:bodyPr>
          <a:lstStyle/>
          <a:p>
            <a:pPr eaLnBrk="1" hangingPunct="1">
              <a:defRPr/>
            </a:pPr>
            <a:r>
              <a:rPr lang="en-US" altLang="en-US" sz="1700" dirty="0">
                <a:solidFill>
                  <a:srgbClr val="FFFFFF"/>
                </a:solidFill>
              </a:rPr>
              <a:t>This is a relatively new invader in Indiana found in riparian areas near the Ohio River</a:t>
            </a:r>
          </a:p>
          <a:p>
            <a:pPr eaLnBrk="1" hangingPunct="1">
              <a:defRPr/>
            </a:pPr>
            <a:r>
              <a:rPr lang="en-US" altLang="en-US" sz="1700" dirty="0">
                <a:solidFill>
                  <a:srgbClr val="FFFFFF"/>
                </a:solidFill>
              </a:rPr>
              <a:t>It is moving north quickly due to its barbed fruits and should be watched for and reported in all counties.</a:t>
            </a:r>
          </a:p>
          <a:p>
            <a:endParaRPr lang="en-US" sz="1700" dirty="0">
              <a:solidFill>
                <a:srgbClr val="FFFFFF"/>
              </a:solidFill>
            </a:endParaRPr>
          </a:p>
        </p:txBody>
      </p:sp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763" y="1828800"/>
            <a:ext cx="1399553" cy="2112433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02100"/>
            <a:ext cx="3550309" cy="2112433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 descr="http://maps.bugwood.org/jquerymaps/images/misc/transparen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 descr="http://maps.bugwood.org/jquerymaps/images/misc/transparen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82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http://bugwoodcloud.org/images/768x512/5443694.jpg">
            <a:extLst>
              <a:ext uri="{FF2B5EF4-FFF2-40B4-BE49-F238E27FC236}">
                <a16:creationId xmlns:a16="http://schemas.microsoft.com/office/drawing/2014/main" id="{690C8B15-9821-4CF2-8A1D-CD1018065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609" y="3612212"/>
            <a:ext cx="2386591" cy="310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62730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399"/>
            <a:ext cx="5410200" cy="1143000"/>
          </a:xfrm>
        </p:spPr>
        <p:txBody>
          <a:bodyPr/>
          <a:lstStyle/>
          <a:p>
            <a:pPr algn="l"/>
            <a:r>
              <a:rPr lang="en-US" dirty="0"/>
              <a:t>Watch for and Report These Invasive Plants: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676400"/>
            <a:ext cx="41148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Japanese </a:t>
            </a:r>
            <a:r>
              <a:rPr lang="en-US" dirty="0" err="1"/>
              <a:t>stiltgrass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Spiny </a:t>
            </a:r>
            <a:r>
              <a:rPr lang="en-US" dirty="0" err="1"/>
              <a:t>plumeless</a:t>
            </a:r>
            <a:r>
              <a:rPr lang="en-US" dirty="0"/>
              <a:t> thistle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Black swallow-wort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Pale swallow-wort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Callery</a:t>
            </a:r>
            <a:r>
              <a:rPr lang="en-US" dirty="0"/>
              <a:t> pear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Burning bush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Amur cork tree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Sweet autumn clematis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Japanese chaff flower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Mile-a-minute vine</a:t>
            </a:r>
          </a:p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DF09376-4902-465C-99DA-75B776A50A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73625" y="1676399"/>
            <a:ext cx="4041775" cy="4525963"/>
          </a:xfrm>
        </p:spPr>
        <p:txBody>
          <a:bodyPr/>
          <a:lstStyle/>
          <a:p>
            <a:pPr marL="457200" indent="-457200">
              <a:buFont typeface="+mj-lt"/>
              <a:buAutoNum type="arabicPeriod" startAt="11"/>
            </a:pPr>
            <a:r>
              <a:rPr lang="en-US" dirty="0"/>
              <a:t>Lesser celandine</a:t>
            </a:r>
          </a:p>
          <a:p>
            <a:pPr marL="457200" indent="-457200">
              <a:buFont typeface="+mj-lt"/>
              <a:buAutoNum type="arabicPeriod" startAt="11"/>
            </a:pPr>
            <a:r>
              <a:rPr lang="en-US" dirty="0"/>
              <a:t>Jetbead</a:t>
            </a:r>
          </a:p>
          <a:p>
            <a:pPr marL="457200" indent="-457200">
              <a:buFont typeface="+mj-lt"/>
              <a:buAutoNum type="arabicPeriod" startAt="11"/>
            </a:pPr>
            <a:r>
              <a:rPr lang="en-US" dirty="0"/>
              <a:t>Wisteria</a:t>
            </a:r>
          </a:p>
          <a:p>
            <a:pPr marL="457200" indent="-457200">
              <a:buFont typeface="+mj-lt"/>
              <a:buAutoNum type="arabicPeriod" startAt="11"/>
            </a:pPr>
            <a:r>
              <a:rPr lang="en-US" dirty="0"/>
              <a:t>Hairy willow-herb</a:t>
            </a:r>
          </a:p>
          <a:p>
            <a:pPr marL="457200" indent="-457200">
              <a:buFont typeface="+mj-lt"/>
              <a:buAutoNum type="arabicPeriod" startAt="11"/>
            </a:pPr>
            <a:r>
              <a:rPr lang="en-US" dirty="0"/>
              <a:t>Mimosa</a:t>
            </a:r>
          </a:p>
          <a:p>
            <a:pPr marL="457200" indent="-457200">
              <a:buFont typeface="+mj-lt"/>
              <a:buAutoNum type="arabicPeriod" startAt="11"/>
            </a:pPr>
            <a:r>
              <a:rPr lang="en-US" dirty="0"/>
              <a:t>Chinese yam/Air potato</a:t>
            </a:r>
          </a:p>
          <a:p>
            <a:pPr marL="457200" indent="-457200">
              <a:buFont typeface="+mj-lt"/>
              <a:buAutoNum type="arabicPeriod" startAt="11"/>
            </a:pPr>
            <a:r>
              <a:rPr lang="en-US" dirty="0"/>
              <a:t>Small </a:t>
            </a:r>
            <a:r>
              <a:rPr lang="en-US" dirty="0" err="1"/>
              <a:t>carpetgrass</a:t>
            </a:r>
            <a:endParaRPr lang="en-US" dirty="0"/>
          </a:p>
          <a:p>
            <a:pPr marL="457200" indent="-457200">
              <a:buFont typeface="+mj-lt"/>
              <a:buAutoNum type="arabicPeriod" startAt="11"/>
            </a:pPr>
            <a:r>
              <a:rPr lang="en-US" dirty="0"/>
              <a:t>Ravenna grass</a:t>
            </a:r>
          </a:p>
          <a:p>
            <a:pPr marL="457200" indent="-457200">
              <a:buFont typeface="+mj-lt"/>
              <a:buAutoNum type="arabicPeriod" startAt="11"/>
            </a:pPr>
            <a:r>
              <a:rPr lang="en-US" dirty="0"/>
              <a:t>Perilla</a:t>
            </a:r>
          </a:p>
          <a:p>
            <a:pPr marL="457200" indent="-457200">
              <a:buFont typeface="+mj-lt"/>
              <a:buAutoNum type="arabicPeriod" startAt="11"/>
            </a:pPr>
            <a:r>
              <a:rPr lang="en-US" dirty="0"/>
              <a:t>Catnip</a:t>
            </a:r>
          </a:p>
          <a:p>
            <a:pPr marL="457200" indent="-457200">
              <a:buFont typeface="+mj-lt"/>
              <a:buAutoNum type="arabicPeriod" startAt="11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13101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 139">
            <a:extLst>
              <a:ext uri="{FF2B5EF4-FFF2-40B4-BE49-F238E27FC236}">
                <a16:creationId xmlns:a16="http://schemas.microsoft.com/office/drawing/2014/main" id="{EB181E26-89C4-4A14-92DE-0F4C4B0E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8" r="2" b="8170"/>
          <a:stretch/>
        </p:blipFill>
        <p:spPr bwMode="auto">
          <a:xfrm>
            <a:off x="4940497" y="1690689"/>
            <a:ext cx="4203503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F6418535-D96E-4DBE-88D8-308EE50D9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0" r="2" b="17428"/>
          <a:stretch/>
        </p:blipFill>
        <p:spPr bwMode="auto">
          <a:xfrm>
            <a:off x="3593306" y="4357117"/>
            <a:ext cx="5550694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" name="Freeform 37">
            <a:extLst>
              <a:ext uri="{FF2B5EF4-FFF2-40B4-BE49-F238E27FC236}">
                <a16:creationId xmlns:a16="http://schemas.microsoft.com/office/drawing/2014/main" id="{13958066-7CBD-4B89-8F46-614C4F28B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5678446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800">
                <a:solidFill>
                  <a:schemeClr val="bg1"/>
                </a:solidFill>
              </a:rPr>
              <a:t>Mile-a-minute vine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altLang="en-US" sz="2800" i="1">
                <a:solidFill>
                  <a:schemeClr val="bg1"/>
                </a:solidFill>
              </a:rPr>
              <a:t>Persicaria perfoliata</a:t>
            </a:r>
            <a:br>
              <a:rPr lang="en-US" altLang="en-US" sz="2800" i="1">
                <a:solidFill>
                  <a:schemeClr val="bg1"/>
                </a:solidFill>
              </a:rPr>
            </a:b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278946" y="2241829"/>
            <a:ext cx="3823334" cy="4065986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sz="1700"/>
              <a:t>Leaves alternate, nearly perfect triangles with a smooth margin</a:t>
            </a:r>
          </a:p>
          <a:p>
            <a:pPr>
              <a:defRPr/>
            </a:pPr>
            <a:r>
              <a:rPr lang="en-US" sz="1700"/>
              <a:t>Vines and underside of leaves have small, stiff recurved barbs.</a:t>
            </a:r>
          </a:p>
          <a:p>
            <a:pPr>
              <a:defRPr/>
            </a:pPr>
            <a:r>
              <a:rPr lang="en-US" sz="1700"/>
              <a:t>Small, cup- or saucer-shaped leaf structures, called ocreae, encircle the stem at each node</a:t>
            </a:r>
          </a:p>
          <a:p>
            <a:pPr>
              <a:defRPr/>
            </a:pPr>
            <a:r>
              <a:rPr lang="en-US" sz="1700"/>
              <a:t>Clusters of small white, rather inconspicuous, flowers </a:t>
            </a:r>
          </a:p>
          <a:p>
            <a:pPr>
              <a:defRPr/>
            </a:pPr>
            <a:r>
              <a:rPr lang="en-US" sz="1700"/>
              <a:t>emerge from the ocreae. </a:t>
            </a:r>
          </a:p>
          <a:p>
            <a:pPr>
              <a:defRPr/>
            </a:pPr>
            <a:r>
              <a:rPr lang="en-US" sz="1700"/>
              <a:t> Flowers develop into clusters of deep, iridescent blue berry-like fruits, approximately 5 mm in diameter</a:t>
            </a:r>
            <a:endParaRPr lang="en-US" altLang="en-US" sz="1700"/>
          </a:p>
          <a:p>
            <a:pPr eaLnBrk="1" hangingPunct="1"/>
            <a:endParaRPr lang="en-US" altLang="en-US" sz="1700"/>
          </a:p>
          <a:p>
            <a:pPr eaLnBrk="1" hangingPunct="1">
              <a:buFont typeface="Wingdings" pitchFamily="2" charset="2"/>
              <a:buNone/>
            </a:pPr>
            <a:endParaRPr lang="en-US" altLang="en-US" sz="1700" b="1"/>
          </a:p>
        </p:txBody>
      </p:sp>
      <p:pic>
        <p:nvPicPr>
          <p:cNvPr id="31750" name="Picture 12" descr="http://maps.bugwood.org/jquerymaps/images/misc/transparen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5" descr="http://maps.bugwood.org/jquerymaps/images/misc/transparen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82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10" descr="http://maps.bugwood.org/jquerymaps/images/misc/transparen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19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E02F3C71-C981-4614-98EA-D6C494F80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2" y="321176"/>
            <a:ext cx="5380685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6137" y="640263"/>
            <a:ext cx="4653738" cy="1344975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3000"/>
              <a:t>Mile-a-minute vine</a:t>
            </a:r>
            <a:br>
              <a:rPr lang="en-US" sz="3000"/>
            </a:br>
            <a:r>
              <a:rPr lang="en-US" altLang="en-US" sz="3000" i="1"/>
              <a:t>Persicaria perfoliata</a:t>
            </a:r>
            <a:br>
              <a:rPr lang="en-US" altLang="en-US" sz="3000" i="1"/>
            </a:br>
            <a:endParaRPr lang="en-US" sz="3000"/>
          </a:p>
        </p:txBody>
      </p:sp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616136" y="2121762"/>
            <a:ext cx="4653738" cy="362691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100" dirty="0"/>
              <a:t>One site in Monroe County, already eradicated.</a:t>
            </a:r>
          </a:p>
          <a:p>
            <a:pPr>
              <a:defRPr/>
            </a:pPr>
            <a:r>
              <a:rPr lang="en-US" sz="2100" dirty="0"/>
              <a:t>Invasive vine in open habitats can spread quickly by birds scattering the fruits.</a:t>
            </a:r>
          </a:p>
          <a:p>
            <a:pPr eaLnBrk="1" hangingPunct="1"/>
            <a:endParaRPr lang="en-US" altLang="en-US" sz="2100" dirty="0"/>
          </a:p>
          <a:p>
            <a:pPr eaLnBrk="1" hangingPunct="1">
              <a:buFont typeface="Wingdings" pitchFamily="2" charset="2"/>
              <a:buNone/>
            </a:pPr>
            <a:endParaRPr lang="en-US" altLang="en-US" sz="21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81A413-FDBD-4595-8917-1363542AD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163" y="392566"/>
            <a:ext cx="3031807" cy="21146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29B580-130C-45B6-9161-EA1F43B9B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363" y="2828925"/>
            <a:ext cx="2299406" cy="3388994"/>
          </a:xfrm>
          <a:prstGeom prst="rect">
            <a:avLst/>
          </a:prstGeom>
        </p:spPr>
      </p:pic>
      <p:pic>
        <p:nvPicPr>
          <p:cNvPr id="31750" name="Picture 12" descr="http://maps.bugwood.org/jquerymaps/images/misc/transparen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5" descr="http://maps.bugwood.org/jquerymaps/images/misc/transparen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82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10" descr="http://maps.bugwood.org/jquerymaps/images/misc/transparen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702477-8DE3-4DFA-BF64-FE1241A57751}"/>
              </a:ext>
            </a:extLst>
          </p:cNvPr>
          <p:cNvSpPr txBox="1"/>
          <p:nvPr/>
        </p:nvSpPr>
        <p:spPr>
          <a:xfrm>
            <a:off x="6238363" y="6210424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Distribution as of 8/2018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8726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88896" y="509422"/>
            <a:ext cx="3253594" cy="16455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2800" dirty="0">
                <a:solidFill>
                  <a:schemeClr val="tx1"/>
                </a:solidFill>
              </a:rPr>
              <a:t>Wisteria</a:t>
            </a:r>
            <a:br>
              <a:rPr lang="en-US" altLang="en-US" sz="2800" dirty="0">
                <a:solidFill>
                  <a:schemeClr val="tx1"/>
                </a:solidFill>
              </a:rPr>
            </a:br>
            <a:r>
              <a:rPr lang="en-US" altLang="en-US" sz="2800" i="1" dirty="0" err="1">
                <a:solidFill>
                  <a:schemeClr val="tx1"/>
                </a:solidFill>
              </a:rPr>
              <a:t>Wisteria</a:t>
            </a:r>
            <a:r>
              <a:rPr lang="en-US" altLang="en-US" sz="2800" i="1" dirty="0">
                <a:solidFill>
                  <a:schemeClr val="tx1"/>
                </a:solidFill>
              </a:rPr>
              <a:t> </a:t>
            </a:r>
            <a:r>
              <a:rPr lang="en-US" altLang="en-US" sz="2800" i="1" dirty="0" err="1">
                <a:solidFill>
                  <a:schemeClr val="tx1"/>
                </a:solidFill>
              </a:rPr>
              <a:t>sinensis</a:t>
            </a:r>
            <a:r>
              <a:rPr lang="en-US" altLang="en-US" sz="2800" i="1" dirty="0">
                <a:solidFill>
                  <a:schemeClr val="tx1"/>
                </a:solidFill>
              </a:rPr>
              <a:t>/</a:t>
            </a:r>
          </a:p>
          <a:p>
            <a:pPr algn="l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2800" i="1" dirty="0">
                <a:solidFill>
                  <a:schemeClr val="tx1"/>
                </a:solidFill>
              </a:rPr>
              <a:t>W. floribunda</a:t>
            </a:r>
            <a:endParaRPr lang="en-US" altLang="en-US" sz="2800" dirty="0">
              <a:solidFill>
                <a:schemeClr val="tx1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56ACEAB-5F49-4EFC-A5A0-186AEE46C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" y="2172854"/>
            <a:ext cx="3291963" cy="408093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 fontScale="92500" lnSpcReduction="10000"/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Chinese and Japanese wisteria are similar looking invasive woody vines.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Alternate, pinnately compound leaves with 7-13 leaflets that are tapered and have wavy edges.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Dangling clusters of lavender flowers appear before the leaves emerge (the native wisteria, </a:t>
            </a:r>
            <a:r>
              <a:rPr lang="en-US" sz="1800" i="1" dirty="0"/>
              <a:t>W. </a:t>
            </a:r>
            <a:r>
              <a:rPr lang="en-US" sz="1800" i="1" dirty="0" err="1"/>
              <a:t>frutescens</a:t>
            </a:r>
            <a:r>
              <a:rPr lang="en-US" sz="1800" dirty="0"/>
              <a:t>, has upright clusters of flowers that bloom when leaves have already emerged)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Fruits are fuzzy seed pods (the native wisteria has smooth seed pods)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200" dirty="0"/>
          </a:p>
          <a:p>
            <a:pPr marL="119062"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altLang="en-US" sz="1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B6D9F6-3E47-45AD-8461-718A3C87E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03806" y="0"/>
            <a:ext cx="5740194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B16A00-A549-4B07-B8C2-4B3A966D9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45105" y="321732"/>
            <a:ext cx="3083291" cy="3674848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C02D74-0602-48D9-B5A6-4D2AD9927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097" y="1103572"/>
            <a:ext cx="2831924" cy="210270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3B86BAE-87B4-4192-ABB2-627FFC965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8617" y="321732"/>
            <a:ext cx="2074512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E3EC81-C269-49DB-BCC7-4B541D6E7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704" y="474133"/>
            <a:ext cx="1820926" cy="2717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2BB4F03-4463-45CC-89A7-8E03412ED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45105" y="4155753"/>
            <a:ext cx="3083291" cy="2380509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7AA108-C05C-4461-A981-7D830D9AB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7097" y="4494432"/>
            <a:ext cx="2831924" cy="171331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0E1AEAE-1F52-4C29-925C-27738417E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8617" y="3509431"/>
            <a:ext cx="2074512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6E76C4-FBED-46E3-AD67-47BBBFD6A6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1729" y="3670295"/>
            <a:ext cx="1824876" cy="2713571"/>
          </a:xfrm>
          <a:prstGeom prst="rect">
            <a:avLst/>
          </a:prstGeom>
        </p:spPr>
      </p:pic>
      <p:sp>
        <p:nvSpPr>
          <p:cNvPr id="5" name="AutoShape 3"/>
          <p:cNvSpPr>
            <a:spLocks noChangeAspect="1" noChangeArrowheads="1"/>
          </p:cNvSpPr>
          <p:nvPr/>
        </p:nvSpPr>
        <p:spPr bwMode="auto">
          <a:xfrm>
            <a:off x="4238625" y="297021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CC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400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E94012-56ED-4BE6-A2F0-7772170A65E5}"/>
              </a:ext>
            </a:extLst>
          </p:cNvPr>
          <p:cNvSpPr txBox="1"/>
          <p:nvPr/>
        </p:nvSpPr>
        <p:spPr>
          <a:xfrm>
            <a:off x="5357025" y="5548868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Distribution as of 8/2018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48BA9D-9630-46FD-AE28-F47A2EBF0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1469" y="1828800"/>
            <a:ext cx="2061912" cy="3136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E21111-3ADC-4AED-BCC0-C043C79D1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919" y="1828799"/>
            <a:ext cx="2211644" cy="3136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7CC848-8C7E-4DBE-BBFD-C5498A5AEDC6}"/>
              </a:ext>
            </a:extLst>
          </p:cNvPr>
          <p:cNvSpPr txBox="1"/>
          <p:nvPr/>
        </p:nvSpPr>
        <p:spPr>
          <a:xfrm>
            <a:off x="4295919" y="5059192"/>
            <a:ext cx="457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Wisteria </a:t>
            </a:r>
            <a:r>
              <a:rPr lang="en-US" sz="1600" i="1" dirty="0" err="1"/>
              <a:t>sinensis</a:t>
            </a:r>
            <a:r>
              <a:rPr lang="en-US" sz="1600" i="1" dirty="0"/>
              <a:t>	           Wisteria floribunda</a:t>
            </a:r>
            <a:r>
              <a:rPr lang="en-US" dirty="0"/>
              <a:t>	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E3F0C7-9158-4A75-9411-647CB5483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807" y="4086054"/>
            <a:ext cx="3336662" cy="222006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28C3754-2CA5-4C20-BA03-C1883C079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81000"/>
            <a:ext cx="7772400" cy="1143000"/>
          </a:xfrm>
        </p:spPr>
        <p:txBody>
          <a:bodyPr/>
          <a:lstStyle/>
          <a:p>
            <a:pPr algn="l"/>
            <a:r>
              <a:rPr lang="en-US" altLang="en-US" dirty="0">
                <a:solidFill>
                  <a:schemeClr val="accent1">
                    <a:satMod val="150000"/>
                  </a:schemeClr>
                </a:solidFill>
              </a:rPr>
              <a:t>Wisteria</a:t>
            </a:r>
            <a:br>
              <a:rPr lang="en-US" altLang="en-US" dirty="0"/>
            </a:br>
            <a:r>
              <a:rPr lang="en-US" altLang="en-US" i="1" dirty="0" err="1"/>
              <a:t>Wisteria</a:t>
            </a:r>
            <a:r>
              <a:rPr lang="en-US" altLang="en-US" i="1" dirty="0"/>
              <a:t> </a:t>
            </a:r>
            <a:r>
              <a:rPr lang="en-US" altLang="en-US" i="1" dirty="0" err="1"/>
              <a:t>sinensis</a:t>
            </a:r>
            <a:r>
              <a:rPr lang="en-US" altLang="en-US" i="1" dirty="0"/>
              <a:t>/ W. floribunda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F5D2503-13BF-4F8C-AEAE-49988DF5E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828800"/>
            <a:ext cx="3505200" cy="4114800"/>
          </a:xfrm>
        </p:spPr>
        <p:txBody>
          <a:bodyPr/>
          <a:lstStyle/>
          <a:p>
            <a:pPr>
              <a:defRPr/>
            </a:pPr>
            <a:r>
              <a:rPr lang="en-US" sz="1800" dirty="0"/>
              <a:t>Fast-growing vine that can displace native vegetation. </a:t>
            </a:r>
          </a:p>
          <a:p>
            <a:pPr>
              <a:defRPr/>
            </a:pPr>
            <a:r>
              <a:rPr lang="en-US" sz="1800" dirty="0"/>
              <a:t>Kills trees and shrubs by girdling them.</a:t>
            </a:r>
          </a:p>
          <a:p>
            <a:pPr>
              <a:defRPr/>
            </a:pPr>
            <a:r>
              <a:rPr lang="en-US" sz="1800" dirty="0"/>
              <a:t>More reports are needed to better map and assess this species.</a:t>
            </a:r>
          </a:p>
          <a:p>
            <a:pPr marL="0" indent="0"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00379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37">
            <a:extLst>
              <a:ext uri="{FF2B5EF4-FFF2-40B4-BE49-F238E27FC236}">
                <a16:creationId xmlns:a16="http://schemas.microsoft.com/office/drawing/2014/main" id="{7E6CA27E-BEE7-49F6-9FBE-99A7492AE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5678446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C6CD4A-D1A9-4992-844F-BD93C6F5DF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58" r="2" b="2"/>
          <a:stretch/>
        </p:blipFill>
        <p:spPr>
          <a:xfrm>
            <a:off x="4940497" y="1690689"/>
            <a:ext cx="4203503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071372-9753-48C5-8D30-C2FFA8E32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800"/>
              <a:t>Lesser celandine</a:t>
            </a:r>
            <a:br>
              <a:rPr lang="en-US" altLang="en-US" sz="2800"/>
            </a:br>
            <a:r>
              <a:rPr lang="en-US" altLang="en-US" sz="2800" i="1" err="1"/>
              <a:t>Ficaria</a:t>
            </a:r>
            <a:r>
              <a:rPr lang="en-US" altLang="en-US" sz="2800" i="1"/>
              <a:t> </a:t>
            </a:r>
            <a:r>
              <a:rPr lang="en-US" altLang="en-US" sz="2800" i="1" err="1"/>
              <a:t>verna</a:t>
            </a:r>
            <a:br>
              <a:rPr lang="en-US" altLang="en-US" sz="2800"/>
            </a:br>
            <a:endParaRPr lang="en-US" sz="2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B60F20-A84D-439C-A2EA-FFEF689149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369" r="1" b="6917"/>
          <a:stretch/>
        </p:blipFill>
        <p:spPr>
          <a:xfrm>
            <a:off x="3593306" y="4357117"/>
            <a:ext cx="3428068" cy="2500884"/>
          </a:xfrm>
          <a:custGeom>
            <a:avLst/>
            <a:gdLst>
              <a:gd name="connsiteX0" fmla="*/ 1717230 w 4570758"/>
              <a:gd name="connsiteY0" fmla="*/ 0 h 2500884"/>
              <a:gd name="connsiteX1" fmla="*/ 4570758 w 4570758"/>
              <a:gd name="connsiteY1" fmla="*/ 0 h 2500884"/>
              <a:gd name="connsiteX2" fmla="*/ 3411951 w 4570758"/>
              <a:gd name="connsiteY2" fmla="*/ 2500884 h 2500884"/>
              <a:gd name="connsiteX3" fmla="*/ 3405728 w 4570758"/>
              <a:gd name="connsiteY3" fmla="*/ 2500884 h 2500884"/>
              <a:gd name="connsiteX4" fmla="*/ 2215937 w 4570758"/>
              <a:gd name="connsiteY4" fmla="*/ 2500884 h 2500884"/>
              <a:gd name="connsiteX5" fmla="*/ 565892 w 4570758"/>
              <a:gd name="connsiteY5" fmla="*/ 2500884 h 2500884"/>
              <a:gd name="connsiteX6" fmla="*/ 0 w 4570758"/>
              <a:gd name="connsiteY6" fmla="*/ 2500884 h 2500884"/>
              <a:gd name="connsiteX7" fmla="*/ 0 w 4570758"/>
              <a:gd name="connsiteY7" fmla="*/ 2500883 h 2500884"/>
              <a:gd name="connsiteX8" fmla="*/ 552186 w 4570758"/>
              <a:gd name="connsiteY8" fmla="*/ 2500883 h 2500884"/>
              <a:gd name="connsiteX9" fmla="*/ 558423 w 4570758"/>
              <a:gd name="connsiteY9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70758" h="2500884">
                <a:moveTo>
                  <a:pt x="1717230" y="0"/>
                </a:moveTo>
                <a:lnTo>
                  <a:pt x="4570758" y="0"/>
                </a:lnTo>
                <a:lnTo>
                  <a:pt x="3411951" y="2500884"/>
                </a:lnTo>
                <a:lnTo>
                  <a:pt x="3405728" y="2500884"/>
                </a:lnTo>
                <a:lnTo>
                  <a:pt x="2215937" y="2500884"/>
                </a:lnTo>
                <a:lnTo>
                  <a:pt x="565892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40DD7-552C-4360-BDAE-1D30D4EED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15406"/>
            <a:ext cx="3823334" cy="4065986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sz="1700">
                <a:solidFill>
                  <a:srgbClr val="FFFFFF"/>
                </a:solidFill>
              </a:rPr>
              <a:t>Short herbaceous perennial</a:t>
            </a:r>
          </a:p>
          <a:p>
            <a:pPr>
              <a:defRPr/>
            </a:pPr>
            <a:r>
              <a:rPr lang="en-US" sz="1700">
                <a:solidFill>
                  <a:srgbClr val="FFFFFF"/>
                </a:solidFill>
              </a:rPr>
              <a:t>Basal leaves are dark green, shiny, kidney- to heart-shaped and vary greatly in size.</a:t>
            </a:r>
          </a:p>
          <a:p>
            <a:pPr>
              <a:defRPr/>
            </a:pPr>
            <a:r>
              <a:rPr lang="en-US" sz="1700">
                <a:solidFill>
                  <a:srgbClr val="FFFFFF"/>
                </a:solidFill>
              </a:rPr>
              <a:t>Flowering occurs in March and April with showy, bright yellow, eight-petaled flowers.</a:t>
            </a:r>
          </a:p>
          <a:p>
            <a:pPr>
              <a:defRPr/>
            </a:pPr>
            <a:r>
              <a:rPr lang="en-US" sz="1700">
                <a:solidFill>
                  <a:srgbClr val="FFFFFF"/>
                </a:solidFill>
              </a:rPr>
              <a:t>This plant is ephemeral, and after fruits are produced in April the leaves turn yellow and disappear until the next year.</a:t>
            </a:r>
          </a:p>
          <a:p>
            <a:pPr>
              <a:defRPr/>
            </a:pPr>
            <a:endParaRPr lang="en-US" sz="1700">
              <a:solidFill>
                <a:srgbClr val="FFFFFF"/>
              </a:solidFill>
            </a:endParaRPr>
          </a:p>
          <a:p>
            <a:endParaRPr lang="en-US" sz="170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A2D32D-65AD-465B-BD87-D89D529E3F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2" r="-1" b="-1"/>
          <a:stretch/>
        </p:blipFill>
        <p:spPr>
          <a:xfrm>
            <a:off x="5867755" y="4357117"/>
            <a:ext cx="3276245" cy="2500884"/>
          </a:xfrm>
          <a:custGeom>
            <a:avLst/>
            <a:gdLst>
              <a:gd name="connsiteX0" fmla="*/ 1717230 w 4368327"/>
              <a:gd name="connsiteY0" fmla="*/ 0 h 2500884"/>
              <a:gd name="connsiteX1" fmla="*/ 4368327 w 4368327"/>
              <a:gd name="connsiteY1" fmla="*/ 0 h 2500884"/>
              <a:gd name="connsiteX2" fmla="*/ 4368327 w 4368327"/>
              <a:gd name="connsiteY2" fmla="*/ 2500884 h 2500884"/>
              <a:gd name="connsiteX3" fmla="*/ 0 w 4368327"/>
              <a:gd name="connsiteY3" fmla="*/ 2500884 h 2500884"/>
              <a:gd name="connsiteX4" fmla="*/ 0 w 4368327"/>
              <a:gd name="connsiteY4" fmla="*/ 2500883 h 2500884"/>
              <a:gd name="connsiteX5" fmla="*/ 552186 w 4368327"/>
              <a:gd name="connsiteY5" fmla="*/ 2500883 h 2500884"/>
              <a:gd name="connsiteX6" fmla="*/ 558423 w 4368327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68327" h="2500884">
                <a:moveTo>
                  <a:pt x="1717230" y="0"/>
                </a:moveTo>
                <a:lnTo>
                  <a:pt x="4368327" y="0"/>
                </a:lnTo>
                <a:lnTo>
                  <a:pt x="4368327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5" name="AutoShape 3"/>
          <p:cNvSpPr>
            <a:spLocks noChangeAspect="1" noChangeArrowheads="1"/>
          </p:cNvSpPr>
          <p:nvPr/>
        </p:nvSpPr>
        <p:spPr bwMode="auto">
          <a:xfrm>
            <a:off x="4238625" y="297021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CC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87516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E94012-56ED-4BE6-A2F0-7772170A65E5}"/>
              </a:ext>
            </a:extLst>
          </p:cNvPr>
          <p:cNvSpPr txBox="1"/>
          <p:nvPr/>
        </p:nvSpPr>
        <p:spPr>
          <a:xfrm>
            <a:off x="6096000" y="5404128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Distribution as of 8/2018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E0B97D-A233-427E-8EBE-D4877C69D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6267" y="1215396"/>
            <a:ext cx="2857500" cy="4105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81D304-D8A8-4C87-B282-7A17C5C76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038600"/>
            <a:ext cx="3624262" cy="238601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782EAE4-578D-44EE-8039-DB052258A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l"/>
            <a:r>
              <a:rPr lang="en-US" altLang="en-US" dirty="0">
                <a:solidFill>
                  <a:schemeClr val="accent1">
                    <a:satMod val="150000"/>
                  </a:schemeClr>
                </a:solidFill>
              </a:rPr>
              <a:t>Lesser celandine</a:t>
            </a:r>
            <a:br>
              <a:rPr lang="en-US" altLang="en-US" sz="7200" dirty="0"/>
            </a:br>
            <a:r>
              <a:rPr lang="en-US" altLang="en-US" sz="2000" i="1" dirty="0" err="1"/>
              <a:t>Ficaria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verna</a:t>
            </a:r>
            <a:br>
              <a:rPr lang="en-US" altLang="en-US" sz="7200" dirty="0"/>
            </a:b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C4B0E8-A0FE-4820-8C2F-C0BB25B44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33600"/>
            <a:ext cx="4572000" cy="4114800"/>
          </a:xfrm>
        </p:spPr>
        <p:txBody>
          <a:bodyPr/>
          <a:lstStyle/>
          <a:p>
            <a:pPr>
              <a:defRPr/>
            </a:pPr>
            <a:r>
              <a:rPr lang="en-US" sz="1900" dirty="0"/>
              <a:t>Spreads through riparian areas through seeds, </a:t>
            </a:r>
            <a:r>
              <a:rPr lang="en-US" sz="1900" dirty="0" err="1"/>
              <a:t>bulblets</a:t>
            </a:r>
            <a:r>
              <a:rPr lang="en-US" sz="1900" dirty="0"/>
              <a:t> and tubers forming dense carpets.</a:t>
            </a:r>
          </a:p>
          <a:p>
            <a:pPr>
              <a:defRPr/>
            </a:pPr>
            <a:r>
              <a:rPr lang="en-US" sz="1900" dirty="0"/>
              <a:t>More reports are needed to better map and assess this species.</a:t>
            </a:r>
          </a:p>
        </p:txBody>
      </p:sp>
    </p:spTree>
    <p:extLst>
      <p:ext uri="{BB962C8B-B14F-4D97-AF65-F5344CB8AC3E}">
        <p14:creationId xmlns:p14="http://schemas.microsoft.com/office/powerpoint/2010/main" val="103735996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841EA57-DEA6-4BE9-B11E-1FBCC76BE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0A905B-3438-4C02-A9CA-4E4C7C565B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617" r="-3" b="7075"/>
          <a:stretch/>
        </p:blipFill>
        <p:spPr>
          <a:xfrm>
            <a:off x="4444680" y="10"/>
            <a:ext cx="4699318" cy="2285990"/>
          </a:xfrm>
          <a:custGeom>
            <a:avLst/>
            <a:gdLst>
              <a:gd name="connsiteX0" fmla="*/ 0 w 6265758"/>
              <a:gd name="connsiteY0" fmla="*/ 0 h 2286000"/>
              <a:gd name="connsiteX1" fmla="*/ 6265758 w 6265758"/>
              <a:gd name="connsiteY1" fmla="*/ 0 h 2286000"/>
              <a:gd name="connsiteX2" fmla="*/ 6265758 w 6265758"/>
              <a:gd name="connsiteY2" fmla="*/ 2286000 h 2286000"/>
              <a:gd name="connsiteX3" fmla="*/ 1062168 w 6265758"/>
              <a:gd name="connsiteY3" fmla="*/ 2286000 h 2286000"/>
              <a:gd name="connsiteX4" fmla="*/ 790683 w 6265758"/>
              <a:gd name="connsiteY4" fmla="*/ 1700078 h 2286000"/>
              <a:gd name="connsiteX5" fmla="*/ 787725 w 6265758"/>
              <a:gd name="connsiteY5" fmla="*/ 1700078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1B50B3-7748-4412-A7AB-80BF5CCAA4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59" r="3" b="9828"/>
          <a:stretch/>
        </p:blipFill>
        <p:spPr>
          <a:xfrm>
            <a:off x="5241306" y="2286000"/>
            <a:ext cx="3902692" cy="2286000"/>
          </a:xfrm>
          <a:custGeom>
            <a:avLst/>
            <a:gdLst>
              <a:gd name="connsiteX0" fmla="*/ 0 w 5203590"/>
              <a:gd name="connsiteY0" fmla="*/ 0 h 2286000"/>
              <a:gd name="connsiteX1" fmla="*/ 5203590 w 5203590"/>
              <a:gd name="connsiteY1" fmla="*/ 0 h 2286000"/>
              <a:gd name="connsiteX2" fmla="*/ 5203590 w 5203590"/>
              <a:gd name="connsiteY2" fmla="*/ 2286000 h 2286000"/>
              <a:gd name="connsiteX3" fmla="*/ 1059212 w 5203590"/>
              <a:gd name="connsiteY3" fmla="*/ 2286000 h 2286000"/>
              <a:gd name="connsiteX4" fmla="*/ 925708 w 5203590"/>
              <a:gd name="connsiteY4" fmla="*/ 1997870 h 2286000"/>
              <a:gd name="connsiteX5" fmla="*/ 925707 w 5203590"/>
              <a:gd name="connsiteY5" fmla="*/ 19978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3590" h="2286000">
                <a:moveTo>
                  <a:pt x="0" y="0"/>
                </a:moveTo>
                <a:lnTo>
                  <a:pt x="5203590" y="0"/>
                </a:lnTo>
                <a:lnTo>
                  <a:pt x="5203590" y="2286000"/>
                </a:lnTo>
                <a:lnTo>
                  <a:pt x="1059212" y="2286000"/>
                </a:lnTo>
                <a:lnTo>
                  <a:pt x="925708" y="1997870"/>
                </a:lnTo>
                <a:lnTo>
                  <a:pt x="925707" y="1997870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7E961A-A4DB-4F89-A29D-E291491D08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" b="2593"/>
          <a:stretch/>
        </p:blipFill>
        <p:spPr>
          <a:xfrm>
            <a:off x="6035713" y="4572000"/>
            <a:ext cx="3108287" cy="2286000"/>
          </a:xfrm>
          <a:custGeom>
            <a:avLst/>
            <a:gdLst>
              <a:gd name="connsiteX0" fmla="*/ 0 w 4144382"/>
              <a:gd name="connsiteY0" fmla="*/ 0 h 2286000"/>
              <a:gd name="connsiteX1" fmla="*/ 4144382 w 4144382"/>
              <a:gd name="connsiteY1" fmla="*/ 0 h 2286000"/>
              <a:gd name="connsiteX2" fmla="*/ 4144382 w 4144382"/>
              <a:gd name="connsiteY2" fmla="*/ 2286000 h 2286000"/>
              <a:gd name="connsiteX3" fmla="*/ 1054581 w 4144382"/>
              <a:gd name="connsiteY3" fmla="*/ 2286000 h 2286000"/>
              <a:gd name="connsiteX4" fmla="*/ 1054581 w 4144382"/>
              <a:gd name="connsiteY4" fmla="*/ 2285999 h 2286000"/>
              <a:gd name="connsiteX5" fmla="*/ 1059211 w 4144382"/>
              <a:gd name="connsiteY5" fmla="*/ 2285999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4382" h="2286000">
                <a:moveTo>
                  <a:pt x="0" y="0"/>
                </a:moveTo>
                <a:lnTo>
                  <a:pt x="4144382" y="0"/>
                </a:lnTo>
                <a:lnTo>
                  <a:pt x="4144382" y="2286000"/>
                </a:lnTo>
                <a:lnTo>
                  <a:pt x="1054581" y="2286000"/>
                </a:lnTo>
                <a:lnTo>
                  <a:pt x="1054581" y="2285999"/>
                </a:lnTo>
                <a:lnTo>
                  <a:pt x="1059211" y="2285999"/>
                </a:lnTo>
                <a:close/>
              </a:path>
            </a:pathLst>
          </a:custGeom>
        </p:spPr>
      </p:pic>
      <p:sp>
        <p:nvSpPr>
          <p:cNvPr id="15" name="Freeform 15">
            <a:extLst>
              <a:ext uri="{FF2B5EF4-FFF2-40B4-BE49-F238E27FC236}">
                <a16:creationId xmlns:a16="http://schemas.microsoft.com/office/drawing/2014/main" id="{A26922E4-CEB0-4BFE-BAD1-403E6A417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92652" cy="6858000"/>
          </a:xfrm>
          <a:custGeom>
            <a:avLst/>
            <a:gdLst>
              <a:gd name="connsiteX0" fmla="*/ 0 w 9590203"/>
              <a:gd name="connsiteY0" fmla="*/ 0 h 6858000"/>
              <a:gd name="connsiteX1" fmla="*/ 6414049 w 9590203"/>
              <a:gd name="connsiteY1" fmla="*/ 0 h 6858000"/>
              <a:gd name="connsiteX2" fmla="*/ 9590203 w 9590203"/>
              <a:gd name="connsiteY2" fmla="*/ 6858000 h 6858000"/>
              <a:gd name="connsiteX3" fmla="*/ 0 w 95902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90203" h="6858000">
                <a:moveTo>
                  <a:pt x="0" y="0"/>
                </a:moveTo>
                <a:lnTo>
                  <a:pt x="6414049" y="0"/>
                </a:lnTo>
                <a:lnTo>
                  <a:pt x="959020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A05B55-5881-4768-80B2-82DA743DE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3816030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700">
                <a:solidFill>
                  <a:srgbClr val="000000"/>
                </a:solidFill>
              </a:rPr>
              <a:t>Jetbead</a:t>
            </a:r>
            <a:br>
              <a:rPr lang="en-US" altLang="en-US" sz="2700">
                <a:solidFill>
                  <a:srgbClr val="000000"/>
                </a:solidFill>
              </a:rPr>
            </a:br>
            <a:r>
              <a:rPr lang="en-US" altLang="en-US" sz="2700" i="1">
                <a:solidFill>
                  <a:srgbClr val="000000"/>
                </a:solidFill>
              </a:rPr>
              <a:t>Rhodotypos scandens</a:t>
            </a:r>
            <a:br>
              <a:rPr lang="en-US" altLang="en-US" sz="2700">
                <a:solidFill>
                  <a:srgbClr val="000000"/>
                </a:solidFill>
              </a:rPr>
            </a:br>
            <a:endParaRPr lang="en-US" sz="270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769F2-19FE-4B29-A730-055EDA0D0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21249"/>
            <a:ext cx="4280673" cy="41557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700">
                <a:solidFill>
                  <a:srgbClr val="000000"/>
                </a:solidFill>
              </a:rPr>
              <a:t>Multi-stemmed shrub up to 6’ tall</a:t>
            </a:r>
          </a:p>
          <a:p>
            <a:pPr>
              <a:defRPr/>
            </a:pPr>
            <a:r>
              <a:rPr lang="en-US" sz="1700">
                <a:solidFill>
                  <a:srgbClr val="000000"/>
                </a:solidFill>
              </a:rPr>
              <a:t>Leaves opposite, simple, 2.5-4” long and doubly serrate, with ribbed veins.</a:t>
            </a:r>
          </a:p>
          <a:p>
            <a:pPr>
              <a:defRPr/>
            </a:pPr>
            <a:r>
              <a:rPr lang="en-US" sz="1700">
                <a:solidFill>
                  <a:srgbClr val="000000"/>
                </a:solidFill>
              </a:rPr>
              <a:t>Flowers in spring with white, four-petaled, 2” wide flowers.</a:t>
            </a:r>
          </a:p>
          <a:p>
            <a:pPr>
              <a:defRPr/>
            </a:pPr>
            <a:r>
              <a:rPr lang="en-US" sz="1700">
                <a:solidFill>
                  <a:srgbClr val="000000"/>
                </a:solidFill>
              </a:rPr>
              <a:t>Fruits are black when ripe, bead-like.</a:t>
            </a:r>
          </a:p>
          <a:p>
            <a:endParaRPr lang="en-US" sz="1700">
              <a:solidFill>
                <a:srgbClr val="000000"/>
              </a:solidFill>
            </a:endParaRPr>
          </a:p>
        </p:txBody>
      </p:sp>
      <p:sp>
        <p:nvSpPr>
          <p:cNvPr id="5" name="AutoShape 3"/>
          <p:cNvSpPr>
            <a:spLocks noChangeAspect="1" noChangeArrowheads="1"/>
          </p:cNvSpPr>
          <p:nvPr/>
        </p:nvSpPr>
        <p:spPr bwMode="auto">
          <a:xfrm>
            <a:off x="4238625" y="297021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CC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234938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490721" y="478232"/>
            <a:ext cx="5275591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1F9DB5-437D-4901-998E-CB6AE090E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321" y="1053711"/>
            <a:ext cx="4229246" cy="142444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100">
                <a:solidFill>
                  <a:srgbClr val="FFFFFF"/>
                </a:solidFill>
              </a:rPr>
              <a:t>Jetbead</a:t>
            </a:r>
            <a:br>
              <a:rPr lang="en-US" altLang="en-US" sz="3100">
                <a:solidFill>
                  <a:srgbClr val="FFFFFF"/>
                </a:solidFill>
              </a:rPr>
            </a:br>
            <a:r>
              <a:rPr lang="en-US" altLang="en-US" sz="3100" i="1">
                <a:solidFill>
                  <a:srgbClr val="FFFFFF"/>
                </a:solidFill>
              </a:rPr>
              <a:t>Rhodotypos scandens</a:t>
            </a:r>
            <a:br>
              <a:rPr lang="en-US" altLang="en-US" sz="3100">
                <a:solidFill>
                  <a:srgbClr val="FFFFFF"/>
                </a:solidFill>
              </a:rPr>
            </a:br>
            <a:endParaRPr lang="en-US" sz="310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CBC92A-FC2E-4B79-BD04-8482BEB0A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23" y="478232"/>
            <a:ext cx="2073229" cy="2789902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72573" y="2639023"/>
            <a:ext cx="342183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37E30E6-2863-44DB-AECF-7078784149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36" b="-2"/>
          <a:stretch/>
        </p:blipFill>
        <p:spPr>
          <a:xfrm>
            <a:off x="361414" y="3918611"/>
            <a:ext cx="2747048" cy="2131431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14BC27-8622-4294-AF2C-04170F03F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321" y="2799889"/>
            <a:ext cx="4310390" cy="298754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sz="2100">
                <a:solidFill>
                  <a:srgbClr val="FFFFFF"/>
                </a:solidFill>
              </a:rPr>
              <a:t>Invades forested areas creating a thick shrub layer which could displace native plant species.</a:t>
            </a:r>
          </a:p>
          <a:p>
            <a:pPr>
              <a:defRPr/>
            </a:pPr>
            <a:r>
              <a:rPr lang="en-US" sz="2100">
                <a:solidFill>
                  <a:srgbClr val="FFFFFF"/>
                </a:solidFill>
              </a:rPr>
              <a:t>More reports are needed to better map and assess this species.</a:t>
            </a:r>
          </a:p>
          <a:p>
            <a:endParaRPr lang="en-US" sz="210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E94012-56ED-4BE6-A2F0-7772170A65E5}"/>
              </a:ext>
            </a:extLst>
          </p:cNvPr>
          <p:cNvSpPr txBox="1"/>
          <p:nvPr/>
        </p:nvSpPr>
        <p:spPr>
          <a:xfrm>
            <a:off x="577631" y="3268134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Distribution as of 8/2018</a:t>
            </a:r>
          </a:p>
        </p:txBody>
      </p:sp>
    </p:spTree>
    <p:extLst>
      <p:ext uri="{BB962C8B-B14F-4D97-AF65-F5344CB8AC3E}">
        <p14:creationId xmlns:p14="http://schemas.microsoft.com/office/powerpoint/2010/main" val="120293892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841EA57-DEA6-4BE9-B11E-1FBCC76BE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2D9492-7A51-471C-A16A-79AC3F2260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69" r="-3" b="19199"/>
          <a:stretch/>
        </p:blipFill>
        <p:spPr>
          <a:xfrm>
            <a:off x="4444680" y="10"/>
            <a:ext cx="4699318" cy="2285990"/>
          </a:xfrm>
          <a:custGeom>
            <a:avLst/>
            <a:gdLst>
              <a:gd name="connsiteX0" fmla="*/ 0 w 6265758"/>
              <a:gd name="connsiteY0" fmla="*/ 0 h 2286000"/>
              <a:gd name="connsiteX1" fmla="*/ 6265758 w 6265758"/>
              <a:gd name="connsiteY1" fmla="*/ 0 h 2286000"/>
              <a:gd name="connsiteX2" fmla="*/ 6265758 w 6265758"/>
              <a:gd name="connsiteY2" fmla="*/ 2286000 h 2286000"/>
              <a:gd name="connsiteX3" fmla="*/ 1062168 w 6265758"/>
              <a:gd name="connsiteY3" fmla="*/ 2286000 h 2286000"/>
              <a:gd name="connsiteX4" fmla="*/ 790683 w 6265758"/>
              <a:gd name="connsiteY4" fmla="*/ 1700078 h 2286000"/>
              <a:gd name="connsiteX5" fmla="*/ 787725 w 6265758"/>
              <a:gd name="connsiteY5" fmla="*/ 1700078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45702B-3E8F-478B-BFA7-F71B0AA741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69" r="-2" b="43392"/>
          <a:stretch/>
        </p:blipFill>
        <p:spPr>
          <a:xfrm>
            <a:off x="5241306" y="2286000"/>
            <a:ext cx="3902692" cy="2286000"/>
          </a:xfrm>
          <a:custGeom>
            <a:avLst/>
            <a:gdLst>
              <a:gd name="connsiteX0" fmla="*/ 0 w 5203590"/>
              <a:gd name="connsiteY0" fmla="*/ 0 h 2286000"/>
              <a:gd name="connsiteX1" fmla="*/ 5203590 w 5203590"/>
              <a:gd name="connsiteY1" fmla="*/ 0 h 2286000"/>
              <a:gd name="connsiteX2" fmla="*/ 5203590 w 5203590"/>
              <a:gd name="connsiteY2" fmla="*/ 2286000 h 2286000"/>
              <a:gd name="connsiteX3" fmla="*/ 1059212 w 5203590"/>
              <a:gd name="connsiteY3" fmla="*/ 2286000 h 2286000"/>
              <a:gd name="connsiteX4" fmla="*/ 925708 w 5203590"/>
              <a:gd name="connsiteY4" fmla="*/ 1997870 h 2286000"/>
              <a:gd name="connsiteX5" fmla="*/ 925707 w 5203590"/>
              <a:gd name="connsiteY5" fmla="*/ 19978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3590" h="2286000">
                <a:moveTo>
                  <a:pt x="0" y="0"/>
                </a:moveTo>
                <a:lnTo>
                  <a:pt x="5203590" y="0"/>
                </a:lnTo>
                <a:lnTo>
                  <a:pt x="5203590" y="2286000"/>
                </a:lnTo>
                <a:lnTo>
                  <a:pt x="1059212" y="2286000"/>
                </a:lnTo>
                <a:lnTo>
                  <a:pt x="925708" y="1997870"/>
                </a:lnTo>
                <a:lnTo>
                  <a:pt x="925707" y="1997870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FEEB6B-C85C-4A6C-8C20-9578ADEE36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" b="2593"/>
          <a:stretch/>
        </p:blipFill>
        <p:spPr>
          <a:xfrm>
            <a:off x="6035713" y="4572000"/>
            <a:ext cx="3108287" cy="2286000"/>
          </a:xfrm>
          <a:custGeom>
            <a:avLst/>
            <a:gdLst>
              <a:gd name="connsiteX0" fmla="*/ 0 w 4144382"/>
              <a:gd name="connsiteY0" fmla="*/ 0 h 2286000"/>
              <a:gd name="connsiteX1" fmla="*/ 4144382 w 4144382"/>
              <a:gd name="connsiteY1" fmla="*/ 0 h 2286000"/>
              <a:gd name="connsiteX2" fmla="*/ 4144382 w 4144382"/>
              <a:gd name="connsiteY2" fmla="*/ 2286000 h 2286000"/>
              <a:gd name="connsiteX3" fmla="*/ 1054581 w 4144382"/>
              <a:gd name="connsiteY3" fmla="*/ 2286000 h 2286000"/>
              <a:gd name="connsiteX4" fmla="*/ 1054581 w 4144382"/>
              <a:gd name="connsiteY4" fmla="*/ 2285999 h 2286000"/>
              <a:gd name="connsiteX5" fmla="*/ 1059211 w 4144382"/>
              <a:gd name="connsiteY5" fmla="*/ 2285999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4382" h="2286000">
                <a:moveTo>
                  <a:pt x="0" y="0"/>
                </a:moveTo>
                <a:lnTo>
                  <a:pt x="4144382" y="0"/>
                </a:lnTo>
                <a:lnTo>
                  <a:pt x="4144382" y="2286000"/>
                </a:lnTo>
                <a:lnTo>
                  <a:pt x="1054581" y="2286000"/>
                </a:lnTo>
                <a:lnTo>
                  <a:pt x="1054581" y="2285999"/>
                </a:lnTo>
                <a:lnTo>
                  <a:pt x="1059211" y="2285999"/>
                </a:lnTo>
                <a:close/>
              </a:path>
            </a:pathLst>
          </a:custGeom>
        </p:spPr>
      </p:pic>
      <p:sp>
        <p:nvSpPr>
          <p:cNvPr id="17" name="Freeform 15">
            <a:extLst>
              <a:ext uri="{FF2B5EF4-FFF2-40B4-BE49-F238E27FC236}">
                <a16:creationId xmlns:a16="http://schemas.microsoft.com/office/drawing/2014/main" id="{A26922E4-CEB0-4BFE-BAD1-403E6A417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92652" cy="6858000"/>
          </a:xfrm>
          <a:custGeom>
            <a:avLst/>
            <a:gdLst>
              <a:gd name="connsiteX0" fmla="*/ 0 w 9590203"/>
              <a:gd name="connsiteY0" fmla="*/ 0 h 6858000"/>
              <a:gd name="connsiteX1" fmla="*/ 6414049 w 9590203"/>
              <a:gd name="connsiteY1" fmla="*/ 0 h 6858000"/>
              <a:gd name="connsiteX2" fmla="*/ 9590203 w 9590203"/>
              <a:gd name="connsiteY2" fmla="*/ 6858000 h 6858000"/>
              <a:gd name="connsiteX3" fmla="*/ 0 w 95902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90203" h="6858000">
                <a:moveTo>
                  <a:pt x="0" y="0"/>
                </a:moveTo>
                <a:lnTo>
                  <a:pt x="6414049" y="0"/>
                </a:lnTo>
                <a:lnTo>
                  <a:pt x="959020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28650" y="365125"/>
            <a:ext cx="3816030" cy="13255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35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Hairy willow-herb</a:t>
            </a:r>
            <a:br>
              <a:rPr lang="en-US" altLang="en-US" sz="35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lang="en-US" altLang="en-US" sz="3500" i="1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Epilobium hirsutum</a:t>
            </a:r>
            <a:endParaRPr lang="en-US" altLang="en-US" sz="3500" kern="120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7A3A28B8-2AA2-435F-86D5-79FAA8CB9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2021249"/>
            <a:ext cx="4280673" cy="41557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700">
                <a:solidFill>
                  <a:srgbClr val="000000"/>
                </a:solidFill>
              </a:rPr>
              <a:t>Herbaceous perennial that spreads by rhizomes.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700">
                <a:solidFill>
                  <a:srgbClr val="000000"/>
                </a:solidFill>
              </a:rPr>
              <a:t>Stems erect and softly hirsute-pubescent, 1.5’-6.5’ tall.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700">
                <a:solidFill>
                  <a:srgbClr val="000000"/>
                </a:solidFill>
              </a:rPr>
              <a:t>Leaves opposite, sessile and often clasping at the base, 2-5” long with sharply serrulate margins.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700">
                <a:solidFill>
                  <a:srgbClr val="000000"/>
                </a:solidFill>
              </a:rPr>
              <a:t>Flowers July- Sept. with rose-colored, four-petaled, 1” wide flowers in racemes in the upper leaf axils.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700">
                <a:solidFill>
                  <a:srgbClr val="000000"/>
                </a:solidFill>
              </a:rPr>
              <a:t>Slender fruit capsules are 2-3” long.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700">
              <a:solidFill>
                <a:srgbClr val="000000"/>
              </a:solidFill>
            </a:endParaRPr>
          </a:p>
          <a:p>
            <a:pPr marL="119062"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altLang="en-US" sz="1700">
              <a:solidFill>
                <a:srgbClr val="000000"/>
              </a:solidFill>
            </a:endParaRPr>
          </a:p>
        </p:txBody>
      </p:sp>
      <p:sp>
        <p:nvSpPr>
          <p:cNvPr id="5" name="AutoShape 3"/>
          <p:cNvSpPr>
            <a:spLocks noChangeAspect="1" noChangeArrowheads="1"/>
          </p:cNvSpPr>
          <p:nvPr/>
        </p:nvSpPr>
        <p:spPr bwMode="auto">
          <a:xfrm>
            <a:off x="4238625" y="297021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CC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408576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02F3C71-C981-4614-98EA-D6C494F80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2" y="321176"/>
            <a:ext cx="5380685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EBE189-7AEC-4A42-8413-9CBA7A658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137" y="640263"/>
            <a:ext cx="4653738" cy="13449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000"/>
              <a:t>Hairy willow-herb</a:t>
            </a:r>
            <a:br>
              <a:rPr lang="en-US" altLang="en-US" sz="3000"/>
            </a:br>
            <a:r>
              <a:rPr lang="en-US" altLang="en-US" sz="3000" i="1"/>
              <a:t>Epilobium hirsutum</a:t>
            </a:r>
            <a:br>
              <a:rPr lang="en-US" altLang="en-US" sz="3000"/>
            </a:br>
            <a:endParaRPr lang="en-US" sz="300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D3416C-E66C-471B-9B93-C027622D6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6" y="2121762"/>
            <a:ext cx="4653738" cy="362691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100"/>
              <a:t>Invades wetland areas creating a monoculture that can displace native plant species.</a:t>
            </a:r>
          </a:p>
          <a:p>
            <a:pPr>
              <a:defRPr/>
            </a:pPr>
            <a:r>
              <a:rPr lang="en-US" sz="2100"/>
              <a:t>This is not a well-known species, and more reports are needed to better map and assess this species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5639ED-F6AC-449A-9EBC-2E764E242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163" y="316771"/>
            <a:ext cx="3031807" cy="2266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C6FF3F-E042-42C6-BD88-5F6299D05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236" y="2828925"/>
            <a:ext cx="2323661" cy="33889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E94012-56ED-4BE6-A2F0-7772170A65E5}"/>
              </a:ext>
            </a:extLst>
          </p:cNvPr>
          <p:cNvSpPr txBox="1"/>
          <p:nvPr/>
        </p:nvSpPr>
        <p:spPr>
          <a:xfrm>
            <a:off x="6183486" y="6279132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Distribution as of 8/2018</a:t>
            </a:r>
          </a:p>
        </p:txBody>
      </p:sp>
    </p:spTree>
    <p:extLst>
      <p:ext uri="{BB962C8B-B14F-4D97-AF65-F5344CB8AC3E}">
        <p14:creationId xmlns:p14="http://schemas.microsoft.com/office/powerpoint/2010/main" val="215700545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B181E26-89C4-4A14-92DE-0F4C4B0E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E:\DCIM\100MSDCF\101MSDCF\DSC04502.JPG">
            <a:extLst>
              <a:ext uri="{FF2B5EF4-FFF2-40B4-BE49-F238E27FC236}">
                <a16:creationId xmlns:a16="http://schemas.microsoft.com/office/drawing/2014/main" id="{E6DEF825-A900-4009-A62A-B87B671612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2" r="2" b="16063"/>
          <a:stretch/>
        </p:blipFill>
        <p:spPr bwMode="auto">
          <a:xfrm>
            <a:off x="4940497" y="1690689"/>
            <a:ext cx="4203503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extLst/>
        </p:spPr>
      </p:pic>
      <p:pic>
        <p:nvPicPr>
          <p:cNvPr id="7" name="Picture 5" descr="CRC June 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4" r="2" b="24332"/>
          <a:stretch/>
        </p:blipFill>
        <p:spPr bwMode="auto">
          <a:xfrm>
            <a:off x="3593306" y="4357117"/>
            <a:ext cx="5550694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reeform 37">
            <a:extLst>
              <a:ext uri="{FF2B5EF4-FFF2-40B4-BE49-F238E27FC236}">
                <a16:creationId xmlns:a16="http://schemas.microsoft.com/office/drawing/2014/main" id="{13958066-7CBD-4B89-8F46-614C4F28B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5678446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28650" y="365125"/>
            <a:ext cx="7886700" cy="13255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Japanese </a:t>
            </a:r>
            <a:r>
              <a:rPr lang="en-US" altLang="en-US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Stiltgrass</a:t>
            </a:r>
            <a:br>
              <a:rPr lang="en-US" alt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altLang="en-US" i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Microstegium</a:t>
            </a:r>
            <a:r>
              <a:rPr lang="en-US" altLang="en-US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i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vimineum</a:t>
            </a:r>
            <a:endParaRPr lang="en-US" alt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79D8EE8F-FB5C-410E-963B-E18C40CAB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170" y="2241829"/>
            <a:ext cx="3823334" cy="406598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Annual, sprawling grass up to 4 feet tall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Leaves pale green, lance-shaped, 1-4 inches long, with a silvery strip on midrib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Small terminal flower spikes appear in late summer</a:t>
            </a:r>
            <a:endParaRPr lang="en-US" altLang="en-US" sz="2000" dirty="0"/>
          </a:p>
        </p:txBody>
      </p:sp>
      <p:sp>
        <p:nvSpPr>
          <p:cNvPr id="5" name="AutoShape 3"/>
          <p:cNvSpPr>
            <a:spLocks noChangeAspect="1" noChangeArrowheads="1"/>
          </p:cNvSpPr>
          <p:nvPr/>
        </p:nvSpPr>
        <p:spPr bwMode="auto">
          <a:xfrm>
            <a:off x="4238625" y="297021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CC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6378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650400B-F544-4149-9A8A-ADE8F4B71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0" y="484632"/>
            <a:ext cx="3974689" cy="1609344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500"/>
              <a:t>Mimosa</a:t>
            </a:r>
            <a:br>
              <a:rPr lang="en-US" altLang="en-US" sz="3500"/>
            </a:br>
            <a:r>
              <a:rPr lang="en-US" altLang="en-US" sz="3500" i="1"/>
              <a:t>Albizia julibrissin</a:t>
            </a:r>
            <a:br>
              <a:rPr lang="en-US" altLang="en-US" sz="3500"/>
            </a:br>
            <a:endParaRPr lang="en-US" sz="35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C90E26-BBFD-457D-AD83-3E17A3B6CF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77" b="-5"/>
          <a:stretch/>
        </p:blipFill>
        <p:spPr>
          <a:xfrm>
            <a:off x="20" y="10"/>
            <a:ext cx="2188072" cy="34077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9F1B02-1BE9-4EC3-87AA-EF802A216A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8" r="11410" b="-5"/>
          <a:stretch/>
        </p:blipFill>
        <p:spPr>
          <a:xfrm>
            <a:off x="2256672" y="-2655"/>
            <a:ext cx="2188092" cy="34077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9CA93D-6063-4C72-8B86-C346A85948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56" r="1511" b="-1"/>
          <a:stretch/>
        </p:blipFill>
        <p:spPr>
          <a:xfrm>
            <a:off x="20" y="3494314"/>
            <a:ext cx="4444744" cy="3363686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63D9063-0409-4F6C-87E5-25908AA4F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0" y="2121408"/>
            <a:ext cx="3839067" cy="405079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700"/>
              <a:t>Small tree 10’-50’ tall often having multiple trunks.</a:t>
            </a:r>
          </a:p>
          <a:p>
            <a:pPr>
              <a:defRPr/>
            </a:pPr>
            <a:r>
              <a:rPr lang="en-US" sz="1700"/>
              <a:t>Leaves delicate-looking, bi-pinnately compound and resembling ferns.</a:t>
            </a:r>
          </a:p>
          <a:p>
            <a:pPr>
              <a:defRPr/>
            </a:pPr>
            <a:r>
              <a:rPr lang="en-US" sz="1700"/>
              <a:t>Flowers in early summer with very showy, fragrant pink flowers in groups at the end of branches.</a:t>
            </a:r>
          </a:p>
          <a:p>
            <a:pPr>
              <a:defRPr/>
            </a:pPr>
            <a:r>
              <a:rPr lang="en-US" sz="1700"/>
              <a:t>Fruits are flat, 6” long seed pods.</a:t>
            </a:r>
          </a:p>
        </p:txBody>
      </p:sp>
      <p:sp>
        <p:nvSpPr>
          <p:cNvPr id="5" name="AutoShape 3"/>
          <p:cNvSpPr>
            <a:spLocks noChangeAspect="1" noChangeArrowheads="1"/>
          </p:cNvSpPr>
          <p:nvPr/>
        </p:nvSpPr>
        <p:spPr bwMode="auto">
          <a:xfrm>
            <a:off x="4238625" y="297021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CC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1616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F64F6814-96D5-4463-898E-405CC0C40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2" y="321176"/>
            <a:ext cx="5380685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74C896-4DE5-49BD-9D2B-072775CB6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137" y="640263"/>
            <a:ext cx="4653738" cy="13449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000"/>
              <a:t>Mimosa</a:t>
            </a:r>
            <a:br>
              <a:rPr lang="en-US" altLang="en-US" sz="3000"/>
            </a:br>
            <a:r>
              <a:rPr lang="en-US" altLang="en-US" sz="3000" i="1"/>
              <a:t>Albizia julibrissin</a:t>
            </a:r>
            <a:br>
              <a:rPr lang="en-US" altLang="en-US" sz="3000"/>
            </a:br>
            <a:endParaRPr lang="en-US" sz="300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192305-9144-413C-9797-FE092C960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6" y="2121762"/>
            <a:ext cx="4653738" cy="362691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100"/>
              <a:t>Invades any type of disturbed habitats, and is a particular problem in glades and barrens in southern IN.</a:t>
            </a:r>
          </a:p>
          <a:p>
            <a:pPr>
              <a:defRPr/>
            </a:pPr>
            <a:r>
              <a:rPr lang="en-US" sz="2100"/>
              <a:t>Originally reported in the Ohio River counties, more invasions are being reported each year in counties north of the Ohio River.</a:t>
            </a:r>
          </a:p>
          <a:p>
            <a:pPr>
              <a:defRPr/>
            </a:pPr>
            <a:r>
              <a:rPr lang="en-US" sz="2100"/>
              <a:t>More reports are needed to better map and assess this species.</a:t>
            </a:r>
          </a:p>
          <a:p>
            <a:pPr marL="0" indent="0">
              <a:buNone/>
            </a:pPr>
            <a:endParaRPr lang="en-US" sz="2100"/>
          </a:p>
        </p:txBody>
      </p:sp>
      <p:pic>
        <p:nvPicPr>
          <p:cNvPr id="14" name="Picture 13" descr="C:\Users\Dawn\Documents\thesis\Ocoee pics 2012\ocoee aug 19\IMG_0054.JPG">
            <a:extLst>
              <a:ext uri="{FF2B5EF4-FFF2-40B4-BE49-F238E27FC236}">
                <a16:creationId xmlns:a16="http://schemas.microsoft.com/office/drawing/2014/main" id="{0BBDDF47-EF8D-47C4-B5BD-B0B60697D5F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" r="6" b="6"/>
          <a:stretch/>
        </p:blipFill>
        <p:spPr bwMode="auto">
          <a:xfrm>
            <a:off x="5909149" y="438684"/>
            <a:ext cx="3031807" cy="2286000"/>
          </a:xfrm>
          <a:prstGeom prst="rect">
            <a:avLst/>
          </a:prstGeom>
          <a:noFill/>
        </p:spPr>
      </p:pic>
      <p:pic>
        <p:nvPicPr>
          <p:cNvPr id="2" name="Picture 1" descr="A close up of a map&#10;&#10;Description generated with high confidence">
            <a:extLst>
              <a:ext uri="{FF2B5EF4-FFF2-40B4-BE49-F238E27FC236}">
                <a16:creationId xmlns:a16="http://schemas.microsoft.com/office/drawing/2014/main" id="{BF65E5D0-B6BB-442C-95EF-876EA6FB2C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0" b="-2"/>
          <a:stretch/>
        </p:blipFill>
        <p:spPr>
          <a:xfrm>
            <a:off x="6208233" y="2854468"/>
            <a:ext cx="2433637" cy="35231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E94012-56ED-4BE6-A2F0-7772170A65E5}"/>
              </a:ext>
            </a:extLst>
          </p:cNvPr>
          <p:cNvSpPr txBox="1"/>
          <p:nvPr/>
        </p:nvSpPr>
        <p:spPr>
          <a:xfrm>
            <a:off x="-4722752" y="22860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/>
              <a:t>Distribution as of 8/2018</a:t>
            </a:r>
          </a:p>
        </p:txBody>
      </p:sp>
    </p:spTree>
    <p:extLst>
      <p:ext uri="{BB962C8B-B14F-4D97-AF65-F5344CB8AC3E}">
        <p14:creationId xmlns:p14="http://schemas.microsoft.com/office/powerpoint/2010/main" val="17768382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E09615D-24FD-4086-87D4-3BC6FF438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3919"/>
            <a:ext cx="6486800" cy="6861919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CD1987F-8813-4F4A-BE57-BB00FB4F0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3"/>
          <a:stretch/>
        </p:blipFill>
        <p:spPr>
          <a:xfrm flipH="1">
            <a:off x="-3" y="-3919"/>
            <a:ext cx="9144001" cy="6861919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023383" y="918103"/>
            <a:ext cx="3629796" cy="10905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defTabSz="6858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27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Small carpetgrass</a:t>
            </a:r>
            <a:br>
              <a:rPr lang="en-US" altLang="en-US" sz="27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lang="en-US" altLang="en-US" sz="2700" i="1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Arthraxon hispidus</a:t>
            </a:r>
            <a:endParaRPr lang="en-US" altLang="en-US" sz="2700" kern="120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Freeform 67">
            <a:extLst>
              <a:ext uri="{FF2B5EF4-FFF2-40B4-BE49-F238E27FC236}">
                <a16:creationId xmlns:a16="http://schemas.microsoft.com/office/drawing/2014/main" id="{68C00EAE-4816-44D0-8DA9-3F070179B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51491"/>
            <a:ext cx="3243983" cy="2706509"/>
          </a:xfrm>
          <a:custGeom>
            <a:avLst/>
            <a:gdLst>
              <a:gd name="connsiteX0" fmla="*/ 1465277 w 3242130"/>
              <a:gd name="connsiteY0" fmla="*/ 0 h 2704964"/>
              <a:gd name="connsiteX1" fmla="*/ 3242130 w 3242130"/>
              <a:gd name="connsiteY1" fmla="*/ 1776853 h 2704964"/>
              <a:gd name="connsiteX2" fmla="*/ 3027674 w 3242130"/>
              <a:gd name="connsiteY2" fmla="*/ 2623807 h 2704964"/>
              <a:gd name="connsiteX3" fmla="*/ 2978369 w 3242130"/>
              <a:gd name="connsiteY3" fmla="*/ 2704964 h 2704964"/>
              <a:gd name="connsiteX4" fmla="*/ 0 w 3242130"/>
              <a:gd name="connsiteY4" fmla="*/ 2704964 h 2704964"/>
              <a:gd name="connsiteX5" fmla="*/ 0 w 3242130"/>
              <a:gd name="connsiteY5" fmla="*/ 772542 h 2704964"/>
              <a:gd name="connsiteX6" fmla="*/ 94171 w 3242130"/>
              <a:gd name="connsiteY6" fmla="*/ 646610 h 2704964"/>
              <a:gd name="connsiteX7" fmla="*/ 1465277 w 3242130"/>
              <a:gd name="connsiteY7" fmla="*/ 0 h 270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42130" h="2704964">
                <a:moveTo>
                  <a:pt x="1465277" y="0"/>
                </a:moveTo>
                <a:cubicBezTo>
                  <a:pt x="2446606" y="0"/>
                  <a:pt x="3242130" y="795524"/>
                  <a:pt x="3242130" y="1776853"/>
                </a:cubicBezTo>
                <a:cubicBezTo>
                  <a:pt x="3242130" y="2083519"/>
                  <a:pt x="3164442" y="2372039"/>
                  <a:pt x="3027674" y="2623807"/>
                </a:cubicBezTo>
                <a:lnTo>
                  <a:pt x="2978369" y="2704964"/>
                </a:lnTo>
                <a:lnTo>
                  <a:pt x="0" y="2704964"/>
                </a:lnTo>
                <a:lnTo>
                  <a:pt x="0" y="772542"/>
                </a:lnTo>
                <a:lnTo>
                  <a:pt x="94171" y="646610"/>
                </a:lnTo>
                <a:cubicBezTo>
                  <a:pt x="420072" y="251709"/>
                  <a:pt x="913280" y="0"/>
                  <a:pt x="1465277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7A3A28B8-2AA2-435F-86D5-79FAA8CB9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1015" y="2256040"/>
            <a:ext cx="2472164" cy="443051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indent="-171450" defTabSz="6858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900" dirty="0">
                <a:solidFill>
                  <a:srgbClr val="000000"/>
                </a:solidFill>
              </a:rPr>
              <a:t>Annual grass up to 1.5’ tall</a:t>
            </a:r>
          </a:p>
          <a:p>
            <a:pPr indent="-171450" defTabSz="6858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900" dirty="0">
                <a:solidFill>
                  <a:srgbClr val="000000"/>
                </a:solidFill>
              </a:rPr>
              <a:t>Leaves oval to lance-shaped, 1-3” long and 0.2” wide with wavy edges and heart-shaped, clasping bases. Leaf margins have conspicuous hairs.</a:t>
            </a:r>
          </a:p>
          <a:p>
            <a:pPr indent="-171450" defTabSz="6858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900" dirty="0">
                <a:solidFill>
                  <a:srgbClr val="000000"/>
                </a:solidFill>
              </a:rPr>
              <a:t>Flowers in early fall in 1 to several, 1-3” long spikes.</a:t>
            </a:r>
          </a:p>
          <a:p>
            <a:pPr indent="-171450" defTabSz="6858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500" dirty="0">
              <a:solidFill>
                <a:srgbClr val="000000"/>
              </a:solidFill>
            </a:endParaRPr>
          </a:p>
          <a:p>
            <a:pPr marL="119062" indent="-171450" defTabSz="6858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altLang="en-US" sz="1500" dirty="0">
              <a:solidFill>
                <a:srgbClr val="000000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5391212-5277-4C05-9E96-E724C9611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66777" y="2817257"/>
            <a:ext cx="2866978" cy="2866978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Freeform 65">
            <a:extLst>
              <a:ext uri="{FF2B5EF4-FFF2-40B4-BE49-F238E27FC236}">
                <a16:creationId xmlns:a16="http://schemas.microsoft.com/office/drawing/2014/main" id="{0B331F10-0144-4133-AB48-EDEFB3546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963"/>
            <a:ext cx="4093259" cy="3467887"/>
          </a:xfrm>
          <a:custGeom>
            <a:avLst/>
            <a:gdLst>
              <a:gd name="connsiteX0" fmla="*/ 0 w 4090921"/>
              <a:gd name="connsiteY0" fmla="*/ 0 h 3465906"/>
              <a:gd name="connsiteX1" fmla="*/ 3746474 w 4090921"/>
              <a:gd name="connsiteY1" fmla="*/ 0 h 3465906"/>
              <a:gd name="connsiteX2" fmla="*/ 3817144 w 4090921"/>
              <a:gd name="connsiteY2" fmla="*/ 116327 h 3465906"/>
              <a:gd name="connsiteX3" fmla="*/ 4090921 w 4090921"/>
              <a:gd name="connsiteY3" fmla="*/ 1197557 h 3465906"/>
              <a:gd name="connsiteX4" fmla="*/ 1822572 w 4090921"/>
              <a:gd name="connsiteY4" fmla="*/ 3465906 h 3465906"/>
              <a:gd name="connsiteX5" fmla="*/ 72204 w 4090921"/>
              <a:gd name="connsiteY5" fmla="*/ 2640438 h 3465906"/>
              <a:gd name="connsiteX6" fmla="*/ 0 w 4090921"/>
              <a:gd name="connsiteY6" fmla="*/ 2543882 h 346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90921" h="3465906">
                <a:moveTo>
                  <a:pt x="0" y="0"/>
                </a:moveTo>
                <a:lnTo>
                  <a:pt x="3746474" y="0"/>
                </a:lnTo>
                <a:lnTo>
                  <a:pt x="3817144" y="116327"/>
                </a:lnTo>
                <a:cubicBezTo>
                  <a:pt x="3991744" y="437737"/>
                  <a:pt x="4090921" y="806065"/>
                  <a:pt x="4090921" y="1197557"/>
                </a:cubicBezTo>
                <a:cubicBezTo>
                  <a:pt x="4090921" y="2450332"/>
                  <a:pt x="3075348" y="3465906"/>
                  <a:pt x="1822572" y="3465906"/>
                </a:cubicBezTo>
                <a:cubicBezTo>
                  <a:pt x="1117886" y="3465906"/>
                  <a:pt x="488252" y="3144572"/>
                  <a:pt x="72204" y="2640438"/>
                </a:cubicBezTo>
                <a:lnTo>
                  <a:pt x="0" y="2543882"/>
                </a:ln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F2BCFE-1A8A-4B24-8DFE-2849CC3A92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/>
          </a:blip>
          <a:srcRect l="9207" r="-1" b="-1"/>
          <a:stretch/>
        </p:blipFill>
        <p:spPr>
          <a:xfrm>
            <a:off x="20" y="4305680"/>
            <a:ext cx="3085185" cy="2548533"/>
          </a:xfrm>
          <a:custGeom>
            <a:avLst/>
            <a:gdLst>
              <a:gd name="connsiteX0" fmla="*/ 1464476 w 3083442"/>
              <a:gd name="connsiteY0" fmla="*/ 0 h 2547077"/>
              <a:gd name="connsiteX1" fmla="*/ 3083442 w 3083442"/>
              <a:gd name="connsiteY1" fmla="*/ 1618966 h 2547077"/>
              <a:gd name="connsiteX2" fmla="*/ 2806948 w 3083442"/>
              <a:gd name="connsiteY2" fmla="*/ 2524145 h 2547077"/>
              <a:gd name="connsiteX3" fmla="*/ 2789800 w 3083442"/>
              <a:gd name="connsiteY3" fmla="*/ 2547077 h 2547077"/>
              <a:gd name="connsiteX4" fmla="*/ 139152 w 3083442"/>
              <a:gd name="connsiteY4" fmla="*/ 2547077 h 2547077"/>
              <a:gd name="connsiteX5" fmla="*/ 122004 w 3083442"/>
              <a:gd name="connsiteY5" fmla="*/ 2524145 h 2547077"/>
              <a:gd name="connsiteX6" fmla="*/ 40911 w 3083442"/>
              <a:gd name="connsiteY6" fmla="*/ 2390661 h 2547077"/>
              <a:gd name="connsiteX7" fmla="*/ 0 w 3083442"/>
              <a:gd name="connsiteY7" fmla="*/ 2305737 h 2547077"/>
              <a:gd name="connsiteX8" fmla="*/ 0 w 3083442"/>
              <a:gd name="connsiteY8" fmla="*/ 932195 h 2547077"/>
              <a:gd name="connsiteX9" fmla="*/ 40911 w 3083442"/>
              <a:gd name="connsiteY9" fmla="*/ 847271 h 2547077"/>
              <a:gd name="connsiteX10" fmla="*/ 1464476 w 3083442"/>
              <a:gd name="connsiteY10" fmla="*/ 0 h 254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83442" h="2547077">
                <a:moveTo>
                  <a:pt x="1464476" y="0"/>
                </a:moveTo>
                <a:cubicBezTo>
                  <a:pt x="2358607" y="0"/>
                  <a:pt x="3083442" y="724836"/>
                  <a:pt x="3083442" y="1618966"/>
                </a:cubicBezTo>
                <a:cubicBezTo>
                  <a:pt x="3083442" y="1954265"/>
                  <a:pt x="2981512" y="2265757"/>
                  <a:pt x="2806948" y="2524145"/>
                </a:cubicBezTo>
                <a:lnTo>
                  <a:pt x="2789800" y="2547077"/>
                </a:lnTo>
                <a:lnTo>
                  <a:pt x="139152" y="2547077"/>
                </a:lnTo>
                <a:lnTo>
                  <a:pt x="122004" y="2524145"/>
                </a:lnTo>
                <a:cubicBezTo>
                  <a:pt x="92910" y="2481081"/>
                  <a:pt x="65834" y="2436541"/>
                  <a:pt x="40911" y="2390661"/>
                </a:cubicBezTo>
                <a:lnTo>
                  <a:pt x="0" y="2305737"/>
                </a:lnTo>
                <a:lnTo>
                  <a:pt x="0" y="932195"/>
                </a:lnTo>
                <a:lnTo>
                  <a:pt x="40911" y="847271"/>
                </a:lnTo>
                <a:cubicBezTo>
                  <a:pt x="315065" y="342598"/>
                  <a:pt x="849762" y="0"/>
                  <a:pt x="146447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C2D707-4359-4744-AE7E-982BEEB409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/>
          </a:blip>
          <a:srcRect l="23931" r="1070" b="1"/>
          <a:stretch/>
        </p:blipFill>
        <p:spPr>
          <a:xfrm>
            <a:off x="3521834" y="2966567"/>
            <a:ext cx="2556863" cy="2556863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D67A82-AAE6-4076-BBF7-135229BDDF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/>
          </a:blip>
          <a:srcRect l="6713" r="-2" b="-2"/>
          <a:stretch/>
        </p:blipFill>
        <p:spPr>
          <a:xfrm>
            <a:off x="1" y="-9668"/>
            <a:ext cx="3945364" cy="3319992"/>
          </a:xfrm>
          <a:custGeom>
            <a:avLst/>
            <a:gdLst>
              <a:gd name="connsiteX0" fmla="*/ 73119 w 3943111"/>
              <a:gd name="connsiteY0" fmla="*/ 0 h 3318096"/>
              <a:gd name="connsiteX1" fmla="*/ 3572026 w 3943111"/>
              <a:gd name="connsiteY1" fmla="*/ 0 h 3318096"/>
              <a:gd name="connsiteX2" fmla="*/ 3580957 w 3943111"/>
              <a:gd name="connsiteY2" fmla="*/ 11944 h 3318096"/>
              <a:gd name="connsiteX3" fmla="*/ 3943111 w 3943111"/>
              <a:gd name="connsiteY3" fmla="*/ 1197557 h 3318096"/>
              <a:gd name="connsiteX4" fmla="*/ 1822572 w 3943111"/>
              <a:gd name="connsiteY4" fmla="*/ 3318096 h 3318096"/>
              <a:gd name="connsiteX5" fmla="*/ 64188 w 3943111"/>
              <a:gd name="connsiteY5" fmla="*/ 2383171 h 3318096"/>
              <a:gd name="connsiteX6" fmla="*/ 0 w 3943111"/>
              <a:gd name="connsiteY6" fmla="*/ 2277515 h 3318096"/>
              <a:gd name="connsiteX7" fmla="*/ 0 w 3943111"/>
              <a:gd name="connsiteY7" fmla="*/ 117600 h 3318096"/>
              <a:gd name="connsiteX8" fmla="*/ 64188 w 3943111"/>
              <a:gd name="connsiteY8" fmla="*/ 11944 h 331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3111" h="3318096">
                <a:moveTo>
                  <a:pt x="73119" y="0"/>
                </a:moveTo>
                <a:lnTo>
                  <a:pt x="3572026" y="0"/>
                </a:lnTo>
                <a:lnTo>
                  <a:pt x="3580957" y="11944"/>
                </a:lnTo>
                <a:cubicBezTo>
                  <a:pt x="3809602" y="350384"/>
                  <a:pt x="3943111" y="758379"/>
                  <a:pt x="3943111" y="1197557"/>
                </a:cubicBezTo>
                <a:cubicBezTo>
                  <a:pt x="3943111" y="2368699"/>
                  <a:pt x="2993714" y="3318096"/>
                  <a:pt x="1822572" y="3318096"/>
                </a:cubicBezTo>
                <a:cubicBezTo>
                  <a:pt x="1090609" y="3318096"/>
                  <a:pt x="445264" y="2947238"/>
                  <a:pt x="64188" y="2383171"/>
                </a:cubicBezTo>
                <a:lnTo>
                  <a:pt x="0" y="2277515"/>
                </a:lnTo>
                <a:lnTo>
                  <a:pt x="0" y="117600"/>
                </a:lnTo>
                <a:lnTo>
                  <a:pt x="64188" y="11944"/>
                </a:lnTo>
                <a:close/>
              </a:path>
            </a:pathLst>
          </a:custGeom>
          <a:effectLst>
            <a:softEdge rad="0"/>
          </a:effectLst>
        </p:spPr>
      </p:pic>
      <p:sp>
        <p:nvSpPr>
          <p:cNvPr id="5" name="AutoShape 3"/>
          <p:cNvSpPr>
            <a:spLocks noChangeAspect="1" noChangeArrowheads="1"/>
          </p:cNvSpPr>
          <p:nvPr/>
        </p:nvSpPr>
        <p:spPr bwMode="auto">
          <a:xfrm>
            <a:off x="4238625" y="297021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CC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3074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490721" y="478232"/>
            <a:ext cx="5275591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AD12A8-FE14-4E5D-B156-F1D4C2138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321" y="1053711"/>
            <a:ext cx="4229246" cy="142444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100">
                <a:solidFill>
                  <a:srgbClr val="FFFFFF"/>
                </a:solidFill>
              </a:rPr>
              <a:t>Small carpetgrass</a:t>
            </a:r>
            <a:br>
              <a:rPr lang="en-US" altLang="en-US" sz="3100">
                <a:solidFill>
                  <a:srgbClr val="FFFFFF"/>
                </a:solidFill>
              </a:rPr>
            </a:br>
            <a:r>
              <a:rPr lang="en-US" altLang="en-US" sz="3100" i="1">
                <a:solidFill>
                  <a:srgbClr val="FFFFFF"/>
                </a:solidFill>
              </a:rPr>
              <a:t>Arthraxon hispidus</a:t>
            </a:r>
            <a:br>
              <a:rPr lang="en-US" altLang="en-US" sz="3100">
                <a:solidFill>
                  <a:srgbClr val="FFFFFF"/>
                </a:solidFill>
              </a:rPr>
            </a:br>
            <a:endParaRPr lang="en-US" sz="3100">
              <a:solidFill>
                <a:srgbClr val="FFFF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455A70-CBD5-4F72-AAB1-C2BC2BFF5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644" y="478232"/>
            <a:ext cx="1872587" cy="2789902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72573" y="2639023"/>
            <a:ext cx="342183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E04C5B6-AFC9-4118-979A-BB87EB8FCE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36" b="-2"/>
          <a:stretch/>
        </p:blipFill>
        <p:spPr>
          <a:xfrm>
            <a:off x="361414" y="3918611"/>
            <a:ext cx="2747048" cy="2131431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42BE9F-FD0F-41E5-8967-CD968BA91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321" y="2799889"/>
            <a:ext cx="4310390" cy="298754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sz="2100">
                <a:solidFill>
                  <a:srgbClr val="FFFFFF"/>
                </a:solidFill>
              </a:rPr>
              <a:t>Invades wet areas such as stream banks, floodplains and shorelines.</a:t>
            </a:r>
          </a:p>
          <a:p>
            <a:pPr>
              <a:defRPr/>
            </a:pPr>
            <a:r>
              <a:rPr lang="en-US" sz="2100">
                <a:solidFill>
                  <a:srgbClr val="FFFFFF"/>
                </a:solidFill>
              </a:rPr>
              <a:t>Was only known from counties along the Ohio River until it was reported in Brown and Bartholomew Counties in 2016.</a:t>
            </a:r>
          </a:p>
          <a:p>
            <a:pPr>
              <a:defRPr/>
            </a:pPr>
            <a:r>
              <a:rPr lang="en-US" sz="2100">
                <a:solidFill>
                  <a:srgbClr val="FFFFFF"/>
                </a:solidFill>
              </a:rPr>
              <a:t>More reports are needed to better map and assess this species.</a:t>
            </a:r>
          </a:p>
          <a:p>
            <a:endParaRPr lang="en-US" sz="210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E94012-56ED-4BE6-A2F0-7772170A65E5}"/>
              </a:ext>
            </a:extLst>
          </p:cNvPr>
          <p:cNvSpPr txBox="1"/>
          <p:nvPr/>
        </p:nvSpPr>
        <p:spPr>
          <a:xfrm>
            <a:off x="582628" y="3341347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Distribution as of 8/2018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64047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841EA57-DEA6-4BE9-B11E-1FBCC76BE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5F5E55-CAA1-458B-AF84-F68A296AB4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62" r="-3" b="6202"/>
          <a:stretch/>
        </p:blipFill>
        <p:spPr>
          <a:xfrm>
            <a:off x="4444680" y="10"/>
            <a:ext cx="4699318" cy="2285990"/>
          </a:xfrm>
          <a:custGeom>
            <a:avLst/>
            <a:gdLst>
              <a:gd name="connsiteX0" fmla="*/ 0 w 6265758"/>
              <a:gd name="connsiteY0" fmla="*/ 0 h 2286000"/>
              <a:gd name="connsiteX1" fmla="*/ 6265758 w 6265758"/>
              <a:gd name="connsiteY1" fmla="*/ 0 h 2286000"/>
              <a:gd name="connsiteX2" fmla="*/ 6265758 w 6265758"/>
              <a:gd name="connsiteY2" fmla="*/ 2286000 h 2286000"/>
              <a:gd name="connsiteX3" fmla="*/ 1062168 w 6265758"/>
              <a:gd name="connsiteY3" fmla="*/ 2286000 h 2286000"/>
              <a:gd name="connsiteX4" fmla="*/ 790683 w 6265758"/>
              <a:gd name="connsiteY4" fmla="*/ 1700078 h 2286000"/>
              <a:gd name="connsiteX5" fmla="*/ 787725 w 6265758"/>
              <a:gd name="connsiteY5" fmla="*/ 1700078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462C19-23A2-44AA-A857-B955347B55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320" r="3" b="3"/>
          <a:stretch/>
        </p:blipFill>
        <p:spPr>
          <a:xfrm>
            <a:off x="5241306" y="2286000"/>
            <a:ext cx="3902692" cy="2286000"/>
          </a:xfrm>
          <a:custGeom>
            <a:avLst/>
            <a:gdLst>
              <a:gd name="connsiteX0" fmla="*/ 0 w 5203590"/>
              <a:gd name="connsiteY0" fmla="*/ 0 h 2286000"/>
              <a:gd name="connsiteX1" fmla="*/ 5203590 w 5203590"/>
              <a:gd name="connsiteY1" fmla="*/ 0 h 2286000"/>
              <a:gd name="connsiteX2" fmla="*/ 5203590 w 5203590"/>
              <a:gd name="connsiteY2" fmla="*/ 2286000 h 2286000"/>
              <a:gd name="connsiteX3" fmla="*/ 1059212 w 5203590"/>
              <a:gd name="connsiteY3" fmla="*/ 2286000 h 2286000"/>
              <a:gd name="connsiteX4" fmla="*/ 925708 w 5203590"/>
              <a:gd name="connsiteY4" fmla="*/ 1997870 h 2286000"/>
              <a:gd name="connsiteX5" fmla="*/ 925707 w 5203590"/>
              <a:gd name="connsiteY5" fmla="*/ 19978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3590" h="2286000">
                <a:moveTo>
                  <a:pt x="0" y="0"/>
                </a:moveTo>
                <a:lnTo>
                  <a:pt x="5203590" y="0"/>
                </a:lnTo>
                <a:lnTo>
                  <a:pt x="5203590" y="2286000"/>
                </a:lnTo>
                <a:lnTo>
                  <a:pt x="1059212" y="2286000"/>
                </a:lnTo>
                <a:lnTo>
                  <a:pt x="925708" y="1997870"/>
                </a:lnTo>
                <a:lnTo>
                  <a:pt x="925707" y="1997870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E71205-5DAB-4A84-818C-1521DE989D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168" r="2" b="28293"/>
          <a:stretch/>
        </p:blipFill>
        <p:spPr>
          <a:xfrm>
            <a:off x="6035713" y="4572000"/>
            <a:ext cx="3108287" cy="2286000"/>
          </a:xfrm>
          <a:custGeom>
            <a:avLst/>
            <a:gdLst>
              <a:gd name="connsiteX0" fmla="*/ 0 w 4144382"/>
              <a:gd name="connsiteY0" fmla="*/ 0 h 2286000"/>
              <a:gd name="connsiteX1" fmla="*/ 4144382 w 4144382"/>
              <a:gd name="connsiteY1" fmla="*/ 0 h 2286000"/>
              <a:gd name="connsiteX2" fmla="*/ 4144382 w 4144382"/>
              <a:gd name="connsiteY2" fmla="*/ 2286000 h 2286000"/>
              <a:gd name="connsiteX3" fmla="*/ 1054581 w 4144382"/>
              <a:gd name="connsiteY3" fmla="*/ 2286000 h 2286000"/>
              <a:gd name="connsiteX4" fmla="*/ 1054581 w 4144382"/>
              <a:gd name="connsiteY4" fmla="*/ 2285999 h 2286000"/>
              <a:gd name="connsiteX5" fmla="*/ 1059211 w 4144382"/>
              <a:gd name="connsiteY5" fmla="*/ 2285999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4382" h="2286000">
                <a:moveTo>
                  <a:pt x="0" y="0"/>
                </a:moveTo>
                <a:lnTo>
                  <a:pt x="4144382" y="0"/>
                </a:lnTo>
                <a:lnTo>
                  <a:pt x="4144382" y="2286000"/>
                </a:lnTo>
                <a:lnTo>
                  <a:pt x="1054581" y="2286000"/>
                </a:lnTo>
                <a:lnTo>
                  <a:pt x="1054581" y="2285999"/>
                </a:lnTo>
                <a:lnTo>
                  <a:pt x="1059211" y="2285999"/>
                </a:lnTo>
                <a:close/>
              </a:path>
            </a:pathLst>
          </a:custGeom>
        </p:spPr>
      </p:pic>
      <p:sp>
        <p:nvSpPr>
          <p:cNvPr id="18" name="Freeform 15">
            <a:extLst>
              <a:ext uri="{FF2B5EF4-FFF2-40B4-BE49-F238E27FC236}">
                <a16:creationId xmlns:a16="http://schemas.microsoft.com/office/drawing/2014/main" id="{A26922E4-CEB0-4BFE-BAD1-403E6A417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92652" cy="6858000"/>
          </a:xfrm>
          <a:custGeom>
            <a:avLst/>
            <a:gdLst>
              <a:gd name="connsiteX0" fmla="*/ 0 w 9590203"/>
              <a:gd name="connsiteY0" fmla="*/ 0 h 6858000"/>
              <a:gd name="connsiteX1" fmla="*/ 6414049 w 9590203"/>
              <a:gd name="connsiteY1" fmla="*/ 0 h 6858000"/>
              <a:gd name="connsiteX2" fmla="*/ 9590203 w 9590203"/>
              <a:gd name="connsiteY2" fmla="*/ 6858000 h 6858000"/>
              <a:gd name="connsiteX3" fmla="*/ 0 w 95902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90203" h="6858000">
                <a:moveTo>
                  <a:pt x="0" y="0"/>
                </a:moveTo>
                <a:lnTo>
                  <a:pt x="6414049" y="0"/>
                </a:lnTo>
                <a:lnTo>
                  <a:pt x="959020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28650" y="365125"/>
            <a:ext cx="3816030" cy="13255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27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Chinese yam/Air potato</a:t>
            </a:r>
            <a:br>
              <a:rPr lang="en-US" altLang="en-US" sz="27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lang="en-US" altLang="en-US" sz="2700" i="1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Dioscorea polystachya</a:t>
            </a:r>
            <a:endParaRPr lang="en-US" altLang="en-US" sz="2700" kern="120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7A3A28B8-2AA2-435F-86D5-79FAA8CB9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2021249"/>
            <a:ext cx="4280673" cy="41557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700">
                <a:solidFill>
                  <a:srgbClr val="000000"/>
                </a:solidFill>
              </a:rPr>
              <a:t>Herbaceous twining vine that grows to about 16.4’.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700">
                <a:solidFill>
                  <a:srgbClr val="000000"/>
                </a:solidFill>
              </a:rPr>
              <a:t>Leaves alternate proximally but can become opposite as they advance up the vine. They are up to 8 inches long and wide and heart to fiddle shaped (margins three-lobed) with prominent, parallel veins.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700">
                <a:solidFill>
                  <a:srgbClr val="000000"/>
                </a:solidFill>
              </a:rPr>
              <a:t>Chief means of reproduction are aerial, potato-like tubers (bulbils) located at leaf axils.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700">
              <a:solidFill>
                <a:srgbClr val="000000"/>
              </a:solidFill>
            </a:endParaRPr>
          </a:p>
          <a:p>
            <a:pPr marL="119062"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altLang="en-US" sz="1700">
              <a:solidFill>
                <a:srgbClr val="000000"/>
              </a:solidFill>
            </a:endParaRPr>
          </a:p>
        </p:txBody>
      </p:sp>
      <p:sp>
        <p:nvSpPr>
          <p:cNvPr id="5" name="AutoShape 3"/>
          <p:cNvSpPr>
            <a:spLocks noChangeAspect="1" noChangeArrowheads="1"/>
          </p:cNvSpPr>
          <p:nvPr/>
        </p:nvSpPr>
        <p:spPr bwMode="auto">
          <a:xfrm>
            <a:off x="4238625" y="297021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CC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43438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C42184-D9F4-471D-BE41-443F6DCDA9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03" b="5759"/>
          <a:stretch/>
        </p:blipFill>
        <p:spPr>
          <a:xfrm>
            <a:off x="20" y="10"/>
            <a:ext cx="9143980" cy="4666928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Oval 12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00" y="4388303"/>
            <a:ext cx="618067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04FD0F-CC8B-4452-A28E-5E51F2F1E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29" y="4184296"/>
            <a:ext cx="4724400" cy="150993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700" dirty="0">
                <a:solidFill>
                  <a:srgbClr val="000000"/>
                </a:solidFill>
              </a:rPr>
              <a:t>Chinese yam/Air potato</a:t>
            </a:r>
            <a:br>
              <a:rPr lang="en-US" altLang="en-US" sz="2700" dirty="0">
                <a:solidFill>
                  <a:srgbClr val="000000"/>
                </a:solidFill>
              </a:rPr>
            </a:br>
            <a:r>
              <a:rPr lang="en-US" altLang="en-US" sz="2700" i="1" dirty="0" err="1">
                <a:solidFill>
                  <a:srgbClr val="000000"/>
                </a:solidFill>
              </a:rPr>
              <a:t>Dioscorea</a:t>
            </a:r>
            <a:r>
              <a:rPr lang="en-US" altLang="en-US" sz="2700" i="1" dirty="0">
                <a:solidFill>
                  <a:srgbClr val="000000"/>
                </a:solidFill>
              </a:rPr>
              <a:t> </a:t>
            </a:r>
            <a:r>
              <a:rPr lang="en-US" altLang="en-US" sz="2700" i="1" dirty="0" err="1">
                <a:solidFill>
                  <a:srgbClr val="000000"/>
                </a:solidFill>
              </a:rPr>
              <a:t>polystachya</a:t>
            </a:r>
            <a:br>
              <a:rPr lang="en-US" altLang="en-US" sz="2700" dirty="0">
                <a:solidFill>
                  <a:srgbClr val="000000"/>
                </a:solidFill>
              </a:rPr>
            </a:br>
            <a:endParaRPr lang="en-US" sz="2700" dirty="0">
              <a:solidFill>
                <a:srgbClr val="000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CD92B1-3044-43B3-A2C4-89F3D0E84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105" y="5228520"/>
            <a:ext cx="5020639" cy="1509935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</a:rPr>
              <a:t>Forms dense masses of vines that cover and kill native vegetation in a variety of moist, disturbed habitats.</a:t>
            </a:r>
          </a:p>
          <a:p>
            <a:pPr>
              <a:defRPr/>
            </a:pPr>
            <a:r>
              <a:rPr lang="en-US" sz="1600" dirty="0">
                <a:solidFill>
                  <a:srgbClr val="000000"/>
                </a:solidFill>
              </a:rPr>
              <a:t>More reports are needed to better map and assess this species.</a:t>
            </a:r>
          </a:p>
          <a:p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E94012-56ED-4BE6-A2F0-7772170A65E5}"/>
              </a:ext>
            </a:extLst>
          </p:cNvPr>
          <p:cNvSpPr txBox="1"/>
          <p:nvPr/>
        </p:nvSpPr>
        <p:spPr>
          <a:xfrm>
            <a:off x="6248400" y="6230251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2"/>
                </a:solidFill>
              </a:rPr>
              <a:t>Distribution as of 8/2018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42EF23-0F55-4936-A0D0-082473440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276" y="3083407"/>
            <a:ext cx="2082648" cy="316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56984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A14E7-FE09-4BC1-9539-81C818093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0" y="484632"/>
            <a:ext cx="3974689" cy="1609344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500"/>
              <a:t>Ravennagrass</a:t>
            </a:r>
            <a:br>
              <a:rPr lang="en-US" altLang="en-US" sz="3500"/>
            </a:br>
            <a:r>
              <a:rPr lang="en-US" altLang="en-US" sz="3500" i="1"/>
              <a:t>Saccharum ravennae</a:t>
            </a:r>
            <a:br>
              <a:rPr lang="en-US" altLang="en-US" sz="3500"/>
            </a:br>
            <a:endParaRPr lang="en-US" sz="35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379F5B-2673-4882-96AC-CFDD775F20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2" b="-5"/>
          <a:stretch/>
        </p:blipFill>
        <p:spPr>
          <a:xfrm>
            <a:off x="20" y="10"/>
            <a:ext cx="2188072" cy="34077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0568DA-E528-464E-9610-92F49357F9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323"/>
          <a:stretch/>
        </p:blipFill>
        <p:spPr>
          <a:xfrm>
            <a:off x="2256672" y="-2655"/>
            <a:ext cx="2188092" cy="34077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91886F-327D-469D-8A3F-82132D1822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581" r="-1" b="34795"/>
          <a:stretch/>
        </p:blipFill>
        <p:spPr>
          <a:xfrm>
            <a:off x="20" y="3494314"/>
            <a:ext cx="4444744" cy="33636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4D052-7493-4E63-BB3A-815DB2A6B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0" y="2121408"/>
            <a:ext cx="3839067" cy="405079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700" dirty="0"/>
              <a:t>Tall clumping grass 8’-12’ tall.</a:t>
            </a:r>
          </a:p>
          <a:p>
            <a:pPr>
              <a:defRPr/>
            </a:pPr>
            <a:r>
              <a:rPr lang="en-US" sz="1700" dirty="0"/>
              <a:t>Leaves are in a basal tuft that can be several feet in diameter.</a:t>
            </a:r>
          </a:p>
          <a:p>
            <a:pPr>
              <a:defRPr/>
            </a:pPr>
            <a:r>
              <a:rPr lang="en-US" sz="1700" dirty="0"/>
              <a:t>Flowering stem is largely naked of leaves with a feathery, fan-shaped plume at the top; flowers in early fall.</a:t>
            </a:r>
          </a:p>
          <a:p>
            <a:pPr>
              <a:defRPr/>
            </a:pPr>
            <a:r>
              <a:rPr lang="en-US" sz="1700" dirty="0"/>
              <a:t>Stem is covered with fine hairs</a:t>
            </a:r>
          </a:p>
        </p:txBody>
      </p:sp>
      <p:sp>
        <p:nvSpPr>
          <p:cNvPr id="5" name="AutoShape 3"/>
          <p:cNvSpPr>
            <a:spLocks noChangeAspect="1" noChangeArrowheads="1"/>
          </p:cNvSpPr>
          <p:nvPr/>
        </p:nvSpPr>
        <p:spPr bwMode="auto">
          <a:xfrm>
            <a:off x="4238625" y="297021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CC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9778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316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3D4F38-D0F0-4387-AD8D-6423E8A48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altLang="en-US" sz="3700">
                <a:solidFill>
                  <a:srgbClr val="FFFFFF"/>
                </a:solidFill>
              </a:rPr>
              <a:t>Ravennagrass</a:t>
            </a:r>
            <a:br>
              <a:rPr lang="en-US" altLang="en-US" sz="3700">
                <a:solidFill>
                  <a:srgbClr val="FFFFFF"/>
                </a:solidFill>
              </a:rPr>
            </a:br>
            <a:r>
              <a:rPr lang="en-US" altLang="en-US" sz="3700" i="1">
                <a:solidFill>
                  <a:srgbClr val="FFFFFF"/>
                </a:solidFill>
              </a:rPr>
              <a:t>Saccharum ravennae</a:t>
            </a:r>
            <a:br>
              <a:rPr lang="en-US" altLang="en-US" sz="3700">
                <a:solidFill>
                  <a:srgbClr val="FFFFFF"/>
                </a:solidFill>
              </a:rPr>
            </a:br>
            <a:endParaRPr lang="en-US" sz="370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4E103C-838F-417F-A3A7-BA42B36F66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869" r="-3" b="5880"/>
          <a:stretch/>
        </p:blipFill>
        <p:spPr>
          <a:xfrm>
            <a:off x="245660" y="321733"/>
            <a:ext cx="5293729" cy="41073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3E2687-5FA0-420E-9C41-4E2AA6EB3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1988" y="701771"/>
            <a:ext cx="2568554" cy="4852362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sz="1900" dirty="0">
                <a:solidFill>
                  <a:srgbClr val="FFFFFF"/>
                </a:solidFill>
              </a:rPr>
              <a:t>Invades wetlands and riparian areas.</a:t>
            </a:r>
          </a:p>
          <a:p>
            <a:pPr>
              <a:defRPr/>
            </a:pPr>
            <a:r>
              <a:rPr lang="en-US" sz="1900" dirty="0">
                <a:solidFill>
                  <a:srgbClr val="FFFFFF"/>
                </a:solidFill>
              </a:rPr>
              <a:t>More reports are needed to better map and assess this species</a:t>
            </a:r>
            <a:r>
              <a:rPr lang="en-US" sz="1700" dirty="0">
                <a:solidFill>
                  <a:srgbClr val="FFFFFF"/>
                </a:solidFill>
              </a:rPr>
              <a:t>.</a:t>
            </a:r>
          </a:p>
          <a:p>
            <a:endParaRPr lang="en-US" sz="1700" dirty="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E94012-56ED-4BE6-A2F0-7772170A65E5}"/>
              </a:ext>
            </a:extLst>
          </p:cNvPr>
          <p:cNvSpPr txBox="1"/>
          <p:nvPr/>
        </p:nvSpPr>
        <p:spPr>
          <a:xfrm>
            <a:off x="6065941" y="5644967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Distribution as of 8/2018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E5F8A1-8765-4FF1-BED4-FE8DB8710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993" y="2771019"/>
            <a:ext cx="2074545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43490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02F3C71-C981-4614-98EA-D6C494F80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2" y="321176"/>
            <a:ext cx="5380685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C378214-D7D5-4114-9078-E9F3635E1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137" y="640263"/>
            <a:ext cx="4653738" cy="13449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000"/>
              <a:t>Beefsteak Plant</a:t>
            </a:r>
            <a:br>
              <a:rPr lang="en-US" altLang="en-US" sz="3000"/>
            </a:br>
            <a:r>
              <a:rPr lang="en-US" altLang="en-US" sz="3000" i="1"/>
              <a:t>Perilla frutescens</a:t>
            </a:r>
            <a:br>
              <a:rPr lang="en-US" altLang="en-US" sz="3000"/>
            </a:br>
            <a:endParaRPr lang="en-US" sz="300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BD4E5A1-8FF0-4B4B-952B-749F317AC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6" y="2121762"/>
            <a:ext cx="4653738" cy="362691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100"/>
              <a:t>Annual freely branching herb 1-6’ tall.</a:t>
            </a:r>
          </a:p>
          <a:p>
            <a:pPr>
              <a:defRPr/>
            </a:pPr>
            <a:r>
              <a:rPr lang="en-US" sz="2100"/>
              <a:t>Square stems are hairy, with four parallel grooves.</a:t>
            </a:r>
          </a:p>
          <a:p>
            <a:pPr>
              <a:defRPr/>
            </a:pPr>
            <a:r>
              <a:rPr lang="en-US" sz="2100"/>
              <a:t>Opposite leaves ovate or orbicular, coarse teeth on margins. Leaves can be green or purple on both sides.</a:t>
            </a:r>
          </a:p>
          <a:p>
            <a:pPr>
              <a:defRPr/>
            </a:pPr>
            <a:r>
              <a:rPr lang="en-US" sz="2100"/>
              <a:t>Flowers held in pairs along stalks.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E3CBBA-9800-4A28-9770-F057FCF41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163" y="434254"/>
            <a:ext cx="3031807" cy="20313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996EFA-9615-4293-A9DA-304E12656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754" y="2828925"/>
            <a:ext cx="2270625" cy="3388994"/>
          </a:xfrm>
          <a:prstGeom prst="rect">
            <a:avLst/>
          </a:prstGeom>
        </p:spPr>
      </p:pic>
      <p:sp>
        <p:nvSpPr>
          <p:cNvPr id="5" name="AutoShape 3"/>
          <p:cNvSpPr>
            <a:spLocks noChangeAspect="1" noChangeArrowheads="1"/>
          </p:cNvSpPr>
          <p:nvPr/>
        </p:nvSpPr>
        <p:spPr bwMode="auto">
          <a:xfrm>
            <a:off x="4238625" y="297021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CC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638329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6B5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DFC0E01-895A-431E-81C2-745C2D84F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altLang="en-US" sz="3700">
                <a:solidFill>
                  <a:srgbClr val="FFFFFF"/>
                </a:solidFill>
              </a:rPr>
              <a:t>Beefsteak Plant</a:t>
            </a:r>
            <a:br>
              <a:rPr lang="en-US" altLang="en-US" sz="3700">
                <a:solidFill>
                  <a:srgbClr val="FFFFFF"/>
                </a:solidFill>
              </a:rPr>
            </a:br>
            <a:r>
              <a:rPr lang="en-US" altLang="en-US" sz="3700" i="1">
                <a:solidFill>
                  <a:srgbClr val="FFFFFF"/>
                </a:solidFill>
              </a:rPr>
              <a:t>Perilla frutescens</a:t>
            </a:r>
            <a:br>
              <a:rPr lang="en-US" altLang="en-US" sz="3700">
                <a:solidFill>
                  <a:srgbClr val="FFFFFF"/>
                </a:solidFill>
              </a:rPr>
            </a:br>
            <a:endParaRPr lang="en-US" sz="3700">
              <a:solidFill>
                <a:srgbClr val="FFFFFF"/>
              </a:solidFill>
            </a:endParaRPr>
          </a:p>
        </p:txBody>
      </p:sp>
      <p:pic>
        <p:nvPicPr>
          <p:cNvPr id="3" name="Picture 2" descr="A green plant in a forest&#10;&#10;Description generated with high confidence">
            <a:extLst>
              <a:ext uri="{FF2B5EF4-FFF2-40B4-BE49-F238E27FC236}">
                <a16:creationId xmlns:a16="http://schemas.microsoft.com/office/drawing/2014/main" id="{DE0DC0EB-49BC-4AB5-85AA-CCD3947CE1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2" r="9974" b="3"/>
          <a:stretch/>
        </p:blipFill>
        <p:spPr>
          <a:xfrm>
            <a:off x="245660" y="321733"/>
            <a:ext cx="5293729" cy="41073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084B44-71C7-4D56-97F3-8001F2671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2569" y="408284"/>
            <a:ext cx="2568554" cy="4852362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sz="1700" dirty="0">
                <a:solidFill>
                  <a:srgbClr val="FFFFFF"/>
                </a:solidFill>
              </a:rPr>
              <a:t>Fast moving annual species spreading along roads and in other disturbed habitats.</a:t>
            </a:r>
          </a:p>
          <a:p>
            <a:pPr>
              <a:defRPr/>
            </a:pPr>
            <a:r>
              <a:rPr lang="en-US" sz="1700" dirty="0">
                <a:solidFill>
                  <a:srgbClr val="FFFFFF"/>
                </a:solidFill>
              </a:rPr>
              <a:t>More reports are needed to better map and assess this species.</a:t>
            </a:r>
          </a:p>
          <a:p>
            <a:endParaRPr lang="en-US" sz="1700" dirty="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E94012-56ED-4BE6-A2F0-7772170A65E5}"/>
              </a:ext>
            </a:extLst>
          </p:cNvPr>
          <p:cNvSpPr txBox="1"/>
          <p:nvPr/>
        </p:nvSpPr>
        <p:spPr>
          <a:xfrm>
            <a:off x="6248400" y="5927736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Distribution as of 8/2018</a:t>
            </a:r>
          </a:p>
        </p:txBody>
      </p:sp>
      <p:pic>
        <p:nvPicPr>
          <p:cNvPr id="2" name="Picture 1" descr="A close up of a map&#10;&#10;Description generated with high confidence">
            <a:extLst>
              <a:ext uri="{FF2B5EF4-FFF2-40B4-BE49-F238E27FC236}">
                <a16:creationId xmlns:a16="http://schemas.microsoft.com/office/drawing/2014/main" id="{B854857D-3435-435B-B558-1E670FE03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956" y="2667000"/>
            <a:ext cx="2098167" cy="310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4571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761903-7F07-469A-9326-E8F1569D0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16" y="125197"/>
            <a:ext cx="3845274" cy="167660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Japanese </a:t>
            </a:r>
            <a:r>
              <a:rPr lang="en-US" altLang="en-US" sz="2800" dirty="0" err="1"/>
              <a:t>Stiltgrass</a:t>
            </a:r>
            <a:br>
              <a:rPr lang="en-US" altLang="en-US" sz="2800" dirty="0"/>
            </a:br>
            <a:r>
              <a:rPr lang="en-US" altLang="en-US" sz="2800" i="1" dirty="0" err="1"/>
              <a:t>Microstegium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vimineum</a:t>
            </a:r>
            <a:br>
              <a:rPr lang="en-US" altLang="en-US" sz="2800" dirty="0"/>
            </a:br>
            <a:endParaRPr lang="en-US" sz="28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EE2887-4B49-44DD-8F35-78CE699A2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379" y="1272452"/>
            <a:ext cx="4088211" cy="3785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700" dirty="0"/>
              <a:t>Highly shade tolerant so it’s able to invade forests</a:t>
            </a:r>
          </a:p>
          <a:p>
            <a:pPr>
              <a:lnSpc>
                <a:spcPct val="90000"/>
              </a:lnSpc>
              <a:defRPr/>
            </a:pPr>
            <a:r>
              <a:rPr lang="en-US" sz="2700" dirty="0"/>
              <a:t>Grows densely, displacing native plants</a:t>
            </a:r>
          </a:p>
          <a:p>
            <a:pPr>
              <a:lnSpc>
                <a:spcPct val="90000"/>
              </a:lnSpc>
              <a:defRPr/>
            </a:pPr>
            <a:r>
              <a:rPr lang="en-US" sz="2700" dirty="0"/>
              <a:t>Moving quickly north</a:t>
            </a:r>
          </a:p>
          <a:p>
            <a:pPr>
              <a:lnSpc>
                <a:spcPct val="90000"/>
              </a:lnSpc>
              <a:defRPr/>
            </a:pPr>
            <a:r>
              <a:rPr lang="en-US" sz="2700" dirty="0"/>
              <a:t>Reports are needed to better assess its range</a:t>
            </a:r>
            <a:endParaRPr lang="en-US" sz="2700" i="1" dirty="0"/>
          </a:p>
          <a:p>
            <a:pPr>
              <a:lnSpc>
                <a:spcPct val="90000"/>
              </a:lnSpc>
            </a:pPr>
            <a:endParaRPr lang="en-US" sz="27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3A9BE0-600E-48FD-84C3-A957CBA225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10" b="3"/>
          <a:stretch/>
        </p:blipFill>
        <p:spPr>
          <a:xfrm>
            <a:off x="4567959" y="640082"/>
            <a:ext cx="4096293" cy="5577837"/>
          </a:xfrm>
          <a:prstGeom prst="rect">
            <a:avLst/>
          </a:prstGeom>
          <a:effectLst/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AF4F4CBA-434D-4807-BF7F-F3A25F0D5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8813" y="391999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r"/>
            <a:endParaRPr lang="en-US" altLang="en-US" sz="3600" kern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E94012-56ED-4BE6-A2F0-7772170A65E5}"/>
              </a:ext>
            </a:extLst>
          </p:cNvPr>
          <p:cNvSpPr txBox="1"/>
          <p:nvPr/>
        </p:nvSpPr>
        <p:spPr>
          <a:xfrm>
            <a:off x="5334000" y="6184939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Distribution as of 8/2018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A5E0A4-317B-4006-9031-FCA9C224F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528522"/>
            <a:ext cx="3254923" cy="217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62696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A9178-E397-49D8-A9AE-B08CEA332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3736300" cy="1212315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700"/>
              <a:t>Catnip</a:t>
            </a:r>
            <a:br>
              <a:rPr lang="en-US" altLang="en-US" sz="2700"/>
            </a:br>
            <a:r>
              <a:rPr lang="en-US" altLang="en-US" sz="2700" i="1"/>
              <a:t>Nepeta cataria</a:t>
            </a:r>
            <a:br>
              <a:rPr lang="en-US" altLang="en-US" sz="2700"/>
            </a:br>
            <a:endParaRPr lang="en-US" sz="27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EDAB602-A0DB-4325-8907-4F988F911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0210" y="1701532"/>
            <a:ext cx="3429000" cy="0"/>
          </a:xfrm>
          <a:prstGeom prst="line">
            <a:avLst/>
          </a:prstGeom>
          <a:ln w="19050">
            <a:solidFill>
              <a:srgbClr val="898C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B4F70B-C052-4C5E-94FC-7465587D4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736300" cy="4351338"/>
          </a:xfrm>
        </p:spPr>
        <p:txBody>
          <a:bodyPr>
            <a:normAutofit/>
          </a:bodyPr>
          <a:lstStyle/>
          <a:p>
            <a:pPr>
              <a:buClr>
                <a:srgbClr val="545538"/>
              </a:buClr>
              <a:defRPr/>
            </a:pPr>
            <a:r>
              <a:rPr lang="en-US" sz="1700"/>
              <a:t>Herbaceous perennial 2’-3’ tall.</a:t>
            </a:r>
          </a:p>
          <a:p>
            <a:pPr>
              <a:buClr>
                <a:srgbClr val="545538"/>
              </a:buClr>
              <a:defRPr/>
            </a:pPr>
            <a:r>
              <a:rPr lang="en-US" sz="1700"/>
              <a:t>Leaves opposite, triangular, soft hairy, and fragrant with coarse teeth and 1” petioles.</a:t>
            </a:r>
          </a:p>
          <a:p>
            <a:pPr>
              <a:buClr>
                <a:srgbClr val="545538"/>
              </a:buClr>
              <a:defRPr/>
            </a:pPr>
            <a:r>
              <a:rPr lang="en-US" sz="1700"/>
              <a:t>Stems square.</a:t>
            </a:r>
          </a:p>
          <a:p>
            <a:pPr>
              <a:buClr>
                <a:srgbClr val="545538"/>
              </a:buClr>
              <a:defRPr/>
            </a:pPr>
            <a:r>
              <a:rPr lang="en-US" sz="1700"/>
              <a:t>Flowers in summer with terminal racemes of small flowers in densely crowded whorls. </a:t>
            </a:r>
          </a:p>
          <a:p>
            <a:pPr>
              <a:buClr>
                <a:srgbClr val="545538"/>
              </a:buClr>
            </a:pPr>
            <a:endParaRPr lang="en-US" sz="17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049AA2-1F99-483C-88A3-C80093F17D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55" r="-7" b="-7"/>
          <a:stretch/>
        </p:blipFill>
        <p:spPr>
          <a:xfrm>
            <a:off x="4806207" y="481264"/>
            <a:ext cx="1660359" cy="28557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B2AF202-99CD-4D7D-B75F-9C9E5FCB3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068" y="481264"/>
            <a:ext cx="1659636" cy="1857871"/>
          </a:xfrm>
          <a:prstGeom prst="rect">
            <a:avLst/>
          </a:prstGeom>
          <a:solidFill>
            <a:srgbClr val="5455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D0293F-4714-4ED3-9B3D-2009BAD30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98988" y="3497931"/>
            <a:ext cx="1659636" cy="2889154"/>
          </a:xfrm>
          <a:prstGeom prst="rect">
            <a:avLst/>
          </a:prstGeom>
          <a:solidFill>
            <a:srgbClr val="5455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DFAAC2-DC52-4D8D-92EC-EC5D28A24E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458" b="2"/>
          <a:stretch/>
        </p:blipFill>
        <p:spPr>
          <a:xfrm>
            <a:off x="4798988" y="3497931"/>
            <a:ext cx="1659636" cy="28891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D929BD-CE58-4E70-AA0A-E15C254865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75" r="3" b="3"/>
          <a:stretch/>
        </p:blipFill>
        <p:spPr>
          <a:xfrm>
            <a:off x="6582068" y="2503727"/>
            <a:ext cx="2198458" cy="3897073"/>
          </a:xfrm>
          <a:prstGeom prst="rect">
            <a:avLst/>
          </a:prstGeom>
        </p:spPr>
      </p:pic>
      <p:sp>
        <p:nvSpPr>
          <p:cNvPr id="5" name="AutoShape 3"/>
          <p:cNvSpPr>
            <a:spLocks noChangeAspect="1" noChangeArrowheads="1"/>
          </p:cNvSpPr>
          <p:nvPr/>
        </p:nvSpPr>
        <p:spPr bwMode="auto">
          <a:xfrm>
            <a:off x="4238625" y="297021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CC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013641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325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CEC138-8121-4CC3-BF8F-BCF4C01F1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altLang="en-US" sz="3700">
                <a:solidFill>
                  <a:srgbClr val="FFFFFF"/>
                </a:solidFill>
              </a:rPr>
              <a:t>Catnip</a:t>
            </a:r>
            <a:br>
              <a:rPr lang="en-US" altLang="en-US" sz="3700">
                <a:solidFill>
                  <a:srgbClr val="FFFFFF"/>
                </a:solidFill>
              </a:rPr>
            </a:br>
            <a:r>
              <a:rPr lang="en-US" altLang="en-US" sz="3700" i="1">
                <a:solidFill>
                  <a:srgbClr val="FFFFFF"/>
                </a:solidFill>
              </a:rPr>
              <a:t>Nepeta cataria</a:t>
            </a:r>
            <a:br>
              <a:rPr lang="en-US" altLang="en-US" sz="3700">
                <a:solidFill>
                  <a:srgbClr val="FFFFFF"/>
                </a:solidFill>
              </a:rPr>
            </a:br>
            <a:endParaRPr lang="en-US" sz="3700">
              <a:solidFill>
                <a:srgbClr val="FFFFFF"/>
              </a:solidFill>
            </a:endParaRPr>
          </a:p>
        </p:txBody>
      </p:sp>
      <p:pic>
        <p:nvPicPr>
          <p:cNvPr id="3" name="Picture 2" descr="A close up of a flower&#10;&#10;Description generated with very high confidence">
            <a:extLst>
              <a:ext uri="{FF2B5EF4-FFF2-40B4-BE49-F238E27FC236}">
                <a16:creationId xmlns:a16="http://schemas.microsoft.com/office/drawing/2014/main" id="{8E8DA10D-B4A7-4410-953A-5737FF4122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94" r="2267" b="2"/>
          <a:stretch/>
        </p:blipFill>
        <p:spPr>
          <a:xfrm>
            <a:off x="245660" y="321733"/>
            <a:ext cx="5293729" cy="41073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20AD9E-B752-468E-A64B-BF04AF905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1989" y="917725"/>
            <a:ext cx="2568554" cy="4852362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sz="1700">
                <a:solidFill>
                  <a:srgbClr val="FFFFFF"/>
                </a:solidFill>
              </a:rPr>
              <a:t>Can spread aggressively in dry, disturbed habitats.</a:t>
            </a:r>
          </a:p>
          <a:p>
            <a:pPr>
              <a:defRPr/>
            </a:pPr>
            <a:r>
              <a:rPr lang="en-US" sz="1700">
                <a:solidFill>
                  <a:srgbClr val="FFFFFF"/>
                </a:solidFill>
              </a:rPr>
              <a:t>More reports are needed to better map and assess this species.</a:t>
            </a:r>
          </a:p>
          <a:p>
            <a:endParaRPr lang="en-US" sz="170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E94012-56ED-4BE6-A2F0-7772170A65E5}"/>
              </a:ext>
            </a:extLst>
          </p:cNvPr>
          <p:cNvSpPr txBox="1"/>
          <p:nvPr/>
        </p:nvSpPr>
        <p:spPr>
          <a:xfrm>
            <a:off x="6230257" y="5783844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Distribution as of 8/2018</a:t>
            </a:r>
          </a:p>
        </p:txBody>
      </p:sp>
      <p:pic>
        <p:nvPicPr>
          <p:cNvPr id="6" name="Picture 5" descr="A close up of a logo&#10;&#10;Description generated with high confidence">
            <a:extLst>
              <a:ext uri="{FF2B5EF4-FFF2-40B4-BE49-F238E27FC236}">
                <a16:creationId xmlns:a16="http://schemas.microsoft.com/office/drawing/2014/main" id="{9E8514A2-7E24-4ED2-AFED-019CEBCFB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2723533"/>
            <a:ext cx="1936145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79543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58EE5-2DB3-433F-A404-A3E878325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699" y="687480"/>
            <a:ext cx="5605629" cy="99417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dirty="0"/>
              <a:t>How to Report These Species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E8F2E-61A8-4534-B8A1-04CA08C08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321" y="2227943"/>
            <a:ext cx="5033221" cy="3788227"/>
          </a:xfrm>
        </p:spPr>
        <p:txBody>
          <a:bodyPr anchor="ctr">
            <a:normAutofit/>
          </a:bodyPr>
          <a:lstStyle/>
          <a:p>
            <a:r>
              <a:rPr lang="en-US" sz="2100"/>
              <a:t>Mobile Device - Download and use the Great Lakes Early Detection Network (GLEDN) app.</a:t>
            </a:r>
          </a:p>
          <a:p>
            <a:r>
              <a:rPr lang="en-US" sz="2100"/>
              <a:t>Computer – Report at EDDMapS.org</a:t>
            </a:r>
          </a:p>
          <a:p>
            <a:pPr marL="0" indent="0">
              <a:buNone/>
            </a:pPr>
            <a:endParaRPr lang="en-US" sz="2100"/>
          </a:p>
          <a:p>
            <a:pPr marL="0" indent="0">
              <a:buNone/>
            </a:pPr>
            <a:r>
              <a:rPr lang="en-US" sz="2100"/>
              <a:t>Need Directions: </a:t>
            </a:r>
          </a:p>
          <a:p>
            <a:r>
              <a:rPr lang="en-US" sz="2100"/>
              <a:t>https://www.entm.purdue.edu/iisc/pdf/how-to-report-on-smartphone.pdf</a:t>
            </a:r>
          </a:p>
          <a:p>
            <a:r>
              <a:rPr lang="en-US" sz="2100"/>
              <a:t>https://www.entm.purdue.edu/iisc/pdf/how-to-report-on-website.pdf</a:t>
            </a: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Graphic 6" descr="Computer">
            <a:extLst>
              <a:ext uri="{FF2B5EF4-FFF2-40B4-BE49-F238E27FC236}">
                <a16:creationId xmlns:a16="http://schemas.microsoft.com/office/drawing/2014/main" id="{F27FAD58-2881-489C-A1DB-8CCF0D684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4964" y="2865141"/>
            <a:ext cx="1143455" cy="114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2383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3452D9B-6402-4EEA-BF84-861C348801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6449"/>
          <a:stretch/>
        </p:blipFill>
        <p:spPr>
          <a:xfrm>
            <a:off x="3222650" y="5"/>
            <a:ext cx="3623720" cy="4520011"/>
          </a:xfrm>
          <a:custGeom>
            <a:avLst/>
            <a:gdLst>
              <a:gd name="connsiteX0" fmla="*/ 0 w 4831627"/>
              <a:gd name="connsiteY0" fmla="*/ 0 h 4520011"/>
              <a:gd name="connsiteX1" fmla="*/ 4831627 w 4831627"/>
              <a:gd name="connsiteY1" fmla="*/ 0 h 4520011"/>
              <a:gd name="connsiteX2" fmla="*/ 1416677 w 4831627"/>
              <a:gd name="connsiteY2" fmla="*/ 4520011 h 452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2" r="-2" b="7869"/>
          <a:stretch/>
        </p:blipFill>
        <p:spPr>
          <a:xfrm>
            <a:off x="3031495" y="-4"/>
            <a:ext cx="6104530" cy="6858000"/>
          </a:xfrm>
          <a:custGeom>
            <a:avLst/>
            <a:gdLst>
              <a:gd name="connsiteX0" fmla="*/ 5181344 w 8139373"/>
              <a:gd name="connsiteY0" fmla="*/ 0 h 6858000"/>
              <a:gd name="connsiteX1" fmla="*/ 8139373 w 8139373"/>
              <a:gd name="connsiteY1" fmla="*/ 0 h 6858000"/>
              <a:gd name="connsiteX2" fmla="*/ 8139373 w 8139373"/>
              <a:gd name="connsiteY2" fmla="*/ 6858000 h 6858000"/>
              <a:gd name="connsiteX3" fmla="*/ 0 w 81393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39373" h="6858000">
                <a:moveTo>
                  <a:pt x="5181344" y="0"/>
                </a:moveTo>
                <a:lnTo>
                  <a:pt x="8139373" y="0"/>
                </a:lnTo>
                <a:lnTo>
                  <a:pt x="813937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56355" y="457200"/>
            <a:ext cx="2811796" cy="1508469"/>
          </a:xfrm>
        </p:spPr>
        <p:txBody>
          <a:bodyPr anchor="ctr">
            <a:normAutofit fontScale="9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3000" dirty="0">
                <a:solidFill>
                  <a:srgbClr val="4E6B2A"/>
                </a:solidFill>
              </a:rPr>
              <a:t>Spiny </a:t>
            </a:r>
            <a:r>
              <a:rPr lang="en-US" sz="3000" dirty="0" err="1">
                <a:solidFill>
                  <a:srgbClr val="4E6B2A"/>
                </a:solidFill>
              </a:rPr>
              <a:t>plumeless</a:t>
            </a:r>
            <a:r>
              <a:rPr lang="en-US" sz="3000" dirty="0">
                <a:solidFill>
                  <a:srgbClr val="4E6B2A"/>
                </a:solidFill>
              </a:rPr>
              <a:t> thistle</a:t>
            </a:r>
            <a:br>
              <a:rPr lang="en-US" sz="2400" dirty="0">
                <a:solidFill>
                  <a:srgbClr val="4E6B2A"/>
                </a:solidFill>
              </a:rPr>
            </a:br>
            <a:r>
              <a:rPr lang="en-US" altLang="en-US" sz="2400" i="1" dirty="0">
                <a:solidFill>
                  <a:srgbClr val="4E6B2A"/>
                </a:solidFill>
              </a:rPr>
              <a:t>Carduus </a:t>
            </a:r>
            <a:r>
              <a:rPr lang="en-US" altLang="en-US" sz="2400" i="1" dirty="0" err="1">
                <a:solidFill>
                  <a:srgbClr val="4E6B2A"/>
                </a:solidFill>
              </a:rPr>
              <a:t>acanthoides</a:t>
            </a:r>
            <a:br>
              <a:rPr lang="en-US" altLang="en-US" sz="2400" i="1" dirty="0">
                <a:solidFill>
                  <a:srgbClr val="4E6B2A"/>
                </a:solidFill>
              </a:rPr>
            </a:br>
            <a:endParaRPr lang="en-US" sz="2400" dirty="0">
              <a:solidFill>
                <a:srgbClr val="4E6B2A"/>
              </a:solidFill>
            </a:endParaRPr>
          </a:p>
        </p:txBody>
      </p:sp>
      <p:sp>
        <p:nvSpPr>
          <p:cNvPr id="140" name="Isosceles Triangle 139">
            <a:extLst>
              <a:ext uri="{FF2B5EF4-FFF2-40B4-BE49-F238E27FC236}">
                <a16:creationId xmlns:a16="http://schemas.microsoft.com/office/drawing/2014/main" id="{7EB6695E-BED5-4DA3-8C9B-AD301AEF4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4350"/>
            <a:ext cx="336549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278124" y="1785949"/>
            <a:ext cx="2811796" cy="467329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800" dirty="0"/>
              <a:t>Highly branched biennial, with one flower at the end of each branch</a:t>
            </a:r>
          </a:p>
          <a:p>
            <a:pPr>
              <a:lnSpc>
                <a:spcPct val="90000"/>
              </a:lnSpc>
              <a:defRPr/>
            </a:pPr>
            <a:r>
              <a:rPr lang="en-US" sz="1800" dirty="0"/>
              <a:t>Each flower up to 1” in diameter</a:t>
            </a:r>
          </a:p>
          <a:p>
            <a:pPr>
              <a:lnSpc>
                <a:spcPct val="90000"/>
              </a:lnSpc>
              <a:defRPr/>
            </a:pPr>
            <a:r>
              <a:rPr lang="en-US" sz="1800" dirty="0"/>
              <a:t>Looks like bull thistle, but: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/>
              <a:t>Even spinier than bull thistle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/>
              <a:t>Leaves paler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/>
              <a:t>Flowers 2 weeks earlier (early July, versus bull thistle blooming in late July)</a:t>
            </a:r>
            <a:endParaRPr lang="en-US" sz="1800" i="1" dirty="0"/>
          </a:p>
          <a:p>
            <a:pPr eaLnBrk="1" hangingPunct="1">
              <a:lnSpc>
                <a:spcPct val="90000"/>
              </a:lnSpc>
            </a:pPr>
            <a:endParaRPr lang="en-US" altLang="en-US" sz="15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1500" b="1" dirty="0"/>
          </a:p>
        </p:txBody>
      </p:sp>
      <p:pic>
        <p:nvPicPr>
          <p:cNvPr id="31750" name="Picture 12" descr="http://maps.bugwood.org/jquerymaps/images/misc/transparen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5" descr="http://maps.bugwood.org/jquerymaps/images/misc/transparen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82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10" descr="http://maps.bugwood.org/jquerymaps/images/misc/transparen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2B8741-F920-491F-A0E4-D52800B4B9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3551" y="3048000"/>
            <a:ext cx="1535555" cy="214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0439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91490" y="365125"/>
            <a:ext cx="3840085" cy="1692794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3100"/>
              <a:t>Spiny </a:t>
            </a:r>
            <a:r>
              <a:rPr lang="en-US" sz="3100" err="1"/>
              <a:t>plumeless</a:t>
            </a:r>
            <a:r>
              <a:rPr lang="en-US" sz="3100"/>
              <a:t> thistle</a:t>
            </a:r>
            <a:br>
              <a:rPr lang="en-US" sz="3100"/>
            </a:br>
            <a:r>
              <a:rPr lang="en-US" altLang="en-US" sz="3100" i="1"/>
              <a:t>Carduus </a:t>
            </a:r>
            <a:r>
              <a:rPr lang="en-US" altLang="en-US" sz="3100" i="1" err="1"/>
              <a:t>acanthoides</a:t>
            </a:r>
            <a:br>
              <a:rPr lang="en-US" altLang="en-US" sz="3100" i="1"/>
            </a:br>
            <a:endParaRPr lang="en-US" sz="3100"/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491490" y="2575034"/>
            <a:ext cx="3840085" cy="346222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600"/>
              <a:t>Fast moving biennial thistle with wind-disseminated seeds that move from one open area to another.</a:t>
            </a:r>
          </a:p>
          <a:p>
            <a:pPr>
              <a:defRPr/>
            </a:pPr>
            <a:r>
              <a:rPr lang="en-US" sz="1600"/>
              <a:t>Because of its similarity to other thistles it may be more widespread than has been documented.</a:t>
            </a:r>
          </a:p>
          <a:p>
            <a:pPr>
              <a:defRPr/>
            </a:pPr>
            <a:endParaRPr lang="en-US" sz="1600" i="1"/>
          </a:p>
          <a:p>
            <a:pPr eaLnBrk="1" hangingPunct="1"/>
            <a:endParaRPr lang="en-US" altLang="en-US" sz="1600"/>
          </a:p>
          <a:p>
            <a:pPr eaLnBrk="1" hangingPunct="1">
              <a:buFont typeface="Wingdings" pitchFamily="2" charset="2"/>
              <a:buNone/>
            </a:pPr>
            <a:endParaRPr lang="en-US" altLang="en-US" sz="1600" b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013AA5-9ADC-4D86-9BFB-BAFAACA641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" r="-2" b="2272"/>
          <a:stretch/>
        </p:blipFill>
        <p:spPr>
          <a:xfrm>
            <a:off x="4409136" y="10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31750" name="Picture 12" descr="http://maps.bugwood.org/jquerymaps/images/misc/transparen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5" descr="http://maps.bugwood.org/jquerymaps/images/misc/transparen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82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10" descr="http://maps.bugwood.org/jquerymaps/images/misc/transparen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3814D9-4CF9-407C-B08D-27F534269BB8}"/>
              </a:ext>
            </a:extLst>
          </p:cNvPr>
          <p:cNvSpPr txBox="1"/>
          <p:nvPr/>
        </p:nvSpPr>
        <p:spPr>
          <a:xfrm>
            <a:off x="9709983" y="5176599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Distribution as of 8/2018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7815E7-61EA-40CB-A995-8D094EFCA5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t="22095"/>
          <a:stretch/>
        </p:blipFill>
        <p:spPr>
          <a:xfrm>
            <a:off x="565271" y="4140427"/>
            <a:ext cx="4054118" cy="257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5327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91022" y="330199"/>
            <a:ext cx="4813438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kern="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Black Swallow-wort</a:t>
            </a:r>
          </a:p>
          <a:p>
            <a:r>
              <a:rPr lang="en-US" altLang="en-US" sz="2400" i="1" kern="0" dirty="0" err="1"/>
              <a:t>Vincetoxicum</a:t>
            </a:r>
            <a:r>
              <a:rPr lang="en-US" altLang="en-US" sz="2400" i="1" kern="0" dirty="0"/>
              <a:t> </a:t>
            </a:r>
            <a:r>
              <a:rPr lang="en-US" altLang="en-US" sz="2400" i="1" kern="0" dirty="0" err="1"/>
              <a:t>nigrum</a:t>
            </a:r>
            <a:endParaRPr lang="en-US" altLang="en-US" sz="2000" i="1" kern="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3297" y="1379450"/>
            <a:ext cx="2844800" cy="2133600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93" y="4359728"/>
            <a:ext cx="27590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http://dnr.wi.gov/topic/Invasives/fact/images/PaleSwallowwort_LMehrhof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74" b="14989"/>
          <a:stretch>
            <a:fillRect/>
          </a:stretch>
        </p:blipFill>
        <p:spPr bwMode="auto">
          <a:xfrm>
            <a:off x="5654675" y="1311729"/>
            <a:ext cx="2795588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http://extension.umass.edu/landscape/sites/landscape/files/weeds/seedpods/cykro8107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12" y="4262097"/>
            <a:ext cx="2525713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539296" y="3582446"/>
            <a:ext cx="39433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FFFFFF"/>
                </a:solidFill>
                <a:cs typeface="Arial" charset="0"/>
              </a:rPr>
              <a:t>Leaves dark green, flowers dark purple, peduncles &lt;2 cm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5429250" y="3582446"/>
            <a:ext cx="37147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FFFFFF"/>
                </a:solidFill>
                <a:cs typeface="Arial" charset="0"/>
              </a:rPr>
              <a:t>Leaves medium green, flowers pink to reddish, peduncles &gt;2cm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817269" y="236450"/>
            <a:ext cx="4495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en-US" sz="3200" kern="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Pale Swallow-wort</a:t>
            </a:r>
          </a:p>
          <a:p>
            <a:pPr>
              <a:defRPr/>
            </a:pPr>
            <a:r>
              <a:rPr lang="en-US" altLang="en-US" sz="2400" i="1" kern="0" dirty="0" err="1"/>
              <a:t>Vincetoxicum</a:t>
            </a:r>
            <a:r>
              <a:rPr lang="en-US" altLang="en-US" sz="2400" i="1" kern="0" dirty="0"/>
              <a:t> </a:t>
            </a:r>
            <a:r>
              <a:rPr lang="en-US" altLang="en-US" sz="2400" i="1" kern="0" dirty="0" err="1"/>
              <a:t>rossicum</a:t>
            </a:r>
            <a:endParaRPr lang="en-US" altLang="en-US" sz="2000" i="1" kern="0" dirty="0"/>
          </a:p>
        </p:txBody>
      </p:sp>
    </p:spTree>
    <p:extLst>
      <p:ext uri="{BB962C8B-B14F-4D97-AF65-F5344CB8AC3E}">
        <p14:creationId xmlns:p14="http://schemas.microsoft.com/office/powerpoint/2010/main" val="38482051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226507" y="533400"/>
            <a:ext cx="4813438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kern="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Black Swallow-wort</a:t>
            </a:r>
          </a:p>
          <a:p>
            <a:r>
              <a:rPr lang="en-US" altLang="en-US" sz="2400" i="1" kern="0" dirty="0" err="1"/>
              <a:t>Vincetoxicum</a:t>
            </a:r>
            <a:r>
              <a:rPr lang="en-US" altLang="en-US" sz="2400" i="1" kern="0" dirty="0"/>
              <a:t> </a:t>
            </a:r>
            <a:r>
              <a:rPr lang="en-US" altLang="en-US" sz="2400" i="1" kern="0" dirty="0" err="1"/>
              <a:t>nigrum</a:t>
            </a:r>
            <a:endParaRPr lang="en-US" altLang="en-US" sz="2000" i="1" kern="0" dirty="0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953000" y="440514"/>
            <a:ext cx="4495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en-US" sz="3200" kern="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Pale Swallow-wort</a:t>
            </a:r>
          </a:p>
          <a:p>
            <a:pPr>
              <a:defRPr/>
            </a:pPr>
            <a:r>
              <a:rPr lang="en-US" altLang="en-US" sz="2400" i="1" kern="0" dirty="0" err="1"/>
              <a:t>Vincetoxicum</a:t>
            </a:r>
            <a:r>
              <a:rPr lang="en-US" altLang="en-US" sz="2400" i="1" kern="0" dirty="0"/>
              <a:t> </a:t>
            </a:r>
            <a:r>
              <a:rPr lang="en-US" altLang="en-US" sz="2400" i="1" kern="0" dirty="0" err="1"/>
              <a:t>rossicum</a:t>
            </a:r>
            <a:endParaRPr lang="en-US" altLang="en-US" sz="2000" i="1" kern="0" dirty="0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1ACA4C0F-134F-4F24-8763-BCC141C10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0005"/>
            <a:ext cx="1789365" cy="215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5C68D0-6AA0-4D1D-8E9A-681C8F809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607582"/>
            <a:ext cx="1617224" cy="22828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CE40E01-F199-4C05-BC7A-7C2AF084B97B}"/>
              </a:ext>
            </a:extLst>
          </p:cNvPr>
          <p:cNvSpPr txBox="1"/>
          <p:nvPr/>
        </p:nvSpPr>
        <p:spPr>
          <a:xfrm>
            <a:off x="3733800" y="3243590"/>
            <a:ext cx="16172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Distribution as of 8/2018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715A2FE0-A06A-4078-A351-3C5986BD3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912" y="3929390"/>
            <a:ext cx="8763000" cy="239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defRPr/>
            </a:pPr>
            <a:r>
              <a:rPr lang="en-US" sz="2400" dirty="0"/>
              <a:t>Both black and pale swallow-</a:t>
            </a:r>
            <a:r>
              <a:rPr lang="en-US" sz="2400" dirty="0" err="1"/>
              <a:t>worts</a:t>
            </a:r>
            <a:r>
              <a:rPr lang="en-US" sz="2400" dirty="0"/>
              <a:t> create dense thickets that smother native plants.</a:t>
            </a:r>
          </a:p>
          <a:p>
            <a:pPr>
              <a:defRPr/>
            </a:pPr>
            <a:r>
              <a:rPr lang="en-US" sz="2400" dirty="0"/>
              <a:t>Monarch caterpillars will ingest swallow-wort, which is related to our native milkweeds, but swallow-</a:t>
            </a:r>
            <a:r>
              <a:rPr lang="en-US" sz="2400" dirty="0" err="1"/>
              <a:t>worts</a:t>
            </a:r>
            <a:r>
              <a:rPr lang="en-US" sz="2400" dirty="0"/>
              <a:t> are toxic to them and kill the caterpillar.</a:t>
            </a:r>
          </a:p>
          <a:p>
            <a:pPr>
              <a:defRPr/>
            </a:pPr>
            <a:endParaRPr lang="en-US" sz="2500" i="1" dirty="0"/>
          </a:p>
          <a:p>
            <a:pPr marL="119062" indent="0" eaLnBrk="1" hangingPunct="1">
              <a:buFont typeface="Wingdings 2" pitchFamily="18" charset="2"/>
              <a:buNone/>
              <a:defRPr/>
            </a:pPr>
            <a:endParaRPr lang="en-US" altLang="en-US" sz="2500" dirty="0"/>
          </a:p>
        </p:txBody>
      </p:sp>
    </p:spTree>
    <p:extLst>
      <p:ext uri="{BB962C8B-B14F-4D97-AF65-F5344CB8AC3E}">
        <p14:creationId xmlns:p14="http://schemas.microsoft.com/office/powerpoint/2010/main" val="14305291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859971" y="40951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kern="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Black and Pale Swallow-wort </a:t>
            </a:r>
          </a:p>
          <a:p>
            <a:r>
              <a:rPr lang="en-US" altLang="en-US" sz="3600" kern="0" dirty="0"/>
              <a:t>Native Look-alike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73" y="2025026"/>
            <a:ext cx="3657600" cy="2929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://www.biosurvey.ou.edu/okwild/images/sandv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86" y="2004875"/>
            <a:ext cx="3276600" cy="2949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4926784" y="5011014"/>
            <a:ext cx="368381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CCFF99"/>
                </a:solidFill>
                <a:cs typeface="Arial" charset="0"/>
              </a:rPr>
              <a:t>Honey vine, </a:t>
            </a:r>
            <a:r>
              <a:rPr lang="en-US" altLang="en-US" sz="2000" i="1" dirty="0" err="1">
                <a:solidFill>
                  <a:srgbClr val="CCFF99"/>
                </a:solidFill>
                <a:cs typeface="Arial" charset="0"/>
              </a:rPr>
              <a:t>Cynanchum</a:t>
            </a:r>
            <a:r>
              <a:rPr lang="en-US" altLang="en-US" sz="2000" i="1" dirty="0">
                <a:solidFill>
                  <a:srgbClr val="CCFF99"/>
                </a:solidFill>
                <a:cs typeface="Arial" charset="0"/>
              </a:rPr>
              <a:t> </a:t>
            </a:r>
            <a:r>
              <a:rPr lang="en-US" altLang="en-US" sz="2000" i="1" dirty="0" err="1">
                <a:solidFill>
                  <a:srgbClr val="CCFF99"/>
                </a:solidFill>
                <a:cs typeface="Arial" charset="0"/>
              </a:rPr>
              <a:t>laeve</a:t>
            </a:r>
            <a:r>
              <a:rPr lang="en-US" altLang="en-US" sz="2000" i="1" dirty="0">
                <a:solidFill>
                  <a:srgbClr val="CCFF99"/>
                </a:solidFill>
                <a:cs typeface="Arial" charset="0"/>
              </a:rPr>
              <a:t>  </a:t>
            </a:r>
            <a:r>
              <a:rPr lang="en-US" altLang="en-US" sz="2000" dirty="0">
                <a:cs typeface="Arial" charset="0"/>
              </a:rPr>
              <a:t>Heart-shaped leaf base and white flowers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97073" y="5073260"/>
            <a:ext cx="368381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CCFF99"/>
                </a:solidFill>
                <a:cs typeface="Arial" charset="0"/>
              </a:rPr>
              <a:t>Black swallow-wort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cs typeface="Arial" charset="0"/>
              </a:rPr>
              <a:t>Leaf base is rounded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B68A098D-B077-4E57-93E8-060E3D2E0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14" y="1531018"/>
            <a:ext cx="69939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CCFF99"/>
                </a:solidFill>
                <a:cs typeface="Arial" charset="0"/>
              </a:rPr>
              <a:t>	</a:t>
            </a:r>
            <a:r>
              <a:rPr lang="en-US" altLang="en-US" sz="2000" dirty="0">
                <a:cs typeface="Arial" charset="0"/>
              </a:rPr>
              <a:t> Invasive</a:t>
            </a:r>
            <a:r>
              <a:rPr lang="en-US" altLang="en-US" sz="2000" dirty="0">
                <a:solidFill>
                  <a:srgbClr val="CCFF99"/>
                </a:solidFill>
                <a:cs typeface="Arial" charset="0"/>
              </a:rPr>
              <a:t>			         </a:t>
            </a:r>
            <a:r>
              <a:rPr lang="en-US" altLang="en-US" sz="2000" dirty="0">
                <a:cs typeface="Arial" charset="0"/>
              </a:rPr>
              <a:t>Native</a:t>
            </a:r>
          </a:p>
        </p:txBody>
      </p:sp>
    </p:spTree>
    <p:extLst>
      <p:ext uri="{BB962C8B-B14F-4D97-AF65-F5344CB8AC3E}">
        <p14:creationId xmlns:p14="http://schemas.microsoft.com/office/powerpoint/2010/main" val="89597927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CCFF99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CCFF99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4715</TotalTime>
  <Words>1889</Words>
  <Application>Microsoft Office PowerPoint</Application>
  <PresentationFormat>On-screen Show (4:3)</PresentationFormat>
  <Paragraphs>230</Paragraphs>
  <Slides>42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Times New Roman</vt:lpstr>
      <vt:lpstr>Wingdings</vt:lpstr>
      <vt:lpstr>Wingdings 2</vt:lpstr>
      <vt:lpstr>Default Design</vt:lpstr>
      <vt:lpstr>Emerging Invasive Plants in Indiana- The Top 20 to Report on EDDMaps</vt:lpstr>
      <vt:lpstr>Watch for and Report These Invasive Plants: </vt:lpstr>
      <vt:lpstr>PowerPoint Presentation</vt:lpstr>
      <vt:lpstr>Japanese Stiltgrass Microstegium vimineum </vt:lpstr>
      <vt:lpstr>Spiny plumeless thistle Carduus acanthoides </vt:lpstr>
      <vt:lpstr>Spiny plumeless thistle Carduus acanthoides </vt:lpstr>
      <vt:lpstr>PowerPoint Presentation</vt:lpstr>
      <vt:lpstr>PowerPoint Presentation</vt:lpstr>
      <vt:lpstr>PowerPoint Presentation</vt:lpstr>
      <vt:lpstr>Callery Pear Pyrus calleryana</vt:lpstr>
      <vt:lpstr>PowerPoint Presentation</vt:lpstr>
      <vt:lpstr>Burning bush Euonymus alatus </vt:lpstr>
      <vt:lpstr>Burning bush Euonymus alatus </vt:lpstr>
      <vt:lpstr>Amur cork tree</vt:lpstr>
      <vt:lpstr>Amur cork tree Phellodendron amurense </vt:lpstr>
      <vt:lpstr>Sweet autumn clematis Clematis terniflora </vt:lpstr>
      <vt:lpstr>Sweet autumn clematis</vt:lpstr>
      <vt:lpstr>Japanese chaff flower Achyranthes japonica </vt:lpstr>
      <vt:lpstr>Japanese chaff flower Achyranthes japonica </vt:lpstr>
      <vt:lpstr>Mile-a-minute vine Persicaria perfoliata </vt:lpstr>
      <vt:lpstr>Mile-a-minute vine Persicaria perfoliata </vt:lpstr>
      <vt:lpstr>PowerPoint Presentation</vt:lpstr>
      <vt:lpstr>Wisteria Wisteria sinensis/ W. floribunda</vt:lpstr>
      <vt:lpstr>Lesser celandine Ficaria verna </vt:lpstr>
      <vt:lpstr>Lesser celandine Ficaria verna </vt:lpstr>
      <vt:lpstr>Jetbead Rhodotypos scandens </vt:lpstr>
      <vt:lpstr>Jetbead Rhodotypos scandens </vt:lpstr>
      <vt:lpstr>PowerPoint Presentation</vt:lpstr>
      <vt:lpstr>Hairy willow-herb Epilobium hirsutum </vt:lpstr>
      <vt:lpstr>Mimosa Albizia julibrissin </vt:lpstr>
      <vt:lpstr>Mimosa Albizia julibrissin </vt:lpstr>
      <vt:lpstr>PowerPoint Presentation</vt:lpstr>
      <vt:lpstr>Small carpetgrass Arthraxon hispidus </vt:lpstr>
      <vt:lpstr>PowerPoint Presentation</vt:lpstr>
      <vt:lpstr>Chinese yam/Air potato Dioscorea polystachya </vt:lpstr>
      <vt:lpstr>Ravennagrass Saccharum ravennae </vt:lpstr>
      <vt:lpstr>Ravennagrass Saccharum ravennae </vt:lpstr>
      <vt:lpstr>Beefsteak Plant Perilla frutescens </vt:lpstr>
      <vt:lpstr>Beefsteak Plant Perilla frutescens </vt:lpstr>
      <vt:lpstr>Catnip Nepeta cataria </vt:lpstr>
      <vt:lpstr>Catnip Nepeta cataria </vt:lpstr>
      <vt:lpstr>How to Report These Species</vt:lpstr>
    </vt:vector>
  </TitlesOfParts>
  <Company>The Nature Conservancy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Jacquart</dc:creator>
  <cp:lastModifiedBy>Dawn Slack</cp:lastModifiedBy>
  <cp:revision>96</cp:revision>
  <dcterms:created xsi:type="dcterms:W3CDTF">2015-12-06T18:03:17Z</dcterms:created>
  <dcterms:modified xsi:type="dcterms:W3CDTF">2018-11-26T03:09:08Z</dcterms:modified>
</cp:coreProperties>
</file>