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61" r:id="rId3"/>
    <p:sldId id="272" r:id="rId4"/>
    <p:sldId id="257" r:id="rId5"/>
    <p:sldId id="276" r:id="rId6"/>
    <p:sldId id="277" r:id="rId7"/>
    <p:sldId id="269" r:id="rId8"/>
    <p:sldId id="264" r:id="rId9"/>
    <p:sldId id="279" r:id="rId10"/>
    <p:sldId id="280" r:id="rId11"/>
    <p:sldId id="281" r:id="rId12"/>
    <p:sldId id="282" r:id="rId13"/>
    <p:sldId id="284" r:id="rId14"/>
    <p:sldId id="286" r:id="rId15"/>
    <p:sldId id="262" r:id="rId16"/>
    <p:sldId id="287" r:id="rId17"/>
    <p:sldId id="288" r:id="rId18"/>
    <p:sldId id="289" r:id="rId19"/>
    <p:sldId id="302" r:id="rId20"/>
    <p:sldId id="290" r:id="rId21"/>
    <p:sldId id="291" r:id="rId22"/>
    <p:sldId id="293" r:id="rId23"/>
    <p:sldId id="294" r:id="rId24"/>
    <p:sldId id="312" r:id="rId25"/>
    <p:sldId id="29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721F"/>
    <a:srgbClr val="FBD2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99" autoAdjust="0"/>
  </p:normalViewPr>
  <p:slideViewPr>
    <p:cSldViewPr showGuides="1">
      <p:cViewPr varScale="1">
        <p:scale>
          <a:sx n="106" d="100"/>
          <a:sy n="106" d="100"/>
        </p:scale>
        <p:origin x="1686" y="10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5E1E02-CD9E-4F82-A603-907CE19E5CF8}" type="datetimeFigureOut">
              <a:rPr lang="en-US" smtClean="0"/>
              <a:t>7/17/2015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5BD769-A49B-4AC6-82B2-4A62FD0E6BF3}" type="slidenum">
              <a:rPr lang="en-US" smtClean="0"/>
              <a:t>‹#›</a:t>
            </a:fld>
            <a:endParaRPr lang="en-US"/>
          </a:p>
        </p:txBody>
      </p:sp>
    </p:spTree>
    <p:extLst>
      <p:ext uri="{BB962C8B-B14F-4D97-AF65-F5344CB8AC3E}">
        <p14:creationId xmlns:p14="http://schemas.microsoft.com/office/powerpoint/2010/main" val="1422887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ALB is </a:t>
            </a:r>
            <a:r>
              <a:rPr lang="en-US" baseline="0" dirty="0" smtClean="0"/>
              <a:t>an exotic invasive beetle that has not yet been found in Indiana, but has caused the removal and destruction of up to 90% of the trees in communities where it has been found.  This ravenous insect can devour 13 different native hardwood tree genera, and it is a pest of high concern in the state.  Before we get started I would like to acknowledge Amy Stone and Joe Boggs from the Ohio State University Extension.  They kindly shared many of the slides in this presentation and provided the intellectual basis for its content.</a:t>
            </a:r>
            <a:endParaRPr lang="en-US" dirty="0" smtClean="0"/>
          </a:p>
          <a:p>
            <a:endParaRPr lang="en-US" dirty="0"/>
          </a:p>
        </p:txBody>
      </p:sp>
      <p:sp>
        <p:nvSpPr>
          <p:cNvPr id="4" name="Slide Number Placeholder 3"/>
          <p:cNvSpPr>
            <a:spLocks noGrp="1"/>
          </p:cNvSpPr>
          <p:nvPr>
            <p:ph type="sldNum" sz="quarter" idx="10"/>
          </p:nvPr>
        </p:nvSpPr>
        <p:spPr/>
        <p:txBody>
          <a:bodyPr/>
          <a:lstStyle/>
          <a:p>
            <a:fld id="{1B5BD769-A49B-4AC6-82B2-4A62FD0E6BF3}" type="slidenum">
              <a:rPr lang="en-US" smtClean="0"/>
              <a:t>1</a:t>
            </a:fld>
            <a:endParaRPr lang="en-US"/>
          </a:p>
        </p:txBody>
      </p:sp>
    </p:spTree>
    <p:extLst>
      <p:ext uri="{BB962C8B-B14F-4D97-AF65-F5344CB8AC3E}">
        <p14:creationId xmlns:p14="http://schemas.microsoft.com/office/powerpoint/2010/main" val="292202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particular concern</a:t>
            </a:r>
            <a:r>
              <a:rPr lang="en-US" baseline="0" dirty="0" smtClean="0"/>
              <a:t> for Indiana is the latest infestation that was discovered in Bethel Ohio in June of last year.  Surveys to attempt to delimit the infestation were begun immediately, and tree removals began in November.  So far they have removed over 7500 infested trees in only a seven month period.  They have surveyed nearly 119,000 trees and so far the quarantined area covers 56 square miles.  The scary part for us is that Bethel is only about 50 miles from the Indiana border.</a:t>
            </a:r>
            <a:endParaRPr lang="en-US" dirty="0"/>
          </a:p>
        </p:txBody>
      </p:sp>
      <p:sp>
        <p:nvSpPr>
          <p:cNvPr id="4" name="Slide Number Placeholder 3"/>
          <p:cNvSpPr>
            <a:spLocks noGrp="1"/>
          </p:cNvSpPr>
          <p:nvPr>
            <p:ph type="sldNum" sz="quarter" idx="10"/>
          </p:nvPr>
        </p:nvSpPr>
        <p:spPr/>
        <p:txBody>
          <a:bodyPr/>
          <a:lstStyle/>
          <a:p>
            <a:fld id="{1B5BD769-A49B-4AC6-82B2-4A62FD0E6BF3}" type="slidenum">
              <a:rPr lang="en-US" smtClean="0"/>
              <a:t>3</a:t>
            </a:fld>
            <a:endParaRPr lang="en-US"/>
          </a:p>
        </p:txBody>
      </p:sp>
    </p:spTree>
    <p:extLst>
      <p:ext uri="{BB962C8B-B14F-4D97-AF65-F5344CB8AC3E}">
        <p14:creationId xmlns:p14="http://schemas.microsoft.com/office/powerpoint/2010/main" val="396077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Female beetles chew</a:t>
            </a:r>
            <a:r>
              <a:rPr lang="en-US" baseline="0" dirty="0" smtClean="0"/>
              <a:t> </a:t>
            </a:r>
            <a:r>
              <a:rPr lang="en-US" baseline="0" dirty="0" err="1" smtClean="0"/>
              <a:t>oviposition</a:t>
            </a:r>
            <a:r>
              <a:rPr lang="en-US" baseline="0" dirty="0" smtClean="0"/>
              <a:t> pits into the tree’s bark, and carefully lay an egg underneath the bark.  The first couple of larval stages feed in the phloem and cambial region just under the tree’s bark, and at later stages chew deeper and deeper into the wood of the tree, where they will pupate and complete transformation into an adult beetle.  Adults then chew their way out, creating large emergence holes which are about the diameter of a #2 pencil.  The adult beetles cannot survive the winter but they can overwinter as larvae or pupae within the tree.</a:t>
            </a:r>
            <a:endParaRPr lang="en-US" dirty="0"/>
          </a:p>
        </p:txBody>
      </p:sp>
      <p:sp>
        <p:nvSpPr>
          <p:cNvPr id="4" name="Slide Number Placeholder 3"/>
          <p:cNvSpPr>
            <a:spLocks noGrp="1"/>
          </p:cNvSpPr>
          <p:nvPr>
            <p:ph type="sldNum" sz="quarter" idx="10"/>
          </p:nvPr>
        </p:nvSpPr>
        <p:spPr/>
        <p:txBody>
          <a:bodyPr/>
          <a:lstStyle/>
          <a:p>
            <a:fld id="{1B5BD769-A49B-4AC6-82B2-4A62FD0E6BF3}" type="slidenum">
              <a:rPr lang="en-US" smtClean="0"/>
              <a:t>5</a:t>
            </a:fld>
            <a:endParaRPr lang="en-US"/>
          </a:p>
        </p:txBody>
      </p:sp>
    </p:spTree>
    <p:extLst>
      <p:ext uri="{BB962C8B-B14F-4D97-AF65-F5344CB8AC3E}">
        <p14:creationId xmlns:p14="http://schemas.microsoft.com/office/powerpoint/2010/main" val="2885454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A0E0A3-3321-4AA5-8C67-D502BFBDDBC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15888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Early detection of ALB infestations is key to successfully controlling them.  Be on high alert for any signs that might resemble ALB damage.  This can be an extremely devastating pest if it escapes into our native forests.  And if you do see any insect that looks like an ALB, please be sure to collect it or photograph it and report it immediately.</a:t>
            </a:r>
          </a:p>
          <a:p>
            <a:endParaRPr lang="en-US" dirty="0"/>
          </a:p>
        </p:txBody>
      </p:sp>
      <p:sp>
        <p:nvSpPr>
          <p:cNvPr id="4" name="Slide Number Placeholder 3"/>
          <p:cNvSpPr>
            <a:spLocks noGrp="1"/>
          </p:cNvSpPr>
          <p:nvPr>
            <p:ph type="sldNum" sz="quarter" idx="10"/>
          </p:nvPr>
        </p:nvSpPr>
        <p:spPr/>
        <p:txBody>
          <a:bodyPr/>
          <a:lstStyle/>
          <a:p>
            <a:fld id="{1B5BD769-A49B-4AC6-82B2-4A62FD0E6BF3}" type="slidenum">
              <a:rPr lang="en-US" smtClean="0"/>
              <a:t>24</a:t>
            </a:fld>
            <a:endParaRPr lang="en-US"/>
          </a:p>
        </p:txBody>
      </p:sp>
    </p:spTree>
    <p:extLst>
      <p:ext uri="{BB962C8B-B14F-4D97-AF65-F5344CB8AC3E}">
        <p14:creationId xmlns:p14="http://schemas.microsoft.com/office/powerpoint/2010/main" val="651797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C8F6564-CD45-4D9E-9A70-F81C8A6DA3F5}" type="datetimeFigureOut">
              <a:rPr lang="en-US" smtClean="0"/>
              <a:t>7/17/2015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1761C40-35FA-44E6-B539-E39326ACAF5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8F6564-CD45-4D9E-9A70-F81C8A6DA3F5}" type="datetimeFigureOut">
              <a:rPr lang="en-US" smtClean="0"/>
              <a:t>7/17/2015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1C40-35FA-44E6-B539-E39326ACAF5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C8F6564-CD45-4D9E-9A70-F81C8A6DA3F5}" type="datetimeFigureOut">
              <a:rPr lang="en-US" smtClean="0"/>
              <a:t>7/17/2015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1761C40-35FA-44E6-B539-E39326ACAF5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C8F6564-CD45-4D9E-9A70-F81C8A6DA3F5}" type="datetimeFigureOut">
              <a:rPr lang="en-US" smtClean="0"/>
              <a:t>7/17/2015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C8F6564-CD45-4D9E-9A70-F81C8A6DA3F5}" type="datetimeFigureOut">
              <a:rPr lang="en-US" smtClean="0"/>
              <a:t>7/17/2015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1761C40-35FA-44E6-B539-E39326ACAF54}"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C8F6564-CD45-4D9E-9A70-F81C8A6DA3F5}" type="datetimeFigureOut">
              <a:rPr lang="en-US" smtClean="0"/>
              <a:t>7/17/2015</a:t>
            </a:fld>
            <a:endParaRPr lang="en-US"/>
          </a:p>
        </p:txBody>
      </p:sp>
      <p:sp>
        <p:nvSpPr>
          <p:cNvPr id="10" name="Slide Number Placeholder 9"/>
          <p:cNvSpPr>
            <a:spLocks noGrp="1"/>
          </p:cNvSpPr>
          <p:nvPr>
            <p:ph type="sldNum" sz="quarter" idx="16"/>
          </p:nvPr>
        </p:nvSpPr>
        <p:spPr/>
        <p:txBody>
          <a:bodyPr rtlCol="0"/>
          <a:lstStyle/>
          <a:p>
            <a:fld id="{71761C40-35FA-44E6-B539-E39326ACAF54}"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C8F6564-CD45-4D9E-9A70-F81C8A6DA3F5}" type="datetimeFigureOut">
              <a:rPr lang="en-US" smtClean="0"/>
              <a:t>7/17/2015</a:t>
            </a:fld>
            <a:endParaRPr lang="en-US"/>
          </a:p>
        </p:txBody>
      </p:sp>
      <p:sp>
        <p:nvSpPr>
          <p:cNvPr id="12" name="Slide Number Placeholder 11"/>
          <p:cNvSpPr>
            <a:spLocks noGrp="1"/>
          </p:cNvSpPr>
          <p:nvPr>
            <p:ph type="sldNum" sz="quarter" idx="16"/>
          </p:nvPr>
        </p:nvSpPr>
        <p:spPr/>
        <p:txBody>
          <a:bodyPr rtlCol="0"/>
          <a:lstStyle/>
          <a:p>
            <a:fld id="{71761C40-35FA-44E6-B539-E39326ACAF54}"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C8F6564-CD45-4D9E-9A70-F81C8A6DA3F5}" type="datetimeFigureOut">
              <a:rPr lang="en-US" smtClean="0"/>
              <a:t>7/17/2015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F6564-CD45-4D9E-9A70-F81C8A6DA3F5}" type="datetimeFigureOut">
              <a:rPr lang="en-US" smtClean="0"/>
              <a:t>7/17/2015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1761C40-35FA-44E6-B539-E39326ACAF5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C8F6564-CD45-4D9E-9A70-F81C8A6DA3F5}" type="datetimeFigureOut">
              <a:rPr lang="en-US" smtClean="0"/>
              <a:t>7/17/2015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1761C40-35FA-44E6-B539-E39326ACAF54}"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C8F6564-CD45-4D9E-9A70-F81C8A6DA3F5}" type="datetimeFigureOut">
              <a:rPr lang="en-US" smtClean="0"/>
              <a:t>7/17/2015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1761C40-35FA-44E6-B539-E39326ACAF54}"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C8F6564-CD45-4D9E-9A70-F81C8A6DA3F5}" type="datetimeFigureOut">
              <a:rPr lang="en-US" smtClean="0"/>
              <a:t>7/17/2015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1761C40-35FA-44E6-B539-E39326ACAF5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2339547">
            <a:off x="1698107" y="904914"/>
            <a:ext cx="5819924" cy="4558113"/>
          </a:xfrm>
          <a:prstGeom prst="rect">
            <a:avLst/>
          </a:prstGeom>
        </p:spPr>
      </p:pic>
      <p:sp>
        <p:nvSpPr>
          <p:cNvPr id="2" name="Title 1"/>
          <p:cNvSpPr>
            <a:spLocks noGrp="1"/>
          </p:cNvSpPr>
          <p:nvPr>
            <p:ph type="ctrTitle"/>
          </p:nvPr>
        </p:nvSpPr>
        <p:spPr>
          <a:xfrm>
            <a:off x="2362200" y="838200"/>
            <a:ext cx="6477000" cy="1828800"/>
          </a:xfrm>
        </p:spPr>
        <p:txBody>
          <a:bodyPr>
            <a:normAutofit fontScale="90000"/>
          </a:bodyPr>
          <a:lstStyle/>
          <a:p>
            <a:pPr algn="r"/>
            <a:r>
              <a:rPr lang="en-US" dirty="0" smtClean="0">
                <a:effectLst>
                  <a:innerShdw blurRad="63500" dist="50800" dir="5400000">
                    <a:prstClr val="black">
                      <a:alpha val="50000"/>
                    </a:prstClr>
                  </a:innerShdw>
                </a:effectLst>
                <a:latin typeface="Calibri" pitchFamily="34" charset="0"/>
                <a:cs typeface="Calibri" pitchFamily="34" charset="0"/>
              </a:rPr>
              <a:t>Asian </a:t>
            </a:r>
            <a:r>
              <a:rPr lang="en-US" dirty="0" err="1" smtClean="0">
                <a:effectLst>
                  <a:innerShdw blurRad="63500" dist="50800" dir="5400000">
                    <a:prstClr val="black">
                      <a:alpha val="50000"/>
                    </a:prstClr>
                  </a:innerShdw>
                </a:effectLst>
                <a:latin typeface="Calibri" pitchFamily="34" charset="0"/>
                <a:cs typeface="Calibri" pitchFamily="34" charset="0"/>
              </a:rPr>
              <a:t>longhorned</a:t>
            </a:r>
            <a:r>
              <a:rPr lang="en-US" dirty="0" smtClean="0">
                <a:effectLst>
                  <a:innerShdw blurRad="63500" dist="50800" dir="5400000">
                    <a:prstClr val="black">
                      <a:alpha val="50000"/>
                    </a:prstClr>
                  </a:innerShdw>
                </a:effectLst>
                <a:latin typeface="Calibri" pitchFamily="34" charset="0"/>
                <a:cs typeface="Calibri" pitchFamily="34" charset="0"/>
              </a:rPr>
              <a:t> beetle</a:t>
            </a:r>
            <a:r>
              <a:rPr lang="en-US" dirty="0" smtClean="0">
                <a:effectLst>
                  <a:innerShdw blurRad="114300">
                    <a:prstClr val="black"/>
                  </a:innerShdw>
                </a:effectLst>
                <a:latin typeface="Calibri" pitchFamily="34" charset="0"/>
                <a:cs typeface="Calibri" pitchFamily="34" charset="0"/>
              </a:rPr>
              <a:t/>
            </a:r>
            <a:br>
              <a:rPr lang="en-US" dirty="0" smtClean="0">
                <a:effectLst>
                  <a:innerShdw blurRad="114300">
                    <a:prstClr val="black"/>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Biology</a:t>
            </a:r>
            <a:br>
              <a:rPr lang="en-US" sz="3600" cap="none" dirty="0" smtClean="0">
                <a:effectLst>
                  <a:innerShdw blurRad="63500" dist="50800" dir="5400000">
                    <a:prstClr val="black">
                      <a:alpha val="50000"/>
                    </a:prstClr>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Signs and Symptoms </a:t>
            </a:r>
            <a:br>
              <a:rPr lang="en-US" sz="3600" cap="none" dirty="0" smtClean="0">
                <a:effectLst>
                  <a:innerShdw blurRad="63500" dist="50800" dir="5400000">
                    <a:prstClr val="black">
                      <a:alpha val="50000"/>
                    </a:prstClr>
                  </a:innerShdw>
                </a:effectLst>
                <a:latin typeface="Calibri" pitchFamily="34" charset="0"/>
                <a:cs typeface="Calibri" pitchFamily="34" charset="0"/>
              </a:rPr>
            </a:br>
            <a:r>
              <a:rPr lang="en-US" sz="3600" cap="none" dirty="0" smtClean="0">
                <a:effectLst>
                  <a:innerShdw blurRad="63500" dist="50800" dir="5400000">
                    <a:prstClr val="black">
                      <a:alpha val="50000"/>
                    </a:prstClr>
                  </a:innerShdw>
                </a:effectLst>
                <a:latin typeface="Calibri" pitchFamily="34" charset="0"/>
                <a:cs typeface="Calibri" pitchFamily="34" charset="0"/>
              </a:rPr>
              <a:t>Response</a:t>
            </a:r>
            <a:endParaRPr lang="en-US" sz="3600" cap="none" dirty="0">
              <a:effectLst>
                <a:innerShdw blurRad="63500" dist="50800" dir="5400000">
                  <a:prstClr val="black">
                    <a:alpha val="50000"/>
                  </a:prstClr>
                </a:innerShdw>
              </a:effectLst>
              <a:latin typeface="Calibri" pitchFamily="34" charset="0"/>
              <a:cs typeface="Calibri" pitchFamily="34" charset="0"/>
            </a:endParaRPr>
          </a:p>
        </p:txBody>
      </p:sp>
      <p:sp>
        <p:nvSpPr>
          <p:cNvPr id="3" name="Subtitle 2"/>
          <p:cNvSpPr>
            <a:spLocks noGrp="1"/>
          </p:cNvSpPr>
          <p:nvPr>
            <p:ph type="subTitle" idx="1"/>
          </p:nvPr>
        </p:nvSpPr>
        <p:spPr>
          <a:xfrm>
            <a:off x="2362200" y="6050037"/>
            <a:ext cx="4191000" cy="685800"/>
          </a:xfrm>
        </p:spPr>
        <p:txBody>
          <a:bodyPr>
            <a:normAutofit/>
          </a:bodyPr>
          <a:lstStyle/>
          <a:p>
            <a:r>
              <a:rPr lang="en-US" sz="2000" cap="small" dirty="0" smtClean="0">
                <a:solidFill>
                  <a:schemeClr val="accent1">
                    <a:lumMod val="50000"/>
                  </a:schemeClr>
                </a:solidFill>
                <a:latin typeface="Calibri" pitchFamily="34" charset="0"/>
                <a:cs typeface="Calibri" pitchFamily="34" charset="0"/>
              </a:rPr>
              <a:t>F</a:t>
            </a:r>
            <a:r>
              <a:rPr lang="en-US" sz="2000" cap="small" dirty="0" smtClean="0">
                <a:latin typeface="Calibri" pitchFamily="34" charset="0"/>
                <a:cs typeface="Calibri" pitchFamily="34" charset="0"/>
              </a:rPr>
              <a:t>orest </a:t>
            </a:r>
            <a:r>
              <a:rPr lang="en-US" sz="2000" cap="small" dirty="0" smtClean="0">
                <a:solidFill>
                  <a:schemeClr val="accent1">
                    <a:lumMod val="50000"/>
                  </a:schemeClr>
                </a:solidFill>
                <a:latin typeface="Calibri" pitchFamily="34" charset="0"/>
                <a:cs typeface="Calibri" pitchFamily="34" charset="0"/>
              </a:rPr>
              <a:t>P</a:t>
            </a:r>
            <a:r>
              <a:rPr lang="en-US" sz="2000" cap="small" dirty="0" smtClean="0">
                <a:latin typeface="Calibri" pitchFamily="34" charset="0"/>
                <a:cs typeface="Calibri" pitchFamily="34" charset="0"/>
              </a:rPr>
              <a:t>est </a:t>
            </a:r>
            <a:r>
              <a:rPr lang="en-US" sz="2000" cap="small" dirty="0" smtClean="0">
                <a:solidFill>
                  <a:schemeClr val="accent1">
                    <a:lumMod val="50000"/>
                  </a:schemeClr>
                </a:solidFill>
                <a:latin typeface="Calibri" pitchFamily="34" charset="0"/>
                <a:cs typeface="Calibri" pitchFamily="34" charset="0"/>
              </a:rPr>
              <a:t>O</a:t>
            </a:r>
            <a:r>
              <a:rPr lang="en-US" sz="2000" cap="small" dirty="0" smtClean="0">
                <a:latin typeface="Calibri" pitchFamily="34" charset="0"/>
                <a:cs typeface="Calibri" pitchFamily="34" charset="0"/>
              </a:rPr>
              <a:t>utreach </a:t>
            </a:r>
            <a:r>
              <a:rPr lang="en-US" sz="2000" cap="small" dirty="0" smtClean="0">
                <a:solidFill>
                  <a:schemeClr val="accent1">
                    <a:lumMod val="50000"/>
                  </a:schemeClr>
                </a:solidFill>
                <a:latin typeface="Calibri" pitchFamily="34" charset="0"/>
                <a:cs typeface="Calibri" pitchFamily="34" charset="0"/>
              </a:rPr>
              <a:t>S</a:t>
            </a:r>
            <a:r>
              <a:rPr lang="en-US" sz="2000" cap="small" dirty="0" smtClean="0">
                <a:latin typeface="Calibri" pitchFamily="34" charset="0"/>
                <a:cs typeface="Calibri" pitchFamily="34" charset="0"/>
              </a:rPr>
              <a:t>urvey </a:t>
            </a:r>
            <a:r>
              <a:rPr lang="en-US" sz="2000" cap="small" dirty="0" smtClean="0">
                <a:solidFill>
                  <a:schemeClr val="accent1">
                    <a:lumMod val="50000"/>
                  </a:schemeClr>
                </a:solidFill>
                <a:latin typeface="Calibri" pitchFamily="34" charset="0"/>
                <a:cs typeface="Calibri" pitchFamily="34" charset="0"/>
              </a:rPr>
              <a:t>P</a:t>
            </a:r>
            <a:r>
              <a:rPr lang="en-US" sz="2000" cap="small" dirty="0" smtClean="0">
                <a:latin typeface="Calibri" pitchFamily="34" charset="0"/>
                <a:cs typeface="Calibri" pitchFamily="34" charset="0"/>
              </a:rPr>
              <a:t>roject</a:t>
            </a:r>
            <a:endParaRPr lang="en-US" sz="2000" cap="small" dirty="0">
              <a:latin typeface="Calibri" pitchFamily="34" charset="0"/>
              <a:cs typeface="Calibri"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6364" y="6232725"/>
            <a:ext cx="1018036" cy="34143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6210110"/>
            <a:ext cx="609600" cy="389196"/>
          </a:xfrm>
          <a:prstGeom prst="rect">
            <a:avLst/>
          </a:prstGeom>
        </p:spPr>
      </p:pic>
      <p:sp>
        <p:nvSpPr>
          <p:cNvPr id="13" name="Subtitle 2"/>
          <p:cNvSpPr txBox="1">
            <a:spLocks/>
          </p:cNvSpPr>
          <p:nvPr/>
        </p:nvSpPr>
        <p:spPr>
          <a:xfrm>
            <a:off x="0" y="6068611"/>
            <a:ext cx="1146341" cy="685800"/>
          </a:xfrm>
          <a:prstGeom prst="rect">
            <a:avLst/>
          </a:prstGeom>
        </p:spPr>
        <p:txBody>
          <a:bodyPr vert="horz" anchor="ctr">
            <a:normAutofit fontScale="62500" lnSpcReduction="20000"/>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dirty="0" smtClean="0">
                <a:latin typeface="Calibri" pitchFamily="34" charset="0"/>
                <a:cs typeface="Calibri" pitchFamily="34" charset="0"/>
              </a:rPr>
              <a:t>Early Detector Training</a:t>
            </a:r>
            <a:endParaRPr lang="en-US" dirty="0">
              <a:latin typeface="Calibri" pitchFamily="34" charset="0"/>
              <a:cs typeface="Calibri"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6836" y="6180580"/>
            <a:ext cx="805014" cy="467307"/>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2878" r="97122"/>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995077">
            <a:off x="550023" y="4804375"/>
            <a:ext cx="1845951" cy="2123575"/>
          </a:xfrm>
          <a:prstGeom prst="rect">
            <a:avLst/>
          </a:prstGeom>
        </p:spPr>
      </p:pic>
      <p:sp>
        <p:nvSpPr>
          <p:cNvPr id="10" name="Subtitle 2"/>
          <p:cNvSpPr txBox="1">
            <a:spLocks/>
          </p:cNvSpPr>
          <p:nvPr/>
        </p:nvSpPr>
        <p:spPr>
          <a:xfrm>
            <a:off x="2364475" y="5085864"/>
            <a:ext cx="6629400" cy="685800"/>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r"/>
            <a:endParaRPr lang="en-US" sz="2000" cap="small" dirty="0" smtClean="0">
              <a:solidFill>
                <a:schemeClr val="tx1"/>
              </a:solidFill>
              <a:latin typeface="Calibri" pitchFamily="34" charset="0"/>
              <a:cs typeface="Calibri" pitchFamily="34" charset="0"/>
            </a:endParaRPr>
          </a:p>
          <a:p>
            <a:pPr algn="r"/>
            <a:r>
              <a:rPr lang="en-US" sz="1400" cap="small" dirty="0" smtClean="0">
                <a:solidFill>
                  <a:schemeClr val="tx1"/>
                </a:solidFill>
                <a:latin typeface="Calibri" pitchFamily="34" charset="0"/>
                <a:cs typeface="Calibri" pitchFamily="34" charset="0"/>
              </a:rPr>
              <a:t>Adapted from Presentations by </a:t>
            </a:r>
          </a:p>
          <a:p>
            <a:pPr algn="r"/>
            <a:r>
              <a:rPr lang="en-US" sz="1400" cap="small" dirty="0" smtClean="0">
                <a:solidFill>
                  <a:schemeClr val="tx1"/>
                </a:solidFill>
                <a:latin typeface="Calibri" pitchFamily="34" charset="0"/>
                <a:cs typeface="Calibri" pitchFamily="34" charset="0"/>
              </a:rPr>
              <a:t>Amy Stone and Joe Boggs, Ohio State Extension </a:t>
            </a:r>
            <a:endParaRPr lang="en-US" sz="1400" cap="small"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1145656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Holes</a:t>
            </a:r>
            <a:endParaRPr lang="en-US" dirty="0">
              <a:latin typeface="Calibri" pitchFamily="34" charset="0"/>
              <a:cs typeface="Calibri" pitchFamily="34" charset="0"/>
            </a:endParaRPr>
          </a:p>
        </p:txBody>
      </p:sp>
      <p:pic>
        <p:nvPicPr>
          <p:cNvPr id="3" name="Picture 2" descr="Holes - Emergence-Oviposition 5.jpg"/>
          <p:cNvPicPr>
            <a:picLocks noChangeAspect="1"/>
          </p:cNvPicPr>
          <p:nvPr/>
        </p:nvPicPr>
        <p:blipFill>
          <a:blip r:embed="rId2" cstate="print"/>
          <a:stretch>
            <a:fillRect/>
          </a:stretch>
        </p:blipFill>
        <p:spPr>
          <a:xfrm>
            <a:off x="402834" y="1241461"/>
            <a:ext cx="7680960" cy="5117857"/>
          </a:xfrm>
          <a:prstGeom prst="rect">
            <a:avLst/>
          </a:prstGeom>
          <a:ln>
            <a:solidFill>
              <a:schemeClr val="tx1"/>
            </a:solidFill>
          </a:ln>
        </p:spPr>
      </p:pic>
      <p:grpSp>
        <p:nvGrpSpPr>
          <p:cNvPr id="4" name="Group 11"/>
          <p:cNvGrpSpPr/>
          <p:nvPr/>
        </p:nvGrpSpPr>
        <p:grpSpPr>
          <a:xfrm>
            <a:off x="449732" y="1735200"/>
            <a:ext cx="2819400" cy="400110"/>
            <a:chOff x="706582" y="1581090"/>
            <a:chExt cx="2819400" cy="400110"/>
          </a:xfrm>
        </p:grpSpPr>
        <p:cxnSp>
          <p:nvCxnSpPr>
            <p:cNvPr id="5" name="Straight Arrow Connector 4"/>
            <p:cNvCxnSpPr/>
            <p:nvPr/>
          </p:nvCxnSpPr>
          <p:spPr>
            <a:xfrm>
              <a:off x="2531120" y="1781145"/>
              <a:ext cx="994862" cy="7763"/>
            </a:xfrm>
            <a:prstGeom prst="straightConnector1">
              <a:avLst/>
            </a:prstGeom>
            <a:noFill/>
            <a:ln w="57150" cap="flat" cmpd="sng" algn="ctr">
              <a:solidFill>
                <a:sysClr val="window" lastClr="FFFFFF"/>
              </a:solidFill>
              <a:prstDash val="solid"/>
              <a:tailEnd type="arrow"/>
            </a:ln>
            <a:effectLst>
              <a:outerShdw blurRad="40000" dist="23000" dir="5400000" rotWithShape="0">
                <a:srgbClr val="000000">
                  <a:alpha val="35000"/>
                </a:srgbClr>
              </a:outerShdw>
            </a:effectLst>
            <a:scene3d>
              <a:camera prst="orthographicFront"/>
              <a:lightRig rig="threePt" dir="t"/>
            </a:scene3d>
            <a:sp3d>
              <a:bevelT/>
            </a:sp3d>
          </p:spPr>
        </p:cxnSp>
        <p:sp>
          <p:nvSpPr>
            <p:cNvPr id="6" name="TextBox 6"/>
            <p:cNvSpPr txBox="1"/>
            <p:nvPr/>
          </p:nvSpPr>
          <p:spPr>
            <a:xfrm>
              <a:off x="706582" y="1581090"/>
              <a:ext cx="1710725" cy="400110"/>
            </a:xfrm>
            <a:prstGeom prst="rect">
              <a:avLst/>
            </a:prstGeom>
            <a:solidFill>
              <a:srgbClr val="1F497D">
                <a:lumMod val="60000"/>
                <a:lumOff val="40000"/>
              </a:srgbClr>
            </a:solidFill>
            <a:ln>
              <a:solidFill>
                <a:sysClr val="window" lastClr="FFFFFF"/>
              </a:solidFill>
            </a:ln>
          </p:spPr>
          <p:txBody>
            <a:bodyPr wrap="none" rtlCol="0" anchor="ctr" anchorCtr="1">
              <a:spAutoFit/>
            </a:bodyPr>
            <a:lstStyle/>
            <a:p>
              <a:pPr fontAlgn="auto">
                <a:spcBef>
                  <a:spcPts val="0"/>
                </a:spcBef>
                <a:spcAft>
                  <a:spcPts val="0"/>
                </a:spcAft>
                <a:defRPr/>
              </a:pPr>
              <a:r>
                <a:rPr lang="en-US" sz="2000" kern="0" dirty="0">
                  <a:solidFill>
                    <a:sysClr val="window" lastClr="FFFFFF"/>
                  </a:solidFill>
                  <a:effectLst>
                    <a:outerShdw blurRad="50800" dist="38100" dir="2700000" algn="tl" rotWithShape="0">
                      <a:prstClr val="black"/>
                    </a:outerShdw>
                  </a:effectLst>
                  <a:latin typeface="Calibri" pitchFamily="34" charset="0"/>
                  <a:cs typeface="Calibri" pitchFamily="34" charset="0"/>
                </a:rPr>
                <a:t>Oviposition Pit</a:t>
              </a:r>
            </a:p>
          </p:txBody>
        </p:sp>
      </p:grpSp>
      <p:grpSp>
        <p:nvGrpSpPr>
          <p:cNvPr id="20" name="Group 19"/>
          <p:cNvGrpSpPr/>
          <p:nvPr/>
        </p:nvGrpSpPr>
        <p:grpSpPr>
          <a:xfrm>
            <a:off x="4027470" y="3328827"/>
            <a:ext cx="3792880" cy="1376736"/>
            <a:chOff x="4027470" y="3328827"/>
            <a:chExt cx="3792880" cy="1376736"/>
          </a:xfrm>
        </p:grpSpPr>
        <p:cxnSp>
          <p:nvCxnSpPr>
            <p:cNvPr id="8" name="Straight Arrow Connector 7"/>
            <p:cNvCxnSpPr>
              <a:stCxn id="10" idx="1"/>
            </p:cNvCxnSpPr>
            <p:nvPr/>
          </p:nvCxnSpPr>
          <p:spPr>
            <a:xfrm rot="10800000">
              <a:off x="4027470" y="3328827"/>
              <a:ext cx="1811680" cy="414731"/>
            </a:xfrm>
            <a:prstGeom prst="straightConnector1">
              <a:avLst/>
            </a:prstGeom>
            <a:noFill/>
            <a:ln w="57150" cap="flat" cmpd="sng" algn="ctr">
              <a:solidFill>
                <a:sysClr val="window" lastClr="FFFFFF"/>
              </a:solidFill>
              <a:prstDash val="solid"/>
              <a:tailEnd type="arrow"/>
            </a:ln>
            <a:effectLst>
              <a:outerShdw blurRad="40000" dist="23000" dir="5400000" rotWithShape="0">
                <a:srgbClr val="000000">
                  <a:alpha val="35000"/>
                </a:srgbClr>
              </a:outerShdw>
            </a:effectLst>
            <a:scene3d>
              <a:camera prst="orthographicFront"/>
              <a:lightRig rig="threePt" dir="t"/>
            </a:scene3d>
            <a:sp3d>
              <a:bevelT/>
            </a:sp3d>
          </p:spPr>
        </p:cxnSp>
        <p:cxnSp>
          <p:nvCxnSpPr>
            <p:cNvPr id="9" name="Straight Arrow Connector 8"/>
            <p:cNvCxnSpPr>
              <a:stCxn id="10" idx="1"/>
            </p:cNvCxnSpPr>
            <p:nvPr/>
          </p:nvCxnSpPr>
          <p:spPr>
            <a:xfrm rot="10800000" flipV="1">
              <a:off x="5013790" y="3743556"/>
              <a:ext cx="825361" cy="962007"/>
            </a:xfrm>
            <a:prstGeom prst="straightConnector1">
              <a:avLst/>
            </a:prstGeom>
            <a:noFill/>
            <a:ln w="57150" cap="rnd" cmpd="sng" algn="ctr">
              <a:solidFill>
                <a:sysClr val="window" lastClr="FFFFFF"/>
              </a:solidFill>
              <a:prstDash val="solid"/>
              <a:tailEnd type="arrow"/>
            </a:ln>
            <a:effectLst>
              <a:outerShdw blurRad="40000" dist="23000" dir="5400000" rotWithShape="0">
                <a:srgbClr val="000000">
                  <a:alpha val="35000"/>
                </a:srgbClr>
              </a:outerShdw>
            </a:effectLst>
            <a:scene3d>
              <a:camera prst="orthographicFront"/>
              <a:lightRig rig="threePt" dir="t"/>
            </a:scene3d>
            <a:sp3d>
              <a:bevelT/>
            </a:sp3d>
          </p:spPr>
        </p:cxnSp>
        <p:sp>
          <p:nvSpPr>
            <p:cNvPr id="10" name="TextBox 9"/>
            <p:cNvSpPr txBox="1"/>
            <p:nvPr/>
          </p:nvSpPr>
          <p:spPr>
            <a:xfrm>
              <a:off x="5839150" y="3543502"/>
              <a:ext cx="1981200" cy="400110"/>
            </a:xfrm>
            <a:prstGeom prst="rect">
              <a:avLst/>
            </a:prstGeom>
            <a:solidFill>
              <a:srgbClr val="1F497D">
                <a:lumMod val="60000"/>
                <a:lumOff val="40000"/>
              </a:srgbClr>
            </a:solidFill>
            <a:ln>
              <a:solidFill>
                <a:sysClr val="window" lastClr="FFFFFF"/>
              </a:solidFill>
            </a:ln>
          </p:spPr>
          <p:txBody>
            <a:bodyPr wrap="square" rtlCol="0" anchor="ctr" anchorCtr="1">
              <a:spAutoFit/>
            </a:bodyPr>
            <a:lstStyle/>
            <a:p>
              <a:pPr fontAlgn="auto">
                <a:spcBef>
                  <a:spcPts val="0"/>
                </a:spcBef>
                <a:spcAft>
                  <a:spcPts val="0"/>
                </a:spcAft>
                <a:defRPr/>
              </a:pPr>
              <a:r>
                <a:rPr lang="en-US" sz="2000" kern="0" dirty="0">
                  <a:solidFill>
                    <a:sysClr val="window" lastClr="FFFFFF"/>
                  </a:solidFill>
                  <a:effectLst>
                    <a:outerShdw blurRad="50800" dist="38100" dir="2700000" algn="tl" rotWithShape="0">
                      <a:prstClr val="black"/>
                    </a:outerShdw>
                  </a:effectLst>
                  <a:latin typeface="Calibri" pitchFamily="34" charset="0"/>
                  <a:cs typeface="Calibri" pitchFamily="34" charset="0"/>
                </a:rPr>
                <a:t>Adult Exit Holes</a:t>
              </a:r>
            </a:p>
          </p:txBody>
        </p:sp>
      </p:grpSp>
      <p:grpSp>
        <p:nvGrpSpPr>
          <p:cNvPr id="19" name="Group 18"/>
          <p:cNvGrpSpPr/>
          <p:nvPr/>
        </p:nvGrpSpPr>
        <p:grpSpPr>
          <a:xfrm>
            <a:off x="459770" y="3626778"/>
            <a:ext cx="2971800" cy="1839067"/>
            <a:chOff x="459770" y="3626778"/>
            <a:chExt cx="2971800" cy="1839067"/>
          </a:xfrm>
        </p:grpSpPr>
        <p:cxnSp>
          <p:nvCxnSpPr>
            <p:cNvPr id="12" name="Straight Arrow Connector 11"/>
            <p:cNvCxnSpPr>
              <a:stCxn id="14" idx="0"/>
            </p:cNvCxnSpPr>
            <p:nvPr/>
          </p:nvCxnSpPr>
          <p:spPr>
            <a:xfrm rot="5400000" flipH="1" flipV="1">
              <a:off x="1953703" y="3618746"/>
              <a:ext cx="545159" cy="561224"/>
            </a:xfrm>
            <a:prstGeom prst="straightConnector1">
              <a:avLst/>
            </a:prstGeom>
            <a:noFill/>
            <a:ln w="57150" cap="flat" cmpd="sng" algn="ctr">
              <a:solidFill>
                <a:sysClr val="window" lastClr="FFFFFF"/>
              </a:solidFill>
              <a:prstDash val="solid"/>
              <a:tailEnd type="arrow"/>
            </a:ln>
            <a:effectLst>
              <a:outerShdw blurRad="40000" dist="23000" dir="5400000" rotWithShape="0">
                <a:srgbClr val="000000">
                  <a:alpha val="35000"/>
                </a:srgbClr>
              </a:outerShdw>
            </a:effectLst>
            <a:scene3d>
              <a:camera prst="orthographicFront"/>
              <a:lightRig rig="threePt" dir="t"/>
            </a:scene3d>
            <a:sp3d>
              <a:bevelT/>
            </a:sp3d>
          </p:spPr>
        </p:cxnSp>
        <p:cxnSp>
          <p:nvCxnSpPr>
            <p:cNvPr id="13" name="Straight Arrow Connector 12"/>
            <p:cNvCxnSpPr>
              <a:stCxn id="14" idx="2"/>
            </p:cNvCxnSpPr>
            <p:nvPr/>
          </p:nvCxnSpPr>
          <p:spPr>
            <a:xfrm rot="16200000" flipH="1">
              <a:off x="2342269" y="4483224"/>
              <a:ext cx="586023" cy="1379220"/>
            </a:xfrm>
            <a:prstGeom prst="straightConnector1">
              <a:avLst/>
            </a:prstGeom>
            <a:noFill/>
            <a:ln w="57150" cap="flat" cmpd="sng" algn="ctr">
              <a:solidFill>
                <a:sysClr val="window" lastClr="FFFFFF"/>
              </a:solidFill>
              <a:prstDash val="solid"/>
              <a:tailEnd type="arrow"/>
            </a:ln>
            <a:effectLst>
              <a:outerShdw blurRad="40000" dist="23000" dir="5400000" rotWithShape="0">
                <a:srgbClr val="000000">
                  <a:alpha val="35000"/>
                </a:srgbClr>
              </a:outerShdw>
            </a:effectLst>
            <a:scene3d>
              <a:camera prst="orthographicFront"/>
              <a:lightRig rig="threePt" dir="t"/>
            </a:scene3d>
            <a:sp3d>
              <a:bevelT/>
            </a:sp3d>
          </p:spPr>
        </p:cxnSp>
        <p:sp>
          <p:nvSpPr>
            <p:cNvPr id="14" name="TextBox 13"/>
            <p:cNvSpPr txBox="1"/>
            <p:nvPr/>
          </p:nvSpPr>
          <p:spPr>
            <a:xfrm>
              <a:off x="459770" y="4171937"/>
              <a:ext cx="2971800" cy="707886"/>
            </a:xfrm>
            <a:prstGeom prst="rect">
              <a:avLst/>
            </a:prstGeom>
            <a:solidFill>
              <a:srgbClr val="1F497D">
                <a:lumMod val="60000"/>
                <a:lumOff val="40000"/>
              </a:srgbClr>
            </a:solidFill>
            <a:ln>
              <a:solidFill>
                <a:sysClr val="window" lastClr="FFFFFF"/>
              </a:solidFill>
            </a:ln>
          </p:spPr>
          <p:txBody>
            <a:bodyPr wrap="square" rtlCol="0" anchor="ctr" anchorCtr="1">
              <a:spAutoFit/>
            </a:bodyPr>
            <a:lstStyle/>
            <a:p>
              <a:pPr fontAlgn="auto">
                <a:spcBef>
                  <a:spcPts val="0"/>
                </a:spcBef>
                <a:spcAft>
                  <a:spcPts val="0"/>
                </a:spcAft>
                <a:defRPr/>
              </a:pPr>
              <a:r>
                <a:rPr lang="en-US" sz="2000" kern="0" dirty="0">
                  <a:solidFill>
                    <a:sysClr val="window" lastClr="FFFFFF"/>
                  </a:solidFill>
                  <a:effectLst>
                    <a:outerShdw blurRad="50800" dist="38100" dir="2700000" algn="tl" rotWithShape="0">
                      <a:prstClr val="black"/>
                    </a:outerShdw>
                  </a:effectLst>
                  <a:latin typeface="Calibri" pitchFamily="34" charset="0"/>
                  <a:cs typeface="Calibri" pitchFamily="34" charset="0"/>
                </a:rPr>
                <a:t>Adults will soon emerge through these holes</a:t>
              </a:r>
            </a:p>
          </p:txBody>
        </p:sp>
      </p:grpSp>
      <p:grpSp>
        <p:nvGrpSpPr>
          <p:cNvPr id="21" name="Group 20"/>
          <p:cNvGrpSpPr/>
          <p:nvPr/>
        </p:nvGrpSpPr>
        <p:grpSpPr>
          <a:xfrm>
            <a:off x="1111658" y="1549476"/>
            <a:ext cx="7680960" cy="5117855"/>
            <a:chOff x="731520" y="1549476"/>
            <a:chExt cx="7680960" cy="5117855"/>
          </a:xfrm>
        </p:grpSpPr>
        <p:pic>
          <p:nvPicPr>
            <p:cNvPr id="22" name="Picture 21" descr="Holes - Emergence-Oviposition w-Sap Flow 1A.jpg"/>
            <p:cNvPicPr>
              <a:picLocks noChangeAspect="1"/>
            </p:cNvPicPr>
            <p:nvPr/>
          </p:nvPicPr>
          <p:blipFill>
            <a:blip r:embed="rId3" cstate="print"/>
            <a:stretch>
              <a:fillRect/>
            </a:stretch>
          </p:blipFill>
          <p:spPr>
            <a:xfrm>
              <a:off x="731520" y="1549476"/>
              <a:ext cx="7680960" cy="5117855"/>
            </a:xfrm>
            <a:prstGeom prst="rect">
              <a:avLst/>
            </a:prstGeom>
            <a:ln>
              <a:solidFill>
                <a:schemeClr val="tx1"/>
              </a:solidFill>
            </a:ln>
          </p:spPr>
        </p:pic>
        <p:grpSp>
          <p:nvGrpSpPr>
            <p:cNvPr id="23" name="Group 19"/>
            <p:cNvGrpSpPr/>
            <p:nvPr/>
          </p:nvGrpSpPr>
          <p:grpSpPr>
            <a:xfrm>
              <a:off x="770562" y="2012824"/>
              <a:ext cx="2819400" cy="707886"/>
              <a:chOff x="770562" y="2012824"/>
              <a:chExt cx="2819400" cy="707886"/>
            </a:xfrm>
          </p:grpSpPr>
          <p:cxnSp>
            <p:nvCxnSpPr>
              <p:cNvPr id="31" name="Straight Arrow Connector 4"/>
              <p:cNvCxnSpPr/>
              <p:nvPr/>
            </p:nvCxnSpPr>
            <p:spPr>
              <a:xfrm>
                <a:off x="2595100" y="2366767"/>
                <a:ext cx="994862" cy="7763"/>
              </a:xfrm>
              <a:prstGeom prst="straightConnector1">
                <a:avLst/>
              </a:prstGeom>
              <a:noFill/>
              <a:ln w="57150" cap="flat" cmpd="sng" algn="ctr">
                <a:solidFill>
                  <a:sysClr val="window" lastClr="FFFFFF"/>
                </a:solidFill>
                <a:prstDash val="solid"/>
                <a:tailEnd type="arrow"/>
              </a:ln>
              <a:effectLst>
                <a:outerShdw blurRad="40000" dist="23000" dir="5400000" rotWithShape="0">
                  <a:srgbClr val="000000">
                    <a:alpha val="35000"/>
                  </a:srgbClr>
                </a:outerShdw>
              </a:effectLst>
              <a:scene3d>
                <a:camera prst="orthographicFront"/>
                <a:lightRig rig="threePt" dir="t"/>
              </a:scene3d>
              <a:sp3d>
                <a:bevelT/>
              </a:sp3d>
            </p:spPr>
          </p:cxnSp>
          <p:sp>
            <p:nvSpPr>
              <p:cNvPr id="32" name="TextBox 31"/>
              <p:cNvSpPr txBox="1"/>
              <p:nvPr/>
            </p:nvSpPr>
            <p:spPr>
              <a:xfrm>
                <a:off x="770562" y="2012824"/>
                <a:ext cx="1710725" cy="707886"/>
              </a:xfrm>
              <a:prstGeom prst="rect">
                <a:avLst/>
              </a:prstGeom>
              <a:solidFill>
                <a:srgbClr val="1F497D">
                  <a:lumMod val="60000"/>
                  <a:lumOff val="40000"/>
                </a:srgbClr>
              </a:solidFill>
              <a:ln>
                <a:solidFill>
                  <a:sysClr val="window" lastClr="FFFFFF"/>
                </a:solidFill>
              </a:ln>
            </p:spPr>
            <p:txBody>
              <a:bodyPr wrap="none" rtlCol="0" anchor="ctr" anchorCtr="1">
                <a:spAutoFit/>
              </a:bodyPr>
              <a:lstStyle/>
              <a:p>
                <a:pPr fontAlgn="auto">
                  <a:spcBef>
                    <a:spcPts val="0"/>
                  </a:spcBef>
                  <a:spcAft>
                    <a:spcPts val="0"/>
                  </a:spcAft>
                  <a:defRPr/>
                </a:pPr>
                <a:r>
                  <a:rPr lang="en-US" sz="2000" kern="0" dirty="0">
                    <a:solidFill>
                      <a:sysClr val="window" lastClr="FFFFFF"/>
                    </a:solidFill>
                    <a:effectLst>
                      <a:outerShdw blurRad="50800" dist="38100" dir="2700000" algn="tl" rotWithShape="0">
                        <a:prstClr val="black"/>
                      </a:outerShdw>
                    </a:effectLst>
                    <a:latin typeface="Calibri" pitchFamily="34" charset="0"/>
                    <a:cs typeface="Calibri" pitchFamily="34" charset="0"/>
                  </a:rPr>
                  <a:t>Oviposition Pit</a:t>
                </a:r>
              </a:p>
              <a:p>
                <a:pPr fontAlgn="auto">
                  <a:spcBef>
                    <a:spcPts val="0"/>
                  </a:spcBef>
                  <a:spcAft>
                    <a:spcPts val="0"/>
                  </a:spcAft>
                  <a:defRPr/>
                </a:pPr>
                <a:r>
                  <a:rPr lang="en-US" sz="2000" kern="0" dirty="0">
                    <a:solidFill>
                      <a:sysClr val="window" lastClr="FFFFFF"/>
                    </a:solidFill>
                    <a:effectLst>
                      <a:outerShdw blurRad="50800" dist="38100" dir="2700000" algn="tl" rotWithShape="0">
                        <a:prstClr val="black"/>
                      </a:outerShdw>
                    </a:effectLst>
                    <a:latin typeface="Calibri" pitchFamily="34" charset="0"/>
                    <a:cs typeface="Calibri" pitchFamily="34" charset="0"/>
                  </a:rPr>
                  <a:t>Oozing Sap</a:t>
                </a:r>
              </a:p>
            </p:txBody>
          </p:sp>
        </p:grpSp>
        <p:grpSp>
          <p:nvGrpSpPr>
            <p:cNvPr id="24" name="Group 21"/>
            <p:cNvGrpSpPr/>
            <p:nvPr/>
          </p:nvGrpSpPr>
          <p:grpSpPr>
            <a:xfrm>
              <a:off x="5702158" y="3205538"/>
              <a:ext cx="2683274" cy="2476070"/>
              <a:chOff x="5702158" y="3205538"/>
              <a:chExt cx="2683274" cy="2476070"/>
            </a:xfrm>
          </p:grpSpPr>
          <p:cxnSp>
            <p:nvCxnSpPr>
              <p:cNvPr id="28" name="Straight Arrow Connector 27"/>
              <p:cNvCxnSpPr>
                <a:stCxn id="30" idx="1"/>
              </p:cNvCxnSpPr>
              <p:nvPr/>
            </p:nvCxnSpPr>
            <p:spPr>
              <a:xfrm rot="10800000">
                <a:off x="5917916" y="3205538"/>
                <a:ext cx="486317" cy="1575709"/>
              </a:xfrm>
              <a:prstGeom prst="straightConnector1">
                <a:avLst/>
              </a:prstGeom>
              <a:noFill/>
              <a:ln w="57150" cap="flat" cmpd="sng" algn="ctr">
                <a:solidFill>
                  <a:sysClr val="window" lastClr="FFFFFF"/>
                </a:solidFill>
                <a:prstDash val="solid"/>
                <a:tailEnd type="arrow"/>
              </a:ln>
              <a:effectLst>
                <a:outerShdw blurRad="40000" dist="23000" dir="5400000" rotWithShape="0">
                  <a:srgbClr val="000000">
                    <a:alpha val="35000"/>
                  </a:srgbClr>
                </a:outerShdw>
              </a:effectLst>
              <a:scene3d>
                <a:camera prst="orthographicFront"/>
                <a:lightRig rig="threePt" dir="t"/>
              </a:scene3d>
              <a:sp3d>
                <a:bevelT/>
              </a:sp3d>
            </p:spPr>
          </p:cxnSp>
          <p:cxnSp>
            <p:nvCxnSpPr>
              <p:cNvPr id="29" name="Straight Arrow Connector 28"/>
              <p:cNvCxnSpPr>
                <a:stCxn id="30" idx="1"/>
              </p:cNvCxnSpPr>
              <p:nvPr/>
            </p:nvCxnSpPr>
            <p:spPr>
              <a:xfrm rot="10800000" flipV="1">
                <a:off x="5702158" y="4781245"/>
                <a:ext cx="702075" cy="900363"/>
              </a:xfrm>
              <a:prstGeom prst="straightConnector1">
                <a:avLst/>
              </a:prstGeom>
              <a:noFill/>
              <a:ln w="57150" cap="rnd" cmpd="sng" algn="ctr">
                <a:solidFill>
                  <a:sysClr val="window" lastClr="FFFFFF"/>
                </a:solidFill>
                <a:prstDash val="solid"/>
                <a:tailEnd type="arrow"/>
              </a:ln>
              <a:effectLst>
                <a:outerShdw blurRad="40000" dist="23000" dir="5400000" rotWithShape="0">
                  <a:srgbClr val="000000">
                    <a:alpha val="35000"/>
                  </a:srgbClr>
                </a:outerShdw>
              </a:effectLst>
              <a:scene3d>
                <a:camera prst="orthographicFront"/>
                <a:lightRig rig="threePt" dir="t"/>
              </a:scene3d>
              <a:sp3d>
                <a:bevelT/>
              </a:sp3d>
            </p:spPr>
          </p:cxnSp>
          <p:sp>
            <p:nvSpPr>
              <p:cNvPr id="30" name="TextBox 29"/>
              <p:cNvSpPr txBox="1"/>
              <p:nvPr/>
            </p:nvSpPr>
            <p:spPr>
              <a:xfrm>
                <a:off x="6404232" y="4581191"/>
                <a:ext cx="1981200" cy="400110"/>
              </a:xfrm>
              <a:prstGeom prst="rect">
                <a:avLst/>
              </a:prstGeom>
              <a:solidFill>
                <a:srgbClr val="1F497D">
                  <a:lumMod val="60000"/>
                  <a:lumOff val="40000"/>
                </a:srgbClr>
              </a:solidFill>
              <a:ln>
                <a:solidFill>
                  <a:sysClr val="window" lastClr="FFFFFF"/>
                </a:solidFill>
              </a:ln>
            </p:spPr>
            <p:txBody>
              <a:bodyPr wrap="square" rtlCol="0" anchor="ctr" anchorCtr="1">
                <a:spAutoFit/>
              </a:bodyPr>
              <a:lstStyle/>
              <a:p>
                <a:pPr fontAlgn="auto">
                  <a:spcBef>
                    <a:spcPts val="0"/>
                  </a:spcBef>
                  <a:spcAft>
                    <a:spcPts val="0"/>
                  </a:spcAft>
                  <a:defRPr/>
                </a:pPr>
                <a:r>
                  <a:rPr lang="en-US" sz="2000" kern="0" dirty="0">
                    <a:solidFill>
                      <a:sysClr val="window" lastClr="FFFFFF"/>
                    </a:solidFill>
                    <a:effectLst>
                      <a:outerShdw blurRad="50800" dist="38100" dir="2700000" algn="tl" rotWithShape="0">
                        <a:prstClr val="black"/>
                      </a:outerShdw>
                    </a:effectLst>
                    <a:latin typeface="Calibri" pitchFamily="34" charset="0"/>
                    <a:cs typeface="Calibri" pitchFamily="34" charset="0"/>
                  </a:rPr>
                  <a:t>Adult Exit Holes</a:t>
                </a:r>
              </a:p>
            </p:txBody>
          </p:sp>
        </p:grpSp>
        <p:grpSp>
          <p:nvGrpSpPr>
            <p:cNvPr id="25" name="Group 20"/>
            <p:cNvGrpSpPr/>
            <p:nvPr/>
          </p:nvGrpSpPr>
          <p:grpSpPr>
            <a:xfrm>
              <a:off x="5763803" y="3153481"/>
              <a:ext cx="2434975" cy="1069198"/>
              <a:chOff x="5763803" y="3153481"/>
              <a:chExt cx="2434975" cy="1069198"/>
            </a:xfrm>
          </p:grpSpPr>
          <p:cxnSp>
            <p:nvCxnSpPr>
              <p:cNvPr id="26" name="Straight Arrow Connector 25"/>
              <p:cNvCxnSpPr>
                <a:stCxn id="27" idx="1"/>
              </p:cNvCxnSpPr>
              <p:nvPr/>
            </p:nvCxnSpPr>
            <p:spPr>
              <a:xfrm rot="10800000" flipV="1">
                <a:off x="5763803" y="3661313"/>
                <a:ext cx="768231" cy="561366"/>
              </a:xfrm>
              <a:prstGeom prst="straightConnector1">
                <a:avLst/>
              </a:prstGeom>
              <a:noFill/>
              <a:ln w="57150" cap="flat" cmpd="sng" algn="ctr">
                <a:solidFill>
                  <a:sysClr val="window" lastClr="FFFFFF"/>
                </a:solidFill>
                <a:prstDash val="solid"/>
                <a:tailEnd type="arrow"/>
              </a:ln>
              <a:effectLst>
                <a:outerShdw blurRad="40000" dist="23000" dir="5400000" rotWithShape="0">
                  <a:srgbClr val="000000">
                    <a:alpha val="35000"/>
                  </a:srgbClr>
                </a:outerShdw>
              </a:effectLst>
              <a:scene3d>
                <a:camera prst="orthographicFront"/>
                <a:lightRig rig="threePt" dir="t"/>
              </a:scene3d>
              <a:sp3d>
                <a:bevelT/>
              </a:sp3d>
            </p:spPr>
          </p:cxnSp>
          <p:sp>
            <p:nvSpPr>
              <p:cNvPr id="27" name="TextBox 6"/>
              <p:cNvSpPr txBox="1"/>
              <p:nvPr/>
            </p:nvSpPr>
            <p:spPr>
              <a:xfrm>
                <a:off x="6532033" y="3153481"/>
                <a:ext cx="1666745" cy="1015663"/>
              </a:xfrm>
              <a:prstGeom prst="rect">
                <a:avLst/>
              </a:prstGeom>
              <a:solidFill>
                <a:srgbClr val="1F497D">
                  <a:lumMod val="60000"/>
                  <a:lumOff val="40000"/>
                </a:srgbClr>
              </a:solidFill>
              <a:ln>
                <a:solidFill>
                  <a:sysClr val="window" lastClr="FFFFFF"/>
                </a:solidFill>
              </a:ln>
            </p:spPr>
            <p:txBody>
              <a:bodyPr wrap="square" rtlCol="0" anchor="ctr" anchorCtr="1">
                <a:spAutoFit/>
              </a:bodyPr>
              <a:lstStyle/>
              <a:p>
                <a:pPr fontAlgn="auto">
                  <a:spcBef>
                    <a:spcPts val="0"/>
                  </a:spcBef>
                  <a:spcAft>
                    <a:spcPts val="0"/>
                  </a:spcAft>
                  <a:defRPr/>
                </a:pPr>
                <a:r>
                  <a:rPr lang="en-US" sz="2000" kern="0" dirty="0">
                    <a:solidFill>
                      <a:sysClr val="window" lastClr="FFFFFF"/>
                    </a:solidFill>
                    <a:effectLst>
                      <a:outerShdw blurRad="50800" dist="38100" dir="2700000" algn="tl" rotWithShape="0">
                        <a:prstClr val="black"/>
                      </a:outerShdw>
                    </a:effectLst>
                    <a:latin typeface="Calibri" pitchFamily="34" charset="0"/>
                    <a:cs typeface="Calibri" pitchFamily="34" charset="0"/>
                  </a:rPr>
                  <a:t>New Oviposition Pit</a:t>
                </a:r>
              </a:p>
            </p:txBody>
          </p:sp>
        </p:grpSp>
      </p:grpSp>
      <p:sp>
        <p:nvSpPr>
          <p:cNvPr id="33" name="TextBox 32"/>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562846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libri" pitchFamily="34" charset="0"/>
                <a:cs typeface="Calibri" pitchFamily="34" charset="0"/>
              </a:rPr>
              <a:t>Holes:  Oviposition Pits</a:t>
            </a:r>
            <a:endParaRPr lang="en-US" dirty="0">
              <a:latin typeface="Calibri" pitchFamily="34" charset="0"/>
              <a:cs typeface="Calibri" pitchFamily="34" charset="0"/>
            </a:endParaRPr>
          </a:p>
        </p:txBody>
      </p:sp>
      <p:grpSp>
        <p:nvGrpSpPr>
          <p:cNvPr id="6" name="Group 5"/>
          <p:cNvGrpSpPr/>
          <p:nvPr/>
        </p:nvGrpSpPr>
        <p:grpSpPr>
          <a:xfrm>
            <a:off x="410966" y="1258806"/>
            <a:ext cx="7680960" cy="5119502"/>
            <a:chOff x="410966" y="1258806"/>
            <a:chExt cx="7680960" cy="5119502"/>
          </a:xfrm>
        </p:grpSpPr>
        <p:pic>
          <p:nvPicPr>
            <p:cNvPr id="4" name="Picture 3" descr="Female Chewing Oviposition Hole 1A.jpg"/>
            <p:cNvPicPr>
              <a:picLocks noChangeAspect="1"/>
            </p:cNvPicPr>
            <p:nvPr/>
          </p:nvPicPr>
          <p:blipFill>
            <a:blip r:embed="rId2" cstate="print"/>
            <a:stretch>
              <a:fillRect/>
            </a:stretch>
          </p:blipFill>
          <p:spPr>
            <a:xfrm>
              <a:off x="410966" y="1258806"/>
              <a:ext cx="7680960" cy="5117857"/>
            </a:xfrm>
            <a:prstGeom prst="rect">
              <a:avLst/>
            </a:prstGeom>
            <a:ln>
              <a:solidFill>
                <a:schemeClr val="tx1"/>
              </a:solidFill>
            </a:ln>
          </p:spPr>
        </p:pic>
        <p:sp>
          <p:nvSpPr>
            <p:cNvPr id="5" name="TextBox 4"/>
            <p:cNvSpPr txBox="1"/>
            <p:nvPr/>
          </p:nvSpPr>
          <p:spPr>
            <a:xfrm>
              <a:off x="756010" y="5916643"/>
              <a:ext cx="4619020" cy="461665"/>
            </a:xfrm>
            <a:prstGeom prst="rect">
              <a:avLst/>
            </a:prstGeom>
            <a:solidFill>
              <a:schemeClr val="accent2"/>
            </a:solidFill>
            <a:ln>
              <a:noFill/>
            </a:ln>
            <a:effectLst/>
          </p:spPr>
          <p:txBody>
            <a:bodyPr wrap="none" rtlCol="0" anchor="ctr" anchorCtr="0">
              <a:spAutoFit/>
            </a:bodyPr>
            <a:lstStyle/>
            <a:p>
              <a:pPr algn="ctr"/>
              <a:r>
                <a:rPr lang="en-US" sz="2400" b="1" dirty="0">
                  <a:solidFill>
                    <a:srgbClr val="FFFFFF"/>
                  </a:solidFill>
                  <a:effectLst>
                    <a:outerShdw blurRad="50800" dist="38100" dir="2700000" algn="tl" rotWithShape="0">
                      <a:prstClr val="black"/>
                    </a:outerShdw>
                  </a:effectLst>
                  <a:latin typeface="Calibri" pitchFamily="34" charset="0"/>
                  <a:cs typeface="Calibri" pitchFamily="34" charset="0"/>
                </a:rPr>
                <a:t>Female Chewing an Oviposition Pit</a:t>
              </a:r>
            </a:p>
          </p:txBody>
        </p:sp>
      </p:grpSp>
      <p:pic>
        <p:nvPicPr>
          <p:cNvPr id="7" name="Picture 6" descr="Oviposition Holes 2B.jpg"/>
          <p:cNvPicPr>
            <a:picLocks noChangeAspect="1"/>
          </p:cNvPicPr>
          <p:nvPr/>
        </p:nvPicPr>
        <p:blipFill>
          <a:blip r:embed="rId3" cstate="print"/>
          <a:stretch>
            <a:fillRect/>
          </a:stretch>
        </p:blipFill>
        <p:spPr>
          <a:xfrm>
            <a:off x="731520" y="1420354"/>
            <a:ext cx="7680960" cy="5117855"/>
          </a:xfrm>
          <a:prstGeom prst="rect">
            <a:avLst/>
          </a:prstGeom>
          <a:ln>
            <a:solidFill>
              <a:schemeClr val="tx1"/>
            </a:solidFill>
          </a:ln>
        </p:spPr>
      </p:pic>
      <p:pic>
        <p:nvPicPr>
          <p:cNvPr id="8" name="Picture 7" descr="Oviposition Holes 5.jpg"/>
          <p:cNvPicPr>
            <a:picLocks noChangeAspect="1"/>
          </p:cNvPicPr>
          <p:nvPr/>
        </p:nvPicPr>
        <p:blipFill>
          <a:blip r:embed="rId4" cstate="print"/>
          <a:stretch>
            <a:fillRect/>
          </a:stretch>
        </p:blipFill>
        <p:spPr>
          <a:xfrm>
            <a:off x="1099335" y="1637405"/>
            <a:ext cx="7680960" cy="5117855"/>
          </a:xfrm>
          <a:prstGeom prst="rect">
            <a:avLst/>
          </a:prstGeom>
          <a:ln>
            <a:solidFill>
              <a:schemeClr val="tx1"/>
            </a:solidFill>
          </a:ln>
        </p:spPr>
      </p:pic>
      <p:sp>
        <p:nvSpPr>
          <p:cNvPr id="9" name="TextBox 8"/>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5490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Holes:  Adult Exit Holes</a:t>
            </a:r>
            <a:endParaRPr lang="en-US" dirty="0">
              <a:latin typeface="Calibri" pitchFamily="34" charset="0"/>
              <a:cs typeface="Calibri" pitchFamily="34" charset="0"/>
            </a:endParaRPr>
          </a:p>
        </p:txBody>
      </p:sp>
      <p:grpSp>
        <p:nvGrpSpPr>
          <p:cNvPr id="5" name="Group 4"/>
          <p:cNvGrpSpPr/>
          <p:nvPr/>
        </p:nvGrpSpPr>
        <p:grpSpPr>
          <a:xfrm>
            <a:off x="401660" y="1262247"/>
            <a:ext cx="7680960" cy="5117857"/>
            <a:chOff x="380144" y="1262247"/>
            <a:chExt cx="7680960" cy="5117857"/>
          </a:xfrm>
        </p:grpSpPr>
        <p:pic>
          <p:nvPicPr>
            <p:cNvPr id="3" name="Picture 2" descr="Beetle Emerging - Head 1B.jpg"/>
            <p:cNvPicPr>
              <a:picLocks noChangeAspect="1"/>
            </p:cNvPicPr>
            <p:nvPr/>
          </p:nvPicPr>
          <p:blipFill>
            <a:blip r:embed="rId2" cstate="print"/>
            <a:stretch>
              <a:fillRect/>
            </a:stretch>
          </p:blipFill>
          <p:spPr>
            <a:xfrm>
              <a:off x="380144" y="1262247"/>
              <a:ext cx="7680960" cy="5117857"/>
            </a:xfrm>
            <a:prstGeom prst="rect">
              <a:avLst/>
            </a:prstGeom>
            <a:ln>
              <a:solidFill>
                <a:schemeClr val="tx1"/>
              </a:solidFill>
            </a:ln>
          </p:spPr>
        </p:pic>
        <p:sp>
          <p:nvSpPr>
            <p:cNvPr id="4" name="TextBox 3"/>
            <p:cNvSpPr txBox="1"/>
            <p:nvPr/>
          </p:nvSpPr>
          <p:spPr>
            <a:xfrm>
              <a:off x="572159" y="5866060"/>
              <a:ext cx="2146357" cy="461665"/>
            </a:xfrm>
            <a:prstGeom prst="rect">
              <a:avLst/>
            </a:prstGeom>
            <a:noFill/>
            <a:ln>
              <a:noFill/>
            </a:ln>
            <a:effectLst/>
          </p:spPr>
          <p:txBody>
            <a:bodyPr wrap="none" rtlCol="0" anchor="ctr" anchorCtr="0">
              <a:spAutoFit/>
            </a:bodyPr>
            <a:lstStyle/>
            <a:p>
              <a:pPr algn="ctr"/>
              <a:r>
                <a:rPr lang="en-US" sz="2400" b="1" dirty="0">
                  <a:solidFill>
                    <a:srgbClr val="FFFFFF"/>
                  </a:solidFill>
                  <a:effectLst>
                    <a:outerShdw blurRad="50800" dist="38100" dir="2700000" algn="tl" rotWithShape="0">
                      <a:prstClr val="black"/>
                    </a:outerShdw>
                  </a:effectLst>
                  <a:latin typeface="Calibri" pitchFamily="34" charset="0"/>
                  <a:cs typeface="Calibri" pitchFamily="34" charset="0"/>
                </a:rPr>
                <a:t>Adult Emerging</a:t>
              </a:r>
            </a:p>
          </p:txBody>
        </p:sp>
      </p:grpSp>
      <p:pic>
        <p:nvPicPr>
          <p:cNvPr id="6" name="Picture 5" descr="Emergence hole w-Dime.jpg"/>
          <p:cNvPicPr>
            <a:picLocks noChangeAspect="1"/>
          </p:cNvPicPr>
          <p:nvPr/>
        </p:nvPicPr>
        <p:blipFill>
          <a:blip r:embed="rId3" cstate="print"/>
          <a:stretch>
            <a:fillRect/>
          </a:stretch>
        </p:blipFill>
        <p:spPr>
          <a:xfrm>
            <a:off x="731520" y="1403116"/>
            <a:ext cx="7680960" cy="5117857"/>
          </a:xfrm>
          <a:prstGeom prst="rect">
            <a:avLst/>
          </a:prstGeom>
          <a:ln>
            <a:solidFill>
              <a:srgbClr val="FFFFFF"/>
            </a:solidFill>
          </a:ln>
        </p:spPr>
      </p:pic>
      <p:pic>
        <p:nvPicPr>
          <p:cNvPr id="7" name="Picture 6" descr="Emergence w-Pencil.jpg"/>
          <p:cNvPicPr>
            <a:picLocks noChangeAspect="1"/>
          </p:cNvPicPr>
          <p:nvPr/>
        </p:nvPicPr>
        <p:blipFill>
          <a:blip r:embed="rId4" cstate="print"/>
          <a:stretch>
            <a:fillRect/>
          </a:stretch>
        </p:blipFill>
        <p:spPr>
          <a:xfrm>
            <a:off x="1103444" y="1574465"/>
            <a:ext cx="7680960" cy="5117855"/>
          </a:xfrm>
          <a:prstGeom prst="rect">
            <a:avLst/>
          </a:prstGeom>
          <a:ln>
            <a:solidFill>
              <a:srgbClr val="FFFFFF"/>
            </a:solidFill>
          </a:ln>
        </p:spPr>
      </p:pic>
      <p:sp>
        <p:nvSpPr>
          <p:cNvPr id="8" name="TextBox 7"/>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3777706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Calibri" pitchFamily="34" charset="0"/>
                <a:cs typeface="Calibri" pitchFamily="34" charset="0"/>
              </a:rPr>
              <a:t>Holes:  Woodpeckers</a:t>
            </a:r>
            <a:endParaRPr lang="en-US" dirty="0">
              <a:latin typeface="Calibri" pitchFamily="34" charset="0"/>
              <a:cs typeface="Calibri" pitchFamily="34" charset="0"/>
            </a:endParaRPr>
          </a:p>
        </p:txBody>
      </p:sp>
      <p:pic>
        <p:nvPicPr>
          <p:cNvPr id="7" name="Picture 6" descr="Woodpecker Holes 1A.jpg"/>
          <p:cNvPicPr>
            <a:picLocks noChangeAspect="1"/>
          </p:cNvPicPr>
          <p:nvPr/>
        </p:nvPicPr>
        <p:blipFill>
          <a:blip r:embed="rId2" cstate="print"/>
          <a:stretch>
            <a:fillRect/>
          </a:stretch>
        </p:blipFill>
        <p:spPr>
          <a:xfrm>
            <a:off x="548640" y="1285926"/>
            <a:ext cx="8046720" cy="5361565"/>
          </a:xfrm>
          <a:prstGeom prst="rect">
            <a:avLst/>
          </a:prstGeom>
          <a:ln>
            <a:solidFill>
              <a:srgbClr val="FFFFFF"/>
            </a:solidFill>
          </a:ln>
        </p:spPr>
      </p:pic>
      <p:grpSp>
        <p:nvGrpSpPr>
          <p:cNvPr id="8" name="Group 7"/>
          <p:cNvGrpSpPr/>
          <p:nvPr/>
        </p:nvGrpSpPr>
        <p:grpSpPr>
          <a:xfrm>
            <a:off x="5330204" y="1198638"/>
            <a:ext cx="3676263" cy="5514395"/>
            <a:chOff x="5330204" y="1198638"/>
            <a:chExt cx="3676263" cy="5514395"/>
          </a:xfrm>
        </p:grpSpPr>
        <p:pic>
          <p:nvPicPr>
            <p:cNvPr id="4" name="Picture 3" descr="Woodpecker - Rest Stop Ash 2 SMALL.jpg"/>
            <p:cNvPicPr>
              <a:picLocks noChangeAspect="1"/>
            </p:cNvPicPr>
            <p:nvPr/>
          </p:nvPicPr>
          <p:blipFill>
            <a:blip r:embed="rId3" cstate="print"/>
            <a:stretch>
              <a:fillRect/>
            </a:stretch>
          </p:blipFill>
          <p:spPr>
            <a:xfrm>
              <a:off x="5330204" y="1198638"/>
              <a:ext cx="3676263" cy="5514395"/>
            </a:xfrm>
            <a:prstGeom prst="rect">
              <a:avLst/>
            </a:prstGeom>
            <a:ln>
              <a:solidFill>
                <a:schemeClr val="tx1"/>
              </a:solidFill>
            </a:ln>
          </p:spPr>
        </p:pic>
        <p:sp>
          <p:nvSpPr>
            <p:cNvPr id="6" name="TextBox 5"/>
            <p:cNvSpPr txBox="1"/>
            <p:nvPr/>
          </p:nvSpPr>
          <p:spPr>
            <a:xfrm>
              <a:off x="5377249" y="5881596"/>
              <a:ext cx="2818897" cy="830997"/>
            </a:xfrm>
            <a:prstGeom prst="rect">
              <a:avLst/>
            </a:prstGeom>
            <a:noFill/>
            <a:ln>
              <a:noFill/>
            </a:ln>
            <a:effectLst/>
          </p:spPr>
          <p:txBody>
            <a:bodyPr wrap="square" rtlCol="0" anchor="ctr" anchorCtr="0">
              <a:spAutoFit/>
            </a:bodyPr>
            <a:lstStyle/>
            <a:p>
              <a:r>
                <a:rPr lang="en-US" sz="2400" b="1" dirty="0" smtClean="0">
                  <a:solidFill>
                    <a:schemeClr val="bg1"/>
                  </a:solidFill>
                  <a:effectLst>
                    <a:outerShdw blurRad="50800" dist="38100" dir="2700000" algn="tl" rotWithShape="0">
                      <a:prstClr val="black"/>
                    </a:outerShdw>
                  </a:effectLst>
                  <a:latin typeface="Calibri" pitchFamily="34" charset="0"/>
                  <a:cs typeface="Calibri" pitchFamily="34" charset="0"/>
                </a:rPr>
                <a:t>EAB Woodpecker Damage</a:t>
              </a:r>
            </a:p>
          </p:txBody>
        </p:sp>
      </p:grpSp>
      <p:sp>
        <p:nvSpPr>
          <p:cNvPr id="9" name="TextBox 8"/>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98640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Frass - Ken Law UGA Resized.jpg"/>
          <p:cNvPicPr>
            <a:picLocks noChangeAspect="1"/>
          </p:cNvPicPr>
          <p:nvPr/>
        </p:nvPicPr>
        <p:blipFill>
          <a:blip r:embed="rId2" cstate="print"/>
          <a:stretch>
            <a:fillRect/>
          </a:stretch>
        </p:blipFill>
        <p:spPr>
          <a:xfrm>
            <a:off x="395268" y="1239220"/>
            <a:ext cx="3632203" cy="5451267"/>
          </a:xfrm>
          <a:prstGeom prst="rect">
            <a:avLst/>
          </a:prstGeom>
          <a:ln>
            <a:solidFill>
              <a:schemeClr val="tx1"/>
            </a:solidFill>
          </a:ln>
        </p:spPr>
      </p:pic>
      <p:sp>
        <p:nvSpPr>
          <p:cNvPr id="15" name="Title 14"/>
          <p:cNvSpPr>
            <a:spLocks noGrp="1"/>
          </p:cNvSpPr>
          <p:nvPr>
            <p:ph type="title"/>
          </p:nvPr>
        </p:nvSpPr>
        <p:spPr/>
        <p:txBody>
          <a:bodyPr/>
          <a:lstStyle/>
          <a:p>
            <a:r>
              <a:rPr lang="en-US" dirty="0" smtClean="0">
                <a:latin typeface="Calibri" pitchFamily="34" charset="0"/>
                <a:cs typeface="Calibri" pitchFamily="34" charset="0"/>
              </a:rPr>
              <a:t>Frass</a:t>
            </a:r>
            <a:endParaRPr lang="en-US" dirty="0">
              <a:latin typeface="Calibri" pitchFamily="34" charset="0"/>
              <a:cs typeface="Calibri" pitchFamily="34" charset="0"/>
            </a:endParaRPr>
          </a:p>
        </p:txBody>
      </p:sp>
      <p:pic>
        <p:nvPicPr>
          <p:cNvPr id="38" name="Picture 37" descr="Emergence w-Frass 2.jpg"/>
          <p:cNvPicPr>
            <a:picLocks noChangeAspect="1"/>
          </p:cNvPicPr>
          <p:nvPr/>
        </p:nvPicPr>
        <p:blipFill>
          <a:blip r:embed="rId3" cstate="print"/>
          <a:stretch>
            <a:fillRect/>
          </a:stretch>
        </p:blipFill>
        <p:spPr>
          <a:xfrm>
            <a:off x="589737" y="1424521"/>
            <a:ext cx="7680960" cy="5117855"/>
          </a:xfrm>
          <a:prstGeom prst="rect">
            <a:avLst/>
          </a:prstGeom>
          <a:ln>
            <a:solidFill>
              <a:srgbClr val="FFFFFF"/>
            </a:solidFill>
          </a:ln>
        </p:spPr>
      </p:pic>
      <p:grpSp>
        <p:nvGrpSpPr>
          <p:cNvPr id="16" name="Group 15"/>
          <p:cNvGrpSpPr/>
          <p:nvPr/>
        </p:nvGrpSpPr>
        <p:grpSpPr>
          <a:xfrm>
            <a:off x="1027416" y="1571317"/>
            <a:ext cx="7680960" cy="5117855"/>
            <a:chOff x="1027416" y="1571317"/>
            <a:chExt cx="7680960" cy="5117855"/>
          </a:xfrm>
        </p:grpSpPr>
        <p:pic>
          <p:nvPicPr>
            <p:cNvPr id="39" name="Picture 38" descr="Emergence w-Frass 1.jpg"/>
            <p:cNvPicPr>
              <a:picLocks noChangeAspect="1"/>
            </p:cNvPicPr>
            <p:nvPr/>
          </p:nvPicPr>
          <p:blipFill>
            <a:blip r:embed="rId4" cstate="print"/>
            <a:stretch>
              <a:fillRect/>
            </a:stretch>
          </p:blipFill>
          <p:spPr>
            <a:xfrm>
              <a:off x="1027416" y="1571317"/>
              <a:ext cx="7680960" cy="5117855"/>
            </a:xfrm>
            <a:prstGeom prst="rect">
              <a:avLst/>
            </a:prstGeom>
            <a:ln>
              <a:solidFill>
                <a:srgbClr val="FFFFFF"/>
              </a:solidFill>
            </a:ln>
          </p:spPr>
        </p:pic>
        <p:cxnSp>
          <p:nvCxnSpPr>
            <p:cNvPr id="10" name="Straight Arrow Connector 9"/>
            <p:cNvCxnSpPr>
              <a:stCxn id="12" idx="3"/>
            </p:cNvCxnSpPr>
            <p:nvPr/>
          </p:nvCxnSpPr>
          <p:spPr>
            <a:xfrm>
              <a:off x="4119938" y="2584064"/>
              <a:ext cx="801383" cy="354345"/>
            </a:xfrm>
            <a:prstGeom prst="straightConnector1">
              <a:avLst/>
            </a:prstGeom>
            <a:noFill/>
            <a:ln w="57150" cap="flat" cmpd="sng" algn="ctr">
              <a:solidFill>
                <a:sysClr val="window" lastClr="FFFFFF"/>
              </a:solidFill>
              <a:prstDash val="solid"/>
              <a:tailEnd type="arrow"/>
            </a:ln>
            <a:effectLst>
              <a:outerShdw blurRad="40000" dist="23000" dir="5400000" rotWithShape="0">
                <a:srgbClr val="000000">
                  <a:alpha val="35000"/>
                </a:srgbClr>
              </a:outerShdw>
            </a:effectLst>
            <a:scene3d>
              <a:camera prst="orthographicFront"/>
              <a:lightRig rig="threePt" dir="t"/>
            </a:scene3d>
            <a:sp3d>
              <a:bevelT/>
            </a:sp3d>
          </p:spPr>
        </p:cxnSp>
        <p:sp>
          <p:nvSpPr>
            <p:cNvPr id="12" name="TextBox 11"/>
            <p:cNvSpPr txBox="1"/>
            <p:nvPr/>
          </p:nvSpPr>
          <p:spPr>
            <a:xfrm>
              <a:off x="1148138" y="2230121"/>
              <a:ext cx="2971800" cy="707886"/>
            </a:xfrm>
            <a:prstGeom prst="rect">
              <a:avLst/>
            </a:prstGeom>
            <a:solidFill>
              <a:srgbClr val="1F497D">
                <a:lumMod val="60000"/>
                <a:lumOff val="40000"/>
              </a:srgbClr>
            </a:solidFill>
            <a:ln>
              <a:solidFill>
                <a:sysClr val="window" lastClr="FFFFFF"/>
              </a:solidFill>
            </a:ln>
          </p:spPr>
          <p:txBody>
            <a:bodyPr wrap="square" rtlCol="0" anchor="ctr" anchorCtr="1">
              <a:spAutoFit/>
            </a:bodyPr>
            <a:lstStyle/>
            <a:p>
              <a:pPr fontAlgn="auto">
                <a:spcBef>
                  <a:spcPts val="0"/>
                </a:spcBef>
                <a:spcAft>
                  <a:spcPts val="0"/>
                </a:spcAft>
                <a:defRPr/>
              </a:pPr>
              <a:r>
                <a:rPr lang="en-US" sz="2000" kern="0" dirty="0">
                  <a:solidFill>
                    <a:sysClr val="window" lastClr="FFFFFF"/>
                  </a:solidFill>
                  <a:effectLst>
                    <a:outerShdw blurRad="50800" dist="38100" dir="2700000" algn="tl" rotWithShape="0">
                      <a:prstClr val="black"/>
                    </a:outerShdw>
                  </a:effectLst>
                  <a:latin typeface="Calibri" pitchFamily="34" charset="0"/>
                  <a:cs typeface="Calibri" pitchFamily="34" charset="0"/>
                </a:rPr>
                <a:t>Frass:  an adult will soon emerge through this hole</a:t>
              </a:r>
            </a:p>
          </p:txBody>
        </p:sp>
      </p:grpSp>
      <p:sp>
        <p:nvSpPr>
          <p:cNvPr id="9" name="TextBox 8"/>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3927632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6363" y="6334780"/>
            <a:ext cx="3060127" cy="523220"/>
          </a:xfrm>
          <a:prstGeom prst="rect">
            <a:avLst/>
          </a:prstGeom>
          <a:noFill/>
        </p:spPr>
        <p:txBody>
          <a:bodyPr wrap="square" rtlCol="0">
            <a:spAutoFit/>
          </a:bodyPr>
          <a:lstStyle/>
          <a:p>
            <a:r>
              <a:rPr lang="en-US" sz="1400" dirty="0" smtClean="0">
                <a:latin typeface="Calibri" pitchFamily="34" charset="0"/>
                <a:cs typeface="Calibri" pitchFamily="34" charset="0"/>
              </a:rPr>
              <a:t>Photos Courtesy Cliff Sadof</a:t>
            </a:r>
          </a:p>
          <a:p>
            <a:r>
              <a:rPr lang="en-US" sz="1400" dirty="0" smtClean="0">
                <a:latin typeface="Calibri" pitchFamily="34" charset="0"/>
                <a:cs typeface="Calibri" pitchFamily="34" charset="0"/>
              </a:rPr>
              <a:t>Purdue Extension</a:t>
            </a:r>
            <a:endParaRPr lang="en-US" sz="1400" dirty="0">
              <a:latin typeface="Calibri" pitchFamily="34" charset="0"/>
              <a:cs typeface="Calibri"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54496" y="1127634"/>
            <a:ext cx="7161920" cy="4774613"/>
          </a:xfrm>
          <a:prstGeom prst="rect">
            <a:avLst/>
          </a:prstGeom>
        </p:spPr>
      </p:pic>
      <p:sp>
        <p:nvSpPr>
          <p:cNvPr id="2" name="Title 1"/>
          <p:cNvSpPr>
            <a:spLocks noGrp="1"/>
          </p:cNvSpPr>
          <p:nvPr>
            <p:ph type="title"/>
          </p:nvPr>
        </p:nvSpPr>
        <p:spPr>
          <a:xfrm>
            <a:off x="345876" y="381000"/>
            <a:ext cx="8493323" cy="457200"/>
          </a:xfrm>
        </p:spPr>
        <p:txBody>
          <a:bodyPr>
            <a:noAutofit/>
          </a:bodyPr>
          <a:lstStyle/>
          <a:p>
            <a:r>
              <a:rPr lang="en-US" sz="3200" dirty="0" smtClean="0">
                <a:latin typeface="Calibri" pitchFamily="34" charset="0"/>
                <a:cs typeface="Calibri" pitchFamily="34" charset="0"/>
              </a:rPr>
              <a:t>Note: Heavily infested trees may not show obvious canopy decline!</a:t>
            </a:r>
            <a:endParaRPr lang="en-US" sz="3200"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78" r="97122"/>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995077">
            <a:off x="96214" y="4611029"/>
            <a:ext cx="1845951" cy="2123575"/>
          </a:xfrm>
          <a:prstGeom prst="rect">
            <a:avLst/>
          </a:prstGeom>
        </p:spPr>
      </p:pic>
      <p:sp>
        <p:nvSpPr>
          <p:cNvPr id="10" name="Title 1"/>
          <p:cNvSpPr txBox="1">
            <a:spLocks/>
          </p:cNvSpPr>
          <p:nvPr/>
        </p:nvSpPr>
        <p:spPr>
          <a:xfrm>
            <a:off x="1" y="1981199"/>
            <a:ext cx="4369385" cy="1599759"/>
          </a:xfrm>
          <a:prstGeom prst="rect">
            <a:avLst/>
          </a:prstGeom>
          <a:solidFill>
            <a:schemeClr val="accent1">
              <a:alpha val="73000"/>
            </a:schemeClr>
          </a:solidFill>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600"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A heavily infested tree in Bethel, OH</a:t>
            </a:r>
            <a:endParaRPr lang="en-US" sz="3600"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grpSp>
        <p:nvGrpSpPr>
          <p:cNvPr id="12" name="Group 11"/>
          <p:cNvGrpSpPr/>
          <p:nvPr/>
        </p:nvGrpSpPr>
        <p:grpSpPr>
          <a:xfrm>
            <a:off x="-325617" y="0"/>
            <a:ext cx="9601200" cy="6400800"/>
            <a:chOff x="-228600" y="228600"/>
            <a:chExt cx="9601200" cy="640080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28600"/>
              <a:ext cx="9601200" cy="6400800"/>
            </a:xfrm>
            <a:prstGeom prst="rect">
              <a:avLst/>
            </a:prstGeom>
          </p:spPr>
        </p:pic>
        <p:sp>
          <p:nvSpPr>
            <p:cNvPr id="11" name="Title 1"/>
            <p:cNvSpPr txBox="1">
              <a:spLocks/>
            </p:cNvSpPr>
            <p:nvPr/>
          </p:nvSpPr>
          <p:spPr>
            <a:xfrm>
              <a:off x="4369386" y="533840"/>
              <a:ext cx="4369385" cy="1064119"/>
            </a:xfrm>
            <a:prstGeom prst="rect">
              <a:avLst/>
            </a:prstGeom>
            <a:solidFill>
              <a:schemeClr val="accent1">
                <a:alpha val="73000"/>
              </a:schemeClr>
            </a:solidFill>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600"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Canopy of same tree</a:t>
              </a:r>
              <a:endParaRPr lang="en-US" sz="3600"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grpSp>
      <p:grpSp>
        <p:nvGrpSpPr>
          <p:cNvPr id="15" name="Group 14"/>
          <p:cNvGrpSpPr/>
          <p:nvPr/>
        </p:nvGrpSpPr>
        <p:grpSpPr>
          <a:xfrm>
            <a:off x="2184693" y="-58122"/>
            <a:ext cx="4684055" cy="6916122"/>
            <a:chOff x="2016177" y="38723"/>
            <a:chExt cx="5111646" cy="7667469"/>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6177" y="38723"/>
              <a:ext cx="5111646" cy="7667469"/>
            </a:xfrm>
            <a:prstGeom prst="rect">
              <a:avLst/>
            </a:prstGeom>
          </p:spPr>
        </p:pic>
        <p:sp>
          <p:nvSpPr>
            <p:cNvPr id="14" name="Title 1"/>
            <p:cNvSpPr txBox="1">
              <a:spLocks/>
            </p:cNvSpPr>
            <p:nvPr/>
          </p:nvSpPr>
          <p:spPr>
            <a:xfrm>
              <a:off x="2330847" y="5672816"/>
              <a:ext cx="4369385" cy="1064119"/>
            </a:xfrm>
            <a:prstGeom prst="rect">
              <a:avLst/>
            </a:prstGeom>
            <a:solidFill>
              <a:schemeClr val="accent1">
                <a:alpha val="73000"/>
              </a:schemeClr>
            </a:solidFill>
          </p:spPr>
          <p:txBody>
            <a:bodyPr vert="horz" anchor="ctr">
              <a:normAutofit fontScale="77500" lnSpcReduction="20000"/>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600" dirty="0" err="1" smtClean="0">
                  <a:solidFill>
                    <a:schemeClr val="tx1"/>
                  </a:solidFill>
                  <a:effectLst>
                    <a:outerShdw blurRad="38100" dist="38100" dir="2700000" algn="tl">
                      <a:srgbClr val="000000">
                        <a:alpha val="43137"/>
                      </a:srgbClr>
                    </a:outerShdw>
                  </a:effectLst>
                  <a:latin typeface="Calibri" pitchFamily="34" charset="0"/>
                  <a:cs typeface="Calibri" pitchFamily="34" charset="0"/>
                </a:rPr>
                <a:t>Oviposition</a:t>
              </a:r>
              <a:r>
                <a:rPr lang="en-US" sz="3600"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 pits covering trunk of same tree</a:t>
              </a:r>
              <a:endParaRPr lang="en-US" sz="3600"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grpSp>
      <p:sp>
        <p:nvSpPr>
          <p:cNvPr id="16" name="TextBox 15"/>
          <p:cNvSpPr txBox="1"/>
          <p:nvPr/>
        </p:nvSpPr>
        <p:spPr>
          <a:xfrm>
            <a:off x="1576427" y="2705724"/>
            <a:ext cx="5952475" cy="1446550"/>
          </a:xfrm>
          <a:prstGeom prst="rect">
            <a:avLst/>
          </a:prstGeom>
          <a:solidFill>
            <a:schemeClr val="bg1">
              <a:lumMod val="75000"/>
            </a:schemeClr>
          </a:solidFill>
          <a:ln>
            <a:solidFill>
              <a:schemeClr val="tx1"/>
            </a:solidFill>
          </a:ln>
          <a:effectLst>
            <a:glow rad="228600">
              <a:srgbClr val="FF0000">
                <a:alpha val="40000"/>
              </a:srgbClr>
            </a:glow>
          </a:effectLst>
          <a:scene3d>
            <a:camera prst="orthographicFront"/>
            <a:lightRig rig="threePt" dir="t"/>
          </a:scene3d>
          <a:sp3d>
            <a:bevelT/>
          </a:sp3d>
        </p:spPr>
        <p:txBody>
          <a:bodyPr wrap="square" rtlCol="0" anchor="ctr" anchorCtr="0">
            <a:spAutoFit/>
          </a:bodyPr>
          <a:lstStyle/>
          <a:p>
            <a:pPr algn="ctr"/>
            <a:r>
              <a:rPr lang="en-US" sz="4400" b="1" dirty="0" smtClean="0">
                <a:effectLst>
                  <a:outerShdw blurRad="50800" dist="38100" dir="2700000" algn="tl" rotWithShape="0">
                    <a:prstClr val="black"/>
                  </a:outerShdw>
                </a:effectLst>
                <a:latin typeface="Calibri" pitchFamily="34" charset="0"/>
                <a:cs typeface="Calibri" pitchFamily="34" charset="0"/>
              </a:rPr>
              <a:t>Close Inspection is Necessary!</a:t>
            </a:r>
          </a:p>
        </p:txBody>
      </p:sp>
    </p:spTree>
    <p:extLst>
      <p:ext uri="{BB962C8B-B14F-4D97-AF65-F5344CB8AC3E}">
        <p14:creationId xmlns:p14="http://schemas.microsoft.com/office/powerpoint/2010/main" val="40860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Bark Cracking / Sloughing</a:t>
            </a:r>
            <a:endParaRPr lang="en-US" dirty="0">
              <a:latin typeface="Calibri" pitchFamily="34" charset="0"/>
              <a:cs typeface="Calibri" pitchFamily="34" charset="0"/>
            </a:endParaRPr>
          </a:p>
        </p:txBody>
      </p:sp>
      <p:pic>
        <p:nvPicPr>
          <p:cNvPr id="3" name="Picture 2" descr="ALB Larval Feeding Damage 4.jpg"/>
          <p:cNvPicPr>
            <a:picLocks noChangeAspect="1"/>
          </p:cNvPicPr>
          <p:nvPr/>
        </p:nvPicPr>
        <p:blipFill>
          <a:blip r:embed="rId2" cstate="print"/>
          <a:stretch>
            <a:fillRect/>
          </a:stretch>
        </p:blipFill>
        <p:spPr>
          <a:xfrm>
            <a:off x="723451" y="1353784"/>
            <a:ext cx="3320366" cy="4983257"/>
          </a:xfrm>
          <a:prstGeom prst="rect">
            <a:avLst/>
          </a:prstGeom>
          <a:ln>
            <a:solidFill>
              <a:schemeClr val="tx1"/>
            </a:solidFill>
          </a:ln>
        </p:spPr>
      </p:pic>
      <p:pic>
        <p:nvPicPr>
          <p:cNvPr id="4" name="Picture 3" descr="ALB Larval Feeding Damage 2.jpg"/>
          <p:cNvPicPr>
            <a:picLocks noChangeAspect="1"/>
          </p:cNvPicPr>
          <p:nvPr/>
        </p:nvPicPr>
        <p:blipFill>
          <a:blip r:embed="rId3" cstate="print"/>
          <a:stretch>
            <a:fillRect/>
          </a:stretch>
        </p:blipFill>
        <p:spPr>
          <a:xfrm>
            <a:off x="1955127" y="2065105"/>
            <a:ext cx="6644342" cy="4427154"/>
          </a:xfrm>
          <a:prstGeom prst="rect">
            <a:avLst/>
          </a:prstGeom>
          <a:ln>
            <a:solidFill>
              <a:schemeClr val="tx1"/>
            </a:solidFill>
          </a:ln>
        </p:spPr>
      </p:pic>
      <p:pic>
        <p:nvPicPr>
          <p:cNvPr id="5" name="Picture 4" descr="Damage - box elder - Dennis Haugen UGA Resized.jpg"/>
          <p:cNvPicPr>
            <a:picLocks noChangeAspect="1"/>
          </p:cNvPicPr>
          <p:nvPr/>
        </p:nvPicPr>
        <p:blipFill>
          <a:blip r:embed="rId4" cstate="print"/>
          <a:stretch>
            <a:fillRect/>
          </a:stretch>
        </p:blipFill>
        <p:spPr>
          <a:xfrm>
            <a:off x="5422230" y="1381327"/>
            <a:ext cx="3525980" cy="5291847"/>
          </a:xfrm>
          <a:prstGeom prst="rect">
            <a:avLst/>
          </a:prstGeom>
          <a:ln>
            <a:solidFill>
              <a:schemeClr val="tx1"/>
            </a:solidFill>
          </a:ln>
        </p:spPr>
      </p:pic>
      <p:sp>
        <p:nvSpPr>
          <p:cNvPr id="6" name="TextBox 5"/>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2852361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libri" pitchFamily="34" charset="0"/>
                <a:cs typeface="Calibri" pitchFamily="34" charset="0"/>
              </a:rPr>
              <a:t>The Larvae </a:t>
            </a:r>
            <a:endParaRPr lang="en-US" dirty="0">
              <a:latin typeface="Calibri" pitchFamily="34" charset="0"/>
              <a:cs typeface="Calibri" pitchFamily="34" charset="0"/>
            </a:endParaRPr>
          </a:p>
        </p:txBody>
      </p:sp>
      <p:pic>
        <p:nvPicPr>
          <p:cNvPr id="5" name="Picture 4" descr="Late Instar Larva 4.jpg"/>
          <p:cNvPicPr>
            <a:picLocks noChangeAspect="1"/>
          </p:cNvPicPr>
          <p:nvPr/>
        </p:nvPicPr>
        <p:blipFill>
          <a:blip r:embed="rId2" cstate="print"/>
          <a:stretch>
            <a:fillRect/>
          </a:stretch>
        </p:blipFill>
        <p:spPr>
          <a:xfrm>
            <a:off x="839952" y="1229124"/>
            <a:ext cx="7406640" cy="4935076"/>
          </a:xfrm>
          <a:prstGeom prst="rect">
            <a:avLst/>
          </a:prstGeom>
          <a:ln>
            <a:solidFill>
              <a:schemeClr val="tx1"/>
            </a:solidFill>
          </a:ln>
        </p:spPr>
      </p:pic>
      <p:sp>
        <p:nvSpPr>
          <p:cNvPr id="4" name="TextBox 3"/>
          <p:cNvSpPr txBox="1"/>
          <p:nvPr/>
        </p:nvSpPr>
        <p:spPr>
          <a:xfrm>
            <a:off x="622571" y="5846567"/>
            <a:ext cx="7915378" cy="830997"/>
          </a:xfrm>
          <a:prstGeom prst="rect">
            <a:avLst/>
          </a:prstGeom>
          <a:solidFill>
            <a:schemeClr val="accent5">
              <a:lumMod val="75000"/>
            </a:schemeClr>
          </a:solidFill>
          <a:ln>
            <a:solidFill>
              <a:srgbClr val="FFFFFF"/>
            </a:solidFill>
          </a:ln>
          <a:scene3d>
            <a:camera prst="orthographicFront"/>
            <a:lightRig rig="threePt" dir="t"/>
          </a:scene3d>
          <a:sp3d>
            <a:bevelT/>
          </a:sp3d>
        </p:spPr>
        <p:txBody>
          <a:bodyPr wrap="square" rtlCol="0">
            <a:spAutoFit/>
          </a:bodyPr>
          <a:lstStyle/>
          <a:p>
            <a:r>
              <a:rPr lang="en-US" sz="2400" dirty="0" smtClean="0">
                <a:solidFill>
                  <a:srgbClr val="FFFFFF"/>
                </a:solidFill>
                <a:latin typeface="Calibri" pitchFamily="34" charset="0"/>
                <a:cs typeface="Calibri" pitchFamily="34" charset="0"/>
              </a:rPr>
              <a:t>Larvae may be found in </a:t>
            </a:r>
            <a:r>
              <a:rPr lang="en-US" sz="2400" u="sng" dirty="0" smtClean="0">
                <a:solidFill>
                  <a:srgbClr val="FFFFFF"/>
                </a:solidFill>
                <a:latin typeface="Calibri" pitchFamily="34" charset="0"/>
                <a:cs typeface="Calibri" pitchFamily="34" charset="0"/>
              </a:rPr>
              <a:t>LIVING</a:t>
            </a:r>
            <a:r>
              <a:rPr lang="en-US" sz="2400" dirty="0" smtClean="0">
                <a:solidFill>
                  <a:srgbClr val="FFFFFF"/>
                </a:solidFill>
                <a:latin typeface="Calibri" pitchFamily="34" charset="0"/>
                <a:cs typeface="Calibri" pitchFamily="34" charset="0"/>
              </a:rPr>
              <a:t> trunks or branches or in </a:t>
            </a:r>
            <a:r>
              <a:rPr lang="en-US" sz="2400" u="sng" dirty="0" smtClean="0">
                <a:solidFill>
                  <a:srgbClr val="FFFFFF"/>
                </a:solidFill>
                <a:latin typeface="Calibri" pitchFamily="34" charset="0"/>
                <a:cs typeface="Calibri" pitchFamily="34" charset="0"/>
              </a:rPr>
              <a:t>RECENTLY CUT</a:t>
            </a:r>
            <a:r>
              <a:rPr lang="en-US" sz="2400" dirty="0" smtClean="0">
                <a:solidFill>
                  <a:srgbClr val="FFFFFF"/>
                </a:solidFill>
                <a:latin typeface="Calibri" pitchFamily="34" charset="0"/>
                <a:cs typeface="Calibri" pitchFamily="34" charset="0"/>
              </a:rPr>
              <a:t> trunks or branches (this season) </a:t>
            </a:r>
          </a:p>
        </p:txBody>
      </p:sp>
      <p:sp>
        <p:nvSpPr>
          <p:cNvPr id="6" name="TextBox 5"/>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4211660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ly Instar Larval Chambers 1.jpg"/>
          <p:cNvPicPr>
            <a:picLocks noChangeAspect="1"/>
          </p:cNvPicPr>
          <p:nvPr/>
        </p:nvPicPr>
        <p:blipFill>
          <a:blip r:embed="rId2" cstate="print"/>
          <a:stretch>
            <a:fillRect/>
          </a:stretch>
        </p:blipFill>
        <p:spPr>
          <a:xfrm>
            <a:off x="881520" y="993385"/>
            <a:ext cx="7680960" cy="5117855"/>
          </a:xfrm>
          <a:prstGeom prst="rect">
            <a:avLst/>
          </a:prstGeom>
          <a:ln>
            <a:solidFill>
              <a:schemeClr val="tx1"/>
            </a:solidFill>
          </a:ln>
        </p:spPr>
      </p:pic>
      <p:pic>
        <p:nvPicPr>
          <p:cNvPr id="12" name="Picture 11" descr="Egg.jpg"/>
          <p:cNvPicPr>
            <a:picLocks noChangeAspect="1"/>
          </p:cNvPicPr>
          <p:nvPr/>
        </p:nvPicPr>
        <p:blipFill>
          <a:blip r:embed="rId3" cstate="print"/>
          <a:stretch>
            <a:fillRect/>
          </a:stretch>
        </p:blipFill>
        <p:spPr>
          <a:xfrm>
            <a:off x="881520" y="993385"/>
            <a:ext cx="7680960" cy="5117855"/>
          </a:xfrm>
          <a:prstGeom prst="rect">
            <a:avLst/>
          </a:prstGeom>
          <a:ln>
            <a:solidFill>
              <a:schemeClr val="tx1"/>
            </a:solidFill>
          </a:ln>
        </p:spPr>
      </p:pic>
      <p:pic>
        <p:nvPicPr>
          <p:cNvPr id="10" name="Picture 9" descr="Early Instar Larva in Chamber 1.jpg"/>
          <p:cNvPicPr>
            <a:picLocks noChangeAspect="1"/>
          </p:cNvPicPr>
          <p:nvPr/>
        </p:nvPicPr>
        <p:blipFill>
          <a:blip r:embed="rId4" cstate="print"/>
          <a:stretch>
            <a:fillRect/>
          </a:stretch>
        </p:blipFill>
        <p:spPr>
          <a:xfrm>
            <a:off x="881520" y="993385"/>
            <a:ext cx="7680960" cy="5117855"/>
          </a:xfrm>
          <a:prstGeom prst="rect">
            <a:avLst/>
          </a:prstGeom>
          <a:ln>
            <a:solidFill>
              <a:schemeClr val="tx1"/>
            </a:solidFill>
          </a:ln>
        </p:spPr>
      </p:pic>
      <p:sp>
        <p:nvSpPr>
          <p:cNvPr id="6" name="Title 5"/>
          <p:cNvSpPr>
            <a:spLocks noGrp="1"/>
          </p:cNvSpPr>
          <p:nvPr>
            <p:ph type="title"/>
          </p:nvPr>
        </p:nvSpPr>
        <p:spPr>
          <a:xfrm>
            <a:off x="0" y="152400"/>
            <a:ext cx="8153400" cy="990600"/>
          </a:xfrm>
        </p:spPr>
        <p:txBody>
          <a:bodyPr>
            <a:noAutofit/>
          </a:bodyPr>
          <a:lstStyle/>
          <a:p>
            <a:r>
              <a:rPr lang="en-US" sz="2800" dirty="0" smtClean="0">
                <a:latin typeface="Calibri" pitchFamily="34" charset="0"/>
                <a:cs typeface="Calibri" pitchFamily="34" charset="0"/>
              </a:rPr>
              <a:t>Young larvae feed in phloem, enter xylem as they grow.</a:t>
            </a:r>
            <a:endParaRPr lang="en-US" sz="2800" dirty="0">
              <a:latin typeface="Calibri" pitchFamily="34" charset="0"/>
              <a:cs typeface="Calibri" pitchFamily="34" charset="0"/>
            </a:endParaRPr>
          </a:p>
        </p:txBody>
      </p:sp>
      <p:sp>
        <p:nvSpPr>
          <p:cNvPr id="7" name="TextBox 6"/>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2543707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131421"/>
            <a:ext cx="8413376" cy="1123638"/>
          </a:xfrm>
        </p:spPr>
        <p:txBody>
          <a:bodyPr>
            <a:normAutofit/>
          </a:bodyPr>
          <a:lstStyle/>
          <a:p>
            <a:r>
              <a:rPr lang="en-US" dirty="0" smtClean="0">
                <a:latin typeface="Calibri" pitchFamily="34" charset="0"/>
                <a:cs typeface="Calibri" pitchFamily="34" charset="0"/>
              </a:rPr>
              <a:t>Look for ALB after Storm Damage!</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878" r="97122"/>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995077">
            <a:off x="96214" y="4611029"/>
            <a:ext cx="1845951" cy="2123575"/>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5115"/>
          <a:stretch/>
        </p:blipFill>
        <p:spPr bwMode="auto">
          <a:xfrm>
            <a:off x="3208607" y="1597959"/>
            <a:ext cx="5935393" cy="52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1" y="1597959"/>
            <a:ext cx="3125710" cy="1831041"/>
          </a:xfrm>
          <a:prstGeom prst="rect">
            <a:avLst/>
          </a:prstGeom>
          <a:solidFill>
            <a:schemeClr val="accent1">
              <a:alpha val="73000"/>
            </a:schemeClr>
          </a:solidFill>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600"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Infested trees are structurally compromised </a:t>
            </a:r>
            <a:endParaRPr lang="en-US" sz="3600"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0" y="3446489"/>
            <a:ext cx="428625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7679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ALB is a SUPERPEST!</a:t>
            </a:r>
            <a:endParaRPr lang="en-US" dirty="0">
              <a:latin typeface="Calibri" pitchFamily="34" charset="0"/>
              <a:cs typeface="Calibri" pitchFamily="34" charset="0"/>
            </a:endParaRPr>
          </a:p>
        </p:txBody>
      </p:sp>
      <p:sp>
        <p:nvSpPr>
          <p:cNvPr id="3" name="Content Placeholder 2"/>
          <p:cNvSpPr>
            <a:spLocks noGrp="1"/>
          </p:cNvSpPr>
          <p:nvPr>
            <p:ph sz="quarter" idx="1"/>
          </p:nvPr>
        </p:nvSpPr>
        <p:spPr>
          <a:xfrm>
            <a:off x="4572000" y="1507434"/>
            <a:ext cx="4419600" cy="5350566"/>
          </a:xfrm>
        </p:spPr>
        <p:txBody>
          <a:bodyPr>
            <a:normAutofit fontScale="92500" lnSpcReduction="10000"/>
          </a:bodyPr>
          <a:lstStyle/>
          <a:p>
            <a:r>
              <a:rPr lang="en-US" dirty="0" smtClean="0">
                <a:latin typeface="Calibri" pitchFamily="34" charset="0"/>
                <a:cs typeface="Calibri" pitchFamily="34" charset="0"/>
              </a:rPr>
              <a:t>Unlike EAB, ALB is a killer even in Asia!</a:t>
            </a:r>
          </a:p>
          <a:p>
            <a:r>
              <a:rPr lang="en-US" dirty="0" smtClean="0">
                <a:latin typeface="Calibri" pitchFamily="34" charset="0"/>
                <a:cs typeface="Calibri" pitchFamily="34" charset="0"/>
              </a:rPr>
              <a:t>A destructive pest of poplar plantations (~40% Chinese plantations infested, about 9,000 sq. miles)</a:t>
            </a:r>
          </a:p>
          <a:p>
            <a:r>
              <a:rPr lang="en-US" dirty="0">
                <a:latin typeface="Calibri" pitchFamily="34" charset="0"/>
                <a:cs typeface="Calibri" pitchFamily="34" charset="0"/>
              </a:rPr>
              <a:t>Poplar shelterbelts destroyed in 240 Chinese counties</a:t>
            </a:r>
          </a:p>
          <a:p>
            <a:pPr lvl="1"/>
            <a:r>
              <a:rPr lang="en-US" dirty="0">
                <a:latin typeface="Calibri" pitchFamily="34" charset="0"/>
                <a:cs typeface="Calibri" pitchFamily="34" charset="0"/>
              </a:rPr>
              <a:t>200 million trees destroyed</a:t>
            </a:r>
          </a:p>
          <a:p>
            <a:pPr lvl="1"/>
            <a:r>
              <a:rPr lang="en-US" dirty="0">
                <a:latin typeface="Calibri" pitchFamily="34" charset="0"/>
                <a:cs typeface="Calibri" pitchFamily="34" charset="0"/>
              </a:rPr>
              <a:t>Timber </a:t>
            </a:r>
            <a:r>
              <a:rPr lang="en-US" dirty="0" smtClean="0">
                <a:latin typeface="Calibri" pitchFamily="34" charset="0"/>
                <a:cs typeface="Calibri" pitchFamily="34" charset="0"/>
              </a:rPr>
              <a:t>unsalvageable</a:t>
            </a:r>
            <a:endParaRPr lang="en-US" dirty="0">
              <a:latin typeface="Calibri" pitchFamily="34" charset="0"/>
              <a:cs typeface="Calibri" pitchFamily="34" charset="0"/>
            </a:endParaRPr>
          </a:p>
          <a:p>
            <a:r>
              <a:rPr lang="en-US" dirty="0" smtClean="0">
                <a:latin typeface="Calibri" pitchFamily="34" charset="0"/>
                <a:cs typeface="Calibri" pitchFamily="34" charset="0"/>
              </a:rPr>
              <a:t>Also a significant urban pest</a:t>
            </a:r>
          </a:p>
          <a:p>
            <a:pPr lvl="1"/>
            <a:endParaRPr lang="en-US" dirty="0" smtClean="0">
              <a:latin typeface="Calibri" pitchFamily="34" charset="0"/>
              <a:cs typeface="Calibri" pitchFamily="34" charset="0"/>
            </a:endParaRPr>
          </a:p>
          <a:p>
            <a:pPr lvl="1"/>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878" r="97122"/>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995077">
            <a:off x="96214" y="4611029"/>
            <a:ext cx="1845951" cy="2123575"/>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623" y="2400281"/>
            <a:ext cx="3343289" cy="445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1019188" y="1524495"/>
            <a:ext cx="3535083" cy="2541032"/>
            <a:chOff x="914400" y="990600"/>
            <a:chExt cx="7315200" cy="4606622"/>
          </a:xfrm>
        </p:grpSpPr>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6250"/>
            <a:stretch/>
          </p:blipFill>
          <p:spPr bwMode="auto">
            <a:xfrm>
              <a:off x="914400" y="990600"/>
              <a:ext cx="7315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14402" y="4927662"/>
              <a:ext cx="5144342" cy="669560"/>
            </a:xfrm>
            <a:prstGeom prst="rect">
              <a:avLst/>
            </a:prstGeom>
            <a:noFill/>
          </p:spPr>
          <p:txBody>
            <a:bodyPr wrap="square" rtlCol="0">
              <a:spAutoFit/>
            </a:bodyPr>
            <a:lstStyle/>
            <a:p>
              <a:r>
                <a:rPr lang="en-US" dirty="0" smtClean="0">
                  <a:solidFill>
                    <a:schemeClr val="bg1"/>
                  </a:solidFill>
                  <a:latin typeface="Calibri" pitchFamily="34" charset="0"/>
                  <a:cs typeface="Calibri" pitchFamily="34" charset="0"/>
                </a:rPr>
                <a:t>Photo: Manfred </a:t>
              </a:r>
              <a:r>
                <a:rPr lang="en-US" dirty="0" err="1" smtClean="0">
                  <a:solidFill>
                    <a:schemeClr val="bg1"/>
                  </a:solidFill>
                  <a:latin typeface="Calibri" pitchFamily="34" charset="0"/>
                  <a:cs typeface="Calibri" pitchFamily="34" charset="0"/>
                </a:rPr>
                <a:t>Mielke</a:t>
              </a:r>
              <a:endParaRPr lang="en-US" dirty="0">
                <a:solidFill>
                  <a:schemeClr val="bg1"/>
                </a:solidFill>
                <a:latin typeface="Calibri" pitchFamily="34" charset="0"/>
                <a:cs typeface="Calibri" pitchFamily="34" charset="0"/>
              </a:endParaRPr>
            </a:p>
          </p:txBody>
        </p:sp>
      </p:grpSp>
      <p:sp>
        <p:nvSpPr>
          <p:cNvPr id="12" name="TextBox 11"/>
          <p:cNvSpPr txBox="1"/>
          <p:nvPr/>
        </p:nvSpPr>
        <p:spPr>
          <a:xfrm>
            <a:off x="1828800" y="4029384"/>
            <a:ext cx="2971800" cy="400110"/>
          </a:xfrm>
          <a:prstGeom prst="rect">
            <a:avLst/>
          </a:prstGeom>
          <a:noFill/>
        </p:spPr>
        <p:txBody>
          <a:bodyPr wrap="square" rtlCol="0">
            <a:spAutoFit/>
          </a:bodyPr>
          <a:lstStyle/>
          <a:p>
            <a:r>
              <a:rPr lang="en-US" sz="2000" b="1" dirty="0" smtClean="0">
                <a:latin typeface="Calibri" pitchFamily="34" charset="0"/>
                <a:cs typeface="Calibri" pitchFamily="34" charset="0"/>
              </a:rPr>
              <a:t>Poplar plantation, China</a:t>
            </a:r>
            <a:endParaRPr lang="en-US" sz="2000" b="1" dirty="0">
              <a:latin typeface="Calibri" pitchFamily="34" charset="0"/>
              <a:cs typeface="Calibri" pitchFamily="34" charset="0"/>
            </a:endParaRPr>
          </a:p>
        </p:txBody>
      </p:sp>
      <p:sp>
        <p:nvSpPr>
          <p:cNvPr id="13" name="TextBox 12"/>
          <p:cNvSpPr txBox="1"/>
          <p:nvPr/>
        </p:nvSpPr>
        <p:spPr>
          <a:xfrm>
            <a:off x="1036678" y="6172200"/>
            <a:ext cx="2486012" cy="400110"/>
          </a:xfrm>
          <a:prstGeom prst="rect">
            <a:avLst/>
          </a:prstGeom>
          <a:noFill/>
        </p:spPr>
        <p:txBody>
          <a:bodyPr wrap="square" rtlCol="0">
            <a:spAutoFit/>
          </a:bodyPr>
          <a:lstStyle/>
          <a:p>
            <a:r>
              <a:rPr lang="en-US" sz="2000" b="1" dirty="0" smtClean="0">
                <a:latin typeface="Calibri" pitchFamily="34" charset="0"/>
                <a:cs typeface="Calibri" pitchFamily="34" charset="0"/>
              </a:rPr>
              <a:t>Poplar Shelterbelt</a:t>
            </a:r>
            <a:endParaRPr lang="en-US" sz="2000" b="1" dirty="0">
              <a:latin typeface="Calibri" pitchFamily="34" charset="0"/>
              <a:cs typeface="Calibri" pitchFamily="34" charset="0"/>
            </a:endParaRPr>
          </a:p>
        </p:txBody>
      </p:sp>
    </p:spTree>
    <p:extLst>
      <p:ext uri="{BB962C8B-B14F-4D97-AF65-F5344CB8AC3E}">
        <p14:creationId xmlns:p14="http://schemas.microsoft.com/office/powerpoint/2010/main" val="3930744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The Beetle</a:t>
            </a:r>
            <a:endParaRPr lang="en-US" dirty="0">
              <a:latin typeface="Calibri" pitchFamily="34" charset="0"/>
              <a:cs typeface="Calibri" pitchFamily="34" charset="0"/>
            </a:endParaRPr>
          </a:p>
        </p:txBody>
      </p:sp>
      <p:pic>
        <p:nvPicPr>
          <p:cNvPr id="7" name="Picture 6" descr="Beetle 2B.jpg"/>
          <p:cNvPicPr>
            <a:picLocks noChangeAspect="1"/>
          </p:cNvPicPr>
          <p:nvPr/>
        </p:nvPicPr>
        <p:blipFill>
          <a:blip r:embed="rId2" cstate="print"/>
          <a:stretch>
            <a:fillRect/>
          </a:stretch>
        </p:blipFill>
        <p:spPr>
          <a:xfrm>
            <a:off x="451206" y="1276405"/>
            <a:ext cx="7680960" cy="5117855"/>
          </a:xfrm>
          <a:prstGeom prst="rect">
            <a:avLst/>
          </a:prstGeom>
          <a:ln>
            <a:solidFill>
              <a:schemeClr val="tx1"/>
            </a:solidFill>
          </a:ln>
        </p:spPr>
      </p:pic>
      <p:grpSp>
        <p:nvGrpSpPr>
          <p:cNvPr id="10" name="Group 9"/>
          <p:cNvGrpSpPr/>
          <p:nvPr/>
        </p:nvGrpSpPr>
        <p:grpSpPr>
          <a:xfrm>
            <a:off x="1089060" y="699183"/>
            <a:ext cx="7688885" cy="5910945"/>
            <a:chOff x="1089060" y="699183"/>
            <a:chExt cx="7688885" cy="5910945"/>
          </a:xfrm>
        </p:grpSpPr>
        <p:pic>
          <p:nvPicPr>
            <p:cNvPr id="8" name="Picture 7" descr="Beetles - Male-Female 4A - VERY GOOD.jpg"/>
            <p:cNvPicPr>
              <a:picLocks noChangeAspect="1"/>
            </p:cNvPicPr>
            <p:nvPr/>
          </p:nvPicPr>
          <p:blipFill>
            <a:blip r:embed="rId3" cstate="print"/>
            <a:stretch>
              <a:fillRect/>
            </a:stretch>
          </p:blipFill>
          <p:spPr>
            <a:xfrm>
              <a:off x="1089060" y="1492273"/>
              <a:ext cx="7680960" cy="5117855"/>
            </a:xfrm>
            <a:prstGeom prst="rect">
              <a:avLst/>
            </a:prstGeom>
            <a:ln>
              <a:solidFill>
                <a:schemeClr val="tx1"/>
              </a:solidFill>
            </a:ln>
          </p:spPr>
        </p:pic>
        <p:sp>
          <p:nvSpPr>
            <p:cNvPr id="9" name="TextBox 8"/>
            <p:cNvSpPr txBox="1"/>
            <p:nvPr/>
          </p:nvSpPr>
          <p:spPr>
            <a:xfrm>
              <a:off x="5186195" y="699183"/>
              <a:ext cx="3591750" cy="1200329"/>
            </a:xfrm>
            <a:prstGeom prst="rect">
              <a:avLst/>
            </a:prstGeom>
            <a:solidFill>
              <a:schemeClr val="accent2"/>
            </a:solidFill>
            <a:ln>
              <a:solidFill>
                <a:schemeClr val="tx1"/>
              </a:solidFill>
            </a:ln>
            <a:effectLst/>
            <a:scene3d>
              <a:camera prst="orthographicFront"/>
              <a:lightRig rig="threePt" dir="t"/>
            </a:scene3d>
            <a:sp3d>
              <a:bevelT/>
            </a:sp3d>
          </p:spPr>
          <p:txBody>
            <a:bodyPr wrap="square" rtlCol="0" anchor="ctr" anchorCtr="0">
              <a:spAutoFit/>
            </a:bodyPr>
            <a:lstStyle/>
            <a:p>
              <a:r>
                <a:rPr lang="en-US" sz="2400" b="1" dirty="0">
                  <a:solidFill>
                    <a:srgbClr val="FFFFFF"/>
                  </a:solidFill>
                  <a:effectLst>
                    <a:outerShdw blurRad="50800" dist="38100" dir="2700000" algn="tl" rotWithShape="0">
                      <a:prstClr val="black"/>
                    </a:outerShdw>
                  </a:effectLst>
                  <a:latin typeface="Calibri" pitchFamily="34" charset="0"/>
                  <a:cs typeface="Calibri" pitchFamily="34" charset="0"/>
                </a:rPr>
                <a:t>Male guarding a female as she chews an oviposition hole</a:t>
              </a:r>
            </a:p>
          </p:txBody>
        </p:sp>
      </p:grpSp>
      <p:sp>
        <p:nvSpPr>
          <p:cNvPr id="11" name="TextBox 10"/>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
        <p:nvSpPr>
          <p:cNvPr id="12" name="TextBox 11"/>
          <p:cNvSpPr txBox="1"/>
          <p:nvPr/>
        </p:nvSpPr>
        <p:spPr>
          <a:xfrm>
            <a:off x="0" y="5216416"/>
            <a:ext cx="9144000" cy="1200329"/>
          </a:xfrm>
          <a:prstGeom prst="rect">
            <a:avLst/>
          </a:prstGeom>
          <a:solidFill>
            <a:schemeClr val="accent5">
              <a:lumMod val="75000"/>
            </a:schemeClr>
          </a:solidFill>
          <a:ln>
            <a:solidFill>
              <a:srgbClr val="FFFFFF"/>
            </a:solidFill>
          </a:ln>
          <a:scene3d>
            <a:camera prst="orthographicFront"/>
            <a:lightRig rig="threePt" dir="t"/>
          </a:scene3d>
          <a:sp3d>
            <a:bevelT/>
          </a:sp3d>
        </p:spPr>
        <p:txBody>
          <a:bodyPr wrap="square" rtlCol="0">
            <a:spAutoFit/>
          </a:bodyPr>
          <a:lstStyle/>
          <a:p>
            <a:pPr algn="ctr"/>
            <a:r>
              <a:rPr lang="en-US" sz="2400" dirty="0" smtClean="0">
                <a:solidFill>
                  <a:srgbClr val="FFFFFF"/>
                </a:solidFill>
                <a:latin typeface="Calibri" pitchFamily="34" charset="0"/>
                <a:cs typeface="Calibri" pitchFamily="34" charset="0"/>
              </a:rPr>
              <a:t>CITIZEN REPORTING VERY IMPORTANT!</a:t>
            </a:r>
          </a:p>
          <a:p>
            <a:pPr algn="ctr"/>
            <a:r>
              <a:rPr lang="en-US" sz="2400" dirty="0" smtClean="0">
                <a:solidFill>
                  <a:srgbClr val="FFFFFF"/>
                </a:solidFill>
                <a:latin typeface="Calibri" pitchFamily="34" charset="0"/>
                <a:cs typeface="Calibri" pitchFamily="34" charset="0"/>
              </a:rPr>
              <a:t>The Worcester, MA, ALB infestation was found by a homeowner who identified the beetle</a:t>
            </a:r>
            <a:r>
              <a:rPr lang="en-US" dirty="0" smtClean="0">
                <a:solidFill>
                  <a:srgbClr val="FFFFFF"/>
                </a:solidFill>
                <a:latin typeface="Calibri" pitchFamily="34" charset="0"/>
                <a:cs typeface="Calibri" pitchFamily="34" charset="0"/>
              </a:rPr>
              <a:t>!</a:t>
            </a:r>
          </a:p>
        </p:txBody>
      </p:sp>
    </p:spTree>
    <p:extLst>
      <p:ext uri="{BB962C8B-B14F-4D97-AF65-F5344CB8AC3E}">
        <p14:creationId xmlns:p14="http://schemas.microsoft.com/office/powerpoint/2010/main" val="2699757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93" y="2498"/>
            <a:ext cx="8153400" cy="990600"/>
          </a:xfrm>
        </p:spPr>
        <p:txBody>
          <a:bodyPr>
            <a:normAutofit/>
          </a:bodyPr>
          <a:lstStyle/>
          <a:p>
            <a:r>
              <a:rPr lang="en-US" dirty="0" smtClean="0">
                <a:latin typeface="Calibri" pitchFamily="34" charset="0"/>
                <a:cs typeface="Calibri" pitchFamily="34" charset="0"/>
              </a:rPr>
              <a:t>Feeding Damage</a:t>
            </a:r>
            <a:endParaRPr lang="en-US" dirty="0">
              <a:latin typeface="Calibri" pitchFamily="34" charset="0"/>
              <a:cs typeface="Calibri" pitchFamily="34" charset="0"/>
            </a:endParaRPr>
          </a:p>
        </p:txBody>
      </p:sp>
      <p:grpSp>
        <p:nvGrpSpPr>
          <p:cNvPr id="13" name="Group 12"/>
          <p:cNvGrpSpPr/>
          <p:nvPr/>
        </p:nvGrpSpPr>
        <p:grpSpPr>
          <a:xfrm>
            <a:off x="152400" y="838200"/>
            <a:ext cx="8839200" cy="6019800"/>
            <a:chOff x="548640" y="1295400"/>
            <a:chExt cx="8046720" cy="5361563"/>
          </a:xfrm>
        </p:grpSpPr>
        <p:pic>
          <p:nvPicPr>
            <p:cNvPr id="23" name="Picture 22" descr="Beetle Mandibles 2B.jpg"/>
            <p:cNvPicPr>
              <a:picLocks noChangeAspect="1"/>
            </p:cNvPicPr>
            <p:nvPr/>
          </p:nvPicPr>
          <p:blipFill>
            <a:blip r:embed="rId3" cstate="print"/>
            <a:stretch>
              <a:fillRect/>
            </a:stretch>
          </p:blipFill>
          <p:spPr>
            <a:xfrm>
              <a:off x="548640" y="1295400"/>
              <a:ext cx="8046720" cy="5361563"/>
            </a:xfrm>
            <a:prstGeom prst="rect">
              <a:avLst/>
            </a:prstGeom>
            <a:ln>
              <a:solidFill>
                <a:srgbClr val="FFFFFF"/>
              </a:solidFill>
            </a:ln>
          </p:spPr>
        </p:pic>
        <p:cxnSp>
          <p:nvCxnSpPr>
            <p:cNvPr id="25" name="Straight Arrow Connector 24"/>
            <p:cNvCxnSpPr>
              <a:stCxn id="27" idx="0"/>
            </p:cNvCxnSpPr>
            <p:nvPr/>
          </p:nvCxnSpPr>
          <p:spPr>
            <a:xfrm flipV="1">
              <a:off x="4255952" y="4571999"/>
              <a:ext cx="28373" cy="1284269"/>
            </a:xfrm>
            <a:prstGeom prst="straightConnector1">
              <a:avLst/>
            </a:prstGeom>
            <a:ln w="57150">
              <a:solidFill>
                <a:schemeClr val="tx1"/>
              </a:solidFill>
              <a:tailEnd type="arrow"/>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6" name="Straight Arrow Connector 25"/>
            <p:cNvCxnSpPr>
              <a:stCxn id="27" idx="0"/>
            </p:cNvCxnSpPr>
            <p:nvPr/>
          </p:nvCxnSpPr>
          <p:spPr>
            <a:xfrm flipV="1">
              <a:off x="4255952" y="4592547"/>
              <a:ext cx="614002" cy="1263721"/>
            </a:xfrm>
            <a:prstGeom prst="straightConnector1">
              <a:avLst/>
            </a:prstGeom>
            <a:ln w="57150" cap="rnd">
              <a:solidFill>
                <a:schemeClr val="tx1"/>
              </a:solidFill>
              <a:tailEnd type="arrow"/>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2467743" y="5856268"/>
              <a:ext cx="3576417" cy="575658"/>
            </a:xfrm>
            <a:prstGeom prst="rect">
              <a:avLst/>
            </a:prstGeom>
            <a:solidFill>
              <a:schemeClr val="accent5">
                <a:lumMod val="75000"/>
              </a:schemeClr>
            </a:solidFill>
            <a:ln>
              <a:solidFill>
                <a:srgbClr val="FFFFFF"/>
              </a:solidFill>
            </a:ln>
            <a:scene3d>
              <a:camera prst="orthographicFront"/>
              <a:lightRig rig="threePt" dir="t"/>
            </a:scene3d>
            <a:sp3d>
              <a:bevelT/>
            </a:sp3d>
          </p:spPr>
          <p:txBody>
            <a:bodyPr wrap="none" rtlCol="0">
              <a:spAutoFit/>
            </a:bodyPr>
            <a:lstStyle/>
            <a:p>
              <a:r>
                <a:rPr lang="en-US" sz="3600" dirty="0">
                  <a:solidFill>
                    <a:srgbClr val="FFFFFF"/>
                  </a:solidFill>
                  <a:latin typeface="Calibri" pitchFamily="34" charset="0"/>
                  <a:cs typeface="Calibri" pitchFamily="34" charset="0"/>
                </a:rPr>
                <a:t>Powerful Mandibles</a:t>
              </a:r>
            </a:p>
          </p:txBody>
        </p:sp>
      </p:grpSp>
      <p:sp>
        <p:nvSpPr>
          <p:cNvPr id="8" name="TextBox 7"/>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3098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eding Damage - Stem-Petiole 1.jpg"/>
          <p:cNvPicPr>
            <a:picLocks noChangeAspect="1"/>
          </p:cNvPicPr>
          <p:nvPr/>
        </p:nvPicPr>
        <p:blipFill>
          <a:blip r:embed="rId2" cstate="print"/>
          <a:stretch>
            <a:fillRect/>
          </a:stretch>
        </p:blipFill>
        <p:spPr>
          <a:xfrm>
            <a:off x="384252" y="1290953"/>
            <a:ext cx="7680960" cy="5117857"/>
          </a:xfrm>
          <a:prstGeom prst="rect">
            <a:avLst/>
          </a:prstGeom>
          <a:ln>
            <a:solidFill>
              <a:schemeClr val="tx1"/>
            </a:solidFill>
          </a:ln>
        </p:spPr>
      </p:pic>
      <p:sp>
        <p:nvSpPr>
          <p:cNvPr id="3" name="Title 2"/>
          <p:cNvSpPr>
            <a:spLocks noGrp="1"/>
          </p:cNvSpPr>
          <p:nvPr>
            <p:ph type="title"/>
          </p:nvPr>
        </p:nvSpPr>
        <p:spPr/>
        <p:txBody>
          <a:bodyPr/>
          <a:lstStyle/>
          <a:p>
            <a:r>
              <a:rPr lang="en-US" dirty="0" smtClean="0">
                <a:latin typeface="Calibri" pitchFamily="34" charset="0"/>
                <a:cs typeface="Calibri" pitchFamily="34" charset="0"/>
              </a:rPr>
              <a:t>Feeding Damage:  Twig/Petiole</a:t>
            </a:r>
            <a:endParaRPr lang="en-US" dirty="0">
              <a:latin typeface="Calibri" pitchFamily="34" charset="0"/>
              <a:cs typeface="Calibri" pitchFamily="34" charset="0"/>
            </a:endParaRPr>
          </a:p>
        </p:txBody>
      </p:sp>
      <p:pic>
        <p:nvPicPr>
          <p:cNvPr id="4" name="Picture 3" descr="Feeding Damage - Stems-Leaves.jpg"/>
          <p:cNvPicPr>
            <a:picLocks noChangeAspect="1"/>
          </p:cNvPicPr>
          <p:nvPr/>
        </p:nvPicPr>
        <p:blipFill>
          <a:blip r:embed="rId3" cstate="print"/>
          <a:stretch>
            <a:fillRect/>
          </a:stretch>
        </p:blipFill>
        <p:spPr>
          <a:xfrm>
            <a:off x="1103444" y="1558084"/>
            <a:ext cx="7680960" cy="5117855"/>
          </a:xfrm>
          <a:prstGeom prst="rect">
            <a:avLst/>
          </a:prstGeom>
          <a:ln>
            <a:solidFill>
              <a:srgbClr val="FFFFFF"/>
            </a:solidFill>
          </a:ln>
        </p:spPr>
      </p:pic>
      <p:sp>
        <p:nvSpPr>
          <p:cNvPr id="5" name="TextBox 4"/>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372724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Feeding Damage:  Leaf Veins</a:t>
            </a:r>
            <a:endParaRPr lang="en-US" dirty="0">
              <a:latin typeface="Calibri" pitchFamily="34" charset="0"/>
              <a:cs typeface="Calibri" pitchFamily="34" charset="0"/>
            </a:endParaRPr>
          </a:p>
        </p:txBody>
      </p:sp>
      <p:pic>
        <p:nvPicPr>
          <p:cNvPr id="3" name="Picture 2" descr="Feeding Damage - Leaf.jpg"/>
          <p:cNvPicPr>
            <a:picLocks noChangeAspect="1"/>
          </p:cNvPicPr>
          <p:nvPr/>
        </p:nvPicPr>
        <p:blipFill>
          <a:blip r:embed="rId2" cstate="print"/>
          <a:stretch>
            <a:fillRect/>
          </a:stretch>
        </p:blipFill>
        <p:spPr>
          <a:xfrm>
            <a:off x="415078" y="1291122"/>
            <a:ext cx="7680960" cy="5117855"/>
          </a:xfrm>
          <a:prstGeom prst="rect">
            <a:avLst/>
          </a:prstGeom>
          <a:ln>
            <a:solidFill>
              <a:srgbClr val="FFFFFF"/>
            </a:solidFill>
          </a:ln>
        </p:spPr>
      </p:pic>
      <p:pic>
        <p:nvPicPr>
          <p:cNvPr id="4" name="Picture 3" descr="Feeding Damage - Leaf 1.jpg"/>
          <p:cNvPicPr>
            <a:picLocks noChangeAspect="1"/>
          </p:cNvPicPr>
          <p:nvPr/>
        </p:nvPicPr>
        <p:blipFill>
          <a:blip r:embed="rId3" cstate="print"/>
          <a:stretch>
            <a:fillRect/>
          </a:stretch>
        </p:blipFill>
        <p:spPr>
          <a:xfrm>
            <a:off x="762000" y="1467936"/>
            <a:ext cx="7680960" cy="5117855"/>
          </a:xfrm>
          <a:prstGeom prst="rect">
            <a:avLst/>
          </a:prstGeom>
          <a:ln>
            <a:solidFill>
              <a:srgbClr val="FFFFFF"/>
            </a:solidFill>
          </a:ln>
        </p:spPr>
      </p:pic>
      <p:sp>
        <p:nvSpPr>
          <p:cNvPr id="5" name="TextBox 4"/>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4284077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9224" y="2498"/>
            <a:ext cx="4298576" cy="1066800"/>
          </a:xfrm>
        </p:spPr>
        <p:txBody>
          <a:bodyPr>
            <a:normAutofit/>
          </a:bodyPr>
          <a:lstStyle/>
          <a:p>
            <a:r>
              <a:rPr lang="en-US" dirty="0" smtClean="0">
                <a:latin typeface="Calibri" pitchFamily="34" charset="0"/>
                <a:cs typeface="Calibri" pitchFamily="34" charset="0"/>
              </a:rPr>
              <a:t>Review</a:t>
            </a:r>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78" r="97122"/>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995077">
            <a:off x="96214" y="4611029"/>
            <a:ext cx="1845951" cy="2123575"/>
          </a:xfrm>
          <a:prstGeom prst="rect">
            <a:avLst/>
          </a:prstGeom>
        </p:spPr>
      </p:pic>
      <p:sp>
        <p:nvSpPr>
          <p:cNvPr id="9" name="Content Placeholder 10"/>
          <p:cNvSpPr txBox="1">
            <a:spLocks/>
          </p:cNvSpPr>
          <p:nvPr/>
        </p:nvSpPr>
        <p:spPr>
          <a:xfrm>
            <a:off x="4572000" y="1524494"/>
            <a:ext cx="4495800" cy="5181105"/>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smtClean="0">
                <a:latin typeface="Calibri" pitchFamily="34" charset="0"/>
                <a:cs typeface="Calibri" pitchFamily="34" charset="0"/>
              </a:rPr>
              <a:t>Establishment of this insect would be extremely devastating (dwarfing impact of EAB…)</a:t>
            </a:r>
          </a:p>
          <a:p>
            <a:r>
              <a:rPr lang="en-US" dirty="0" smtClean="0">
                <a:latin typeface="Calibri" pitchFamily="34" charset="0"/>
                <a:cs typeface="Calibri" pitchFamily="34" charset="0"/>
              </a:rPr>
              <a:t>Detection and eradication are extremely challenging (but possible)</a:t>
            </a:r>
          </a:p>
          <a:p>
            <a:r>
              <a:rPr lang="en-US" dirty="0" smtClean="0">
                <a:latin typeface="Calibri" pitchFamily="34" charset="0"/>
                <a:cs typeface="Calibri" pitchFamily="34" charset="0"/>
              </a:rPr>
              <a:t>Early detection is key!</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485"/>
            <a:ext cx="4557010" cy="683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233" y="6527738"/>
            <a:ext cx="4572000" cy="307777"/>
          </a:xfrm>
          <a:prstGeom prst="rect">
            <a:avLst/>
          </a:prstGeom>
        </p:spPr>
        <p:txBody>
          <a:bodyPr>
            <a:spAutoFit/>
          </a:bodyPr>
          <a:lstStyle/>
          <a:p>
            <a:r>
              <a:rPr lang="en-US" sz="1400" dirty="0">
                <a:solidFill>
                  <a:schemeClr val="bg1"/>
                </a:solidFill>
                <a:latin typeface="Calibri" pitchFamily="34" charset="0"/>
                <a:cs typeface="Calibri" pitchFamily="34" charset="0"/>
              </a:rPr>
              <a:t>Thomas B. </a:t>
            </a:r>
            <a:r>
              <a:rPr lang="en-US" sz="1400" dirty="0" err="1">
                <a:solidFill>
                  <a:schemeClr val="bg1"/>
                </a:solidFill>
                <a:latin typeface="Calibri" pitchFamily="34" charset="0"/>
                <a:cs typeface="Calibri" pitchFamily="34" charset="0"/>
              </a:rPr>
              <a:t>Denholm</a:t>
            </a:r>
            <a:r>
              <a:rPr lang="en-US" sz="1400" dirty="0">
                <a:solidFill>
                  <a:schemeClr val="bg1"/>
                </a:solidFill>
                <a:latin typeface="Calibri" pitchFamily="34" charset="0"/>
                <a:cs typeface="Calibri" pitchFamily="34" charset="0"/>
              </a:rPr>
              <a:t>, </a:t>
            </a:r>
            <a:r>
              <a:rPr lang="en-US" sz="1400" dirty="0" smtClean="0">
                <a:solidFill>
                  <a:schemeClr val="bg1"/>
                </a:solidFill>
                <a:latin typeface="Calibri" pitchFamily="34" charset="0"/>
                <a:cs typeface="Calibri" pitchFamily="34" charset="0"/>
              </a:rPr>
              <a:t>NJ Department </a:t>
            </a:r>
            <a:r>
              <a:rPr lang="en-US" sz="1400" dirty="0">
                <a:solidFill>
                  <a:schemeClr val="bg1"/>
                </a:solidFill>
                <a:latin typeface="Calibri" pitchFamily="34" charset="0"/>
                <a:cs typeface="Calibri" pitchFamily="34" charset="0"/>
              </a:rPr>
              <a:t>of </a:t>
            </a:r>
            <a:r>
              <a:rPr lang="en-US" sz="1400" dirty="0" smtClean="0">
                <a:solidFill>
                  <a:schemeClr val="bg1"/>
                </a:solidFill>
                <a:latin typeface="Calibri" pitchFamily="34" charset="0"/>
                <a:cs typeface="Calibri" pitchFamily="34" charset="0"/>
              </a:rPr>
              <a:t>Ag.</a:t>
            </a:r>
            <a:endParaRPr lang="en-US" sz="1400" dirty="0">
              <a:solidFill>
                <a:schemeClr val="bg1"/>
              </a:solidFill>
              <a:latin typeface="Calibri" pitchFamily="34" charset="0"/>
              <a:cs typeface="Calibri" pitchFamily="34" charset="0"/>
            </a:endParaRPr>
          </a:p>
        </p:txBody>
      </p:sp>
      <p:pic>
        <p:nvPicPr>
          <p:cNvPr id="10"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82" b="98873" l="661" r="98458">
                        <a14:foregroundMark x1="38326" y1="19155" x2="38326" y2="19155"/>
                        <a14:foregroundMark x1="38987" y1="20845" x2="38987" y2="20845"/>
                        <a14:foregroundMark x1="40308" y1="22254" x2="40308" y2="22254"/>
                        <a14:foregroundMark x1="39427" y1="21408" x2="39427" y2="21408"/>
                        <a14:foregroundMark x1="42511" y1="25915" x2="42511" y2="25915"/>
                        <a14:foregroundMark x1="36344" y1="16338" x2="36344" y2="16338"/>
                        <a14:foregroundMark x1="35242" y1="14930" x2="35242" y2="14930"/>
                        <a14:foregroundMark x1="30837" y1="10704" x2="30837" y2="10704"/>
                        <a14:foregroundMark x1="27313" y1="8451" x2="27313" y2="8451"/>
                        <a14:foregroundMark x1="29075" y1="9296" x2="29075" y2="9296"/>
                        <a14:foregroundMark x1="25551" y1="7887" x2="25551" y2="7887"/>
                        <a14:foregroundMark x1="24449" y1="7606" x2="24449" y2="7606"/>
                        <a14:foregroundMark x1="20044" y1="6761" x2="20044" y2="6761"/>
                        <a14:foregroundMark x1="18282" y1="7042" x2="18282" y2="7042"/>
                        <a14:foregroundMark x1="20705" y1="7042" x2="20705" y2="7042"/>
                        <a14:foregroundMark x1="16079" y1="6761" x2="16079" y2="6761"/>
                        <a14:foregroundMark x1="14317" y1="7324" x2="14317" y2="7324"/>
                        <a14:foregroundMark x1="10573" y1="7887" x2="10573" y2="7887"/>
                        <a14:foregroundMark x1="11233" y1="7887" x2="11233" y2="7887"/>
                        <a14:foregroundMark x1="7930" y1="9577" x2="7930" y2="9577"/>
                        <a14:foregroundMark x1="8811" y1="8732" x2="8811" y2="8732"/>
                        <a14:foregroundMark x1="5727" y1="11268" x2="5727" y2="11268"/>
                        <a14:foregroundMark x1="5066" y1="12958" x2="5066" y2="12958"/>
                        <a14:foregroundMark x1="3965" y1="14366" x2="3965" y2="14366"/>
                        <a14:foregroundMark x1="3524" y1="15493" x2="3524" y2="15493"/>
                        <a14:foregroundMark x1="59471" y1="24225" x2="59471" y2="24225"/>
                        <a14:foregroundMark x1="64978" y1="15775" x2="64978" y2="15775"/>
                        <a14:foregroundMark x1="70705" y1="9859" x2="70705" y2="9859"/>
                        <a14:foregroundMark x1="73568" y1="8732" x2="73568" y2="8732"/>
                        <a14:foregroundMark x1="72247" y1="9296" x2="72247" y2="9296"/>
                        <a14:foregroundMark x1="75551" y1="7606" x2="75551" y2="7606"/>
                        <a14:foregroundMark x1="77313" y1="6761" x2="77313" y2="6761"/>
                        <a14:foregroundMark x1="79295" y1="7042" x2="79295" y2="7042"/>
                        <a14:foregroundMark x1="81278" y1="6479" x2="81278" y2="6479"/>
                        <a14:foregroundMark x1="80176" y1="6761" x2="80176" y2="6761"/>
                        <a14:foregroundMark x1="86344" y1="6761" x2="86344" y2="6761"/>
                        <a14:foregroundMark x1="85022" y1="6761" x2="85022" y2="6761"/>
                        <a14:foregroundMark x1="87885" y1="6761" x2="87885" y2="6761"/>
                        <a14:foregroundMark x1="89648" y1="7887" x2="89648" y2="7887"/>
                        <a14:foregroundMark x1="90749" y1="7887" x2="90749" y2="7887"/>
                        <a14:foregroundMark x1="92511" y1="9014" x2="92511" y2="9014"/>
                        <a14:foregroundMark x1="93392" y1="9577" x2="93392" y2="9577"/>
                        <a14:foregroundMark x1="94053" y1="10141" x2="94053" y2="10141"/>
                        <a14:foregroundMark x1="95154" y1="11549" x2="95154" y2="11549"/>
                        <a14:foregroundMark x1="95595" y1="12394" x2="95595" y2="12394"/>
                        <a14:foregroundMark x1="96035" y1="13803" x2="96035" y2="13803"/>
                        <a14:foregroundMark x1="32819" y1="36056" x2="32819" y2="36056"/>
                        <a14:foregroundMark x1="68062" y1="36056" x2="68062" y2="36056"/>
                        <a14:foregroundMark x1="61894" y1="43099" x2="61894" y2="43099"/>
                        <a14:foregroundMark x1="73128" y1="69859" x2="73128" y2="69859"/>
                        <a14:foregroundMark x1="74009" y1="71268" x2="74009" y2="71268"/>
                        <a14:foregroundMark x1="26872" y1="70423" x2="26872" y2="70423"/>
                        <a14:foregroundMark x1="35022" y1="94930" x2="35022" y2="94930"/>
                        <a14:foregroundMark x1="66300" y1="95775" x2="66300" y2="95775"/>
                        <a14:foregroundMark x1="57709" y1="61408" x2="57709" y2="61408"/>
                        <a14:foregroundMark x1="45154" y1="88732" x2="45154" y2="88732"/>
                        <a14:foregroundMark x1="55727" y1="88451" x2="55727" y2="88451"/>
                        <a14:foregroundMark x1="38546" y1="43944" x2="38546" y2="43944"/>
                      </a14:backgroundRemoval>
                    </a14:imgEffect>
                  </a14:imgLayer>
                </a14:imgProps>
              </a:ext>
              <a:ext uri="{28A0092B-C50C-407E-A947-70E740481C1C}">
                <a14:useLocalDpi xmlns:a14="http://schemas.microsoft.com/office/drawing/2010/main" val="0"/>
              </a:ext>
            </a:extLst>
          </a:blip>
          <a:srcRect/>
          <a:stretch>
            <a:fillRect/>
          </a:stretch>
        </p:blipFill>
        <p:spPr bwMode="auto">
          <a:xfrm rot="13292331">
            <a:off x="6207353" y="-81542"/>
            <a:ext cx="2590743" cy="2025801"/>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6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Calibri" pitchFamily="34" charset="0"/>
                <a:cs typeface="Calibri" pitchFamily="34" charset="0"/>
              </a:rPr>
              <a:t>ALB Host Trees</a:t>
            </a:r>
            <a:endParaRPr lang="en-US" dirty="0">
              <a:latin typeface="Calibri" pitchFamily="34" charset="0"/>
              <a:cs typeface="Calibri" pitchFamily="34" charset="0"/>
            </a:endParaRPr>
          </a:p>
        </p:txBody>
      </p:sp>
      <p:sp>
        <p:nvSpPr>
          <p:cNvPr id="6" name="Text Placeholder 5"/>
          <p:cNvSpPr>
            <a:spLocks noGrp="1"/>
          </p:cNvSpPr>
          <p:nvPr>
            <p:ph type="body" idx="1"/>
          </p:nvPr>
        </p:nvSpPr>
        <p:spPr/>
        <p:txBody>
          <a:bodyPr/>
          <a:lstStyle/>
          <a:p>
            <a:r>
              <a:rPr lang="en-US" dirty="0" smtClean="0">
                <a:latin typeface="Calibri" pitchFamily="34" charset="0"/>
                <a:cs typeface="Calibri" pitchFamily="34" charset="0"/>
              </a:rPr>
              <a:t>Very Good Hosts</a:t>
            </a:r>
            <a:endParaRPr lang="en-US" dirty="0">
              <a:latin typeface="Calibri" pitchFamily="34" charset="0"/>
              <a:cs typeface="Calibri" pitchFamily="34" charset="0"/>
            </a:endParaRPr>
          </a:p>
        </p:txBody>
      </p:sp>
      <p:sp>
        <p:nvSpPr>
          <p:cNvPr id="7" name="Content Placeholder 6"/>
          <p:cNvSpPr>
            <a:spLocks noGrp="1"/>
          </p:cNvSpPr>
          <p:nvPr>
            <p:ph sz="half" idx="2"/>
          </p:nvPr>
        </p:nvSpPr>
        <p:spPr>
          <a:xfrm>
            <a:off x="578224" y="2438400"/>
            <a:ext cx="3969964" cy="4419600"/>
          </a:xfrm>
        </p:spPr>
        <p:txBody>
          <a:bodyPr>
            <a:normAutofit fontScale="92500" lnSpcReduction="10000"/>
          </a:bodyPr>
          <a:lstStyle/>
          <a:p>
            <a:r>
              <a:rPr lang="en-US" dirty="0" smtClean="0">
                <a:latin typeface="Calibri" pitchFamily="34" charset="0"/>
                <a:cs typeface="Calibri" pitchFamily="34" charset="0"/>
              </a:rPr>
              <a:t>All Maples (</a:t>
            </a:r>
            <a:r>
              <a:rPr lang="en-US" i="1" dirty="0" smtClean="0">
                <a:latin typeface="Calibri" pitchFamily="34" charset="0"/>
                <a:cs typeface="Calibri" pitchFamily="34" charset="0"/>
              </a:rPr>
              <a:t>Acer</a:t>
            </a:r>
            <a:r>
              <a:rPr lang="en-US" dirty="0" smtClean="0">
                <a:latin typeface="Calibri" pitchFamily="34" charset="0"/>
                <a:cs typeface="Calibri" pitchFamily="34" charset="0"/>
              </a:rPr>
              <a:t>):</a:t>
            </a:r>
          </a:p>
          <a:p>
            <a:pPr lvl="1"/>
            <a:r>
              <a:rPr lang="en-US" dirty="0" smtClean="0">
                <a:latin typeface="Calibri" pitchFamily="34" charset="0"/>
                <a:cs typeface="Calibri" pitchFamily="34" charset="0"/>
              </a:rPr>
              <a:t>Boxelder</a:t>
            </a:r>
          </a:p>
          <a:p>
            <a:pPr lvl="1"/>
            <a:r>
              <a:rPr lang="en-US" dirty="0" smtClean="0">
                <a:latin typeface="Calibri" pitchFamily="34" charset="0"/>
                <a:cs typeface="Calibri" pitchFamily="34" charset="0"/>
              </a:rPr>
              <a:t>Norway</a:t>
            </a:r>
          </a:p>
          <a:p>
            <a:pPr lvl="1"/>
            <a:r>
              <a:rPr lang="en-US" dirty="0" smtClean="0">
                <a:latin typeface="Calibri" pitchFamily="34" charset="0"/>
                <a:cs typeface="Calibri" pitchFamily="34" charset="0"/>
              </a:rPr>
              <a:t>Red</a:t>
            </a:r>
          </a:p>
          <a:p>
            <a:pPr lvl="1"/>
            <a:r>
              <a:rPr lang="en-US" dirty="0" smtClean="0">
                <a:latin typeface="Calibri" pitchFamily="34" charset="0"/>
                <a:cs typeface="Calibri" pitchFamily="34" charset="0"/>
              </a:rPr>
              <a:t>Silver</a:t>
            </a:r>
          </a:p>
          <a:p>
            <a:pPr lvl="1"/>
            <a:r>
              <a:rPr lang="en-US" dirty="0" smtClean="0">
                <a:latin typeface="Calibri" pitchFamily="34" charset="0"/>
                <a:cs typeface="Calibri" pitchFamily="34" charset="0"/>
              </a:rPr>
              <a:t>Sugar</a:t>
            </a:r>
          </a:p>
          <a:p>
            <a:r>
              <a:rPr lang="en-US" dirty="0" smtClean="0">
                <a:latin typeface="Calibri" pitchFamily="34" charset="0"/>
                <a:cs typeface="Calibri" pitchFamily="34" charset="0"/>
              </a:rPr>
              <a:t>Horsechestnuts / Buckeyes (</a:t>
            </a:r>
            <a:r>
              <a:rPr lang="en-US" i="1" dirty="0" err="1" smtClean="0">
                <a:latin typeface="Calibri" pitchFamily="34" charset="0"/>
                <a:cs typeface="Calibri" pitchFamily="34" charset="0"/>
              </a:rPr>
              <a:t>Aescelus</a:t>
            </a:r>
            <a:r>
              <a:rPr lang="en-US" i="1" dirty="0" smtClean="0">
                <a:latin typeface="Calibri" pitchFamily="34" charset="0"/>
                <a:cs typeface="Calibri" pitchFamily="34" charset="0"/>
              </a:rPr>
              <a:t> </a:t>
            </a:r>
            <a:r>
              <a:rPr lang="en-US" dirty="0" smtClean="0">
                <a:latin typeface="Calibri" pitchFamily="34" charset="0"/>
                <a:cs typeface="Calibri" pitchFamily="34" charset="0"/>
              </a:rPr>
              <a:t>spp</a:t>
            </a:r>
            <a:r>
              <a:rPr lang="en-US" i="1" dirty="0" smtClean="0">
                <a:latin typeface="Calibri" pitchFamily="34" charset="0"/>
                <a:cs typeface="Calibri" pitchFamily="34" charset="0"/>
              </a:rPr>
              <a:t>.</a:t>
            </a:r>
            <a:r>
              <a:rPr lang="en-US" dirty="0" smtClean="0">
                <a:latin typeface="Calibri" pitchFamily="34" charset="0"/>
                <a:cs typeface="Calibri" pitchFamily="34" charset="0"/>
              </a:rPr>
              <a:t>)</a:t>
            </a:r>
          </a:p>
          <a:p>
            <a:r>
              <a:rPr lang="en-US" dirty="0" smtClean="0">
                <a:latin typeface="Calibri" pitchFamily="34" charset="0"/>
                <a:cs typeface="Calibri" pitchFamily="34" charset="0"/>
              </a:rPr>
              <a:t>Elms (</a:t>
            </a:r>
            <a:r>
              <a:rPr lang="en-US" i="1" dirty="0" err="1" smtClean="0">
                <a:latin typeface="Calibri" pitchFamily="34" charset="0"/>
                <a:cs typeface="Calibri" pitchFamily="34" charset="0"/>
              </a:rPr>
              <a:t>Ulmus</a:t>
            </a:r>
            <a:r>
              <a:rPr lang="en-US" i="1" dirty="0" smtClean="0">
                <a:latin typeface="Calibri" pitchFamily="34" charset="0"/>
                <a:cs typeface="Calibri" pitchFamily="34" charset="0"/>
              </a:rPr>
              <a:t> </a:t>
            </a:r>
            <a:r>
              <a:rPr lang="en-US" dirty="0" smtClean="0">
                <a:latin typeface="Calibri" pitchFamily="34" charset="0"/>
                <a:cs typeface="Calibri" pitchFamily="34" charset="0"/>
              </a:rPr>
              <a:t>spp</a:t>
            </a:r>
            <a:r>
              <a:rPr lang="en-US" i="1" dirty="0" smtClean="0">
                <a:latin typeface="Calibri" pitchFamily="34" charset="0"/>
                <a:cs typeface="Calibri" pitchFamily="34" charset="0"/>
              </a:rPr>
              <a:t>.</a:t>
            </a:r>
            <a:r>
              <a:rPr lang="en-US" dirty="0" smtClean="0">
                <a:latin typeface="Calibri" pitchFamily="34" charset="0"/>
                <a:cs typeface="Calibri" pitchFamily="34" charset="0"/>
              </a:rPr>
              <a:t>)</a:t>
            </a:r>
          </a:p>
          <a:p>
            <a:r>
              <a:rPr lang="en-US" dirty="0" smtClean="0">
                <a:latin typeface="Calibri" pitchFamily="34" charset="0"/>
                <a:cs typeface="Calibri" pitchFamily="34" charset="0"/>
              </a:rPr>
              <a:t>Willow (</a:t>
            </a:r>
            <a:r>
              <a:rPr lang="en-US" i="1" dirty="0" smtClean="0">
                <a:latin typeface="Calibri" pitchFamily="34" charset="0"/>
                <a:cs typeface="Calibri" pitchFamily="34" charset="0"/>
              </a:rPr>
              <a:t>Salix </a:t>
            </a:r>
            <a:r>
              <a:rPr lang="en-US" dirty="0" smtClean="0">
                <a:latin typeface="Calibri" pitchFamily="34" charset="0"/>
                <a:cs typeface="Calibri" pitchFamily="34" charset="0"/>
              </a:rPr>
              <a:t>spp</a:t>
            </a:r>
            <a:r>
              <a:rPr lang="en-US" i="1" dirty="0" smtClean="0">
                <a:latin typeface="Calibri" pitchFamily="34" charset="0"/>
                <a:cs typeface="Calibri" pitchFamily="34" charset="0"/>
              </a:rPr>
              <a:t>.</a:t>
            </a:r>
            <a:r>
              <a:rPr lang="en-US" dirty="0" smtClean="0">
                <a:latin typeface="Calibri" pitchFamily="34" charset="0"/>
                <a:cs typeface="Calibri" pitchFamily="34" charset="0"/>
              </a:rPr>
              <a:t>)</a:t>
            </a:r>
          </a:p>
          <a:p>
            <a:endParaRPr lang="en-US" dirty="0" smtClean="0">
              <a:latin typeface="Calibri" pitchFamily="34" charset="0"/>
              <a:cs typeface="Calibri" pitchFamily="34" charset="0"/>
            </a:endParaRPr>
          </a:p>
        </p:txBody>
      </p:sp>
      <p:sp>
        <p:nvSpPr>
          <p:cNvPr id="8" name="Text Placeholder 7"/>
          <p:cNvSpPr>
            <a:spLocks noGrp="1"/>
          </p:cNvSpPr>
          <p:nvPr>
            <p:ph type="body" sz="quarter" idx="3"/>
          </p:nvPr>
        </p:nvSpPr>
        <p:spPr/>
        <p:txBody>
          <a:bodyPr/>
          <a:lstStyle/>
          <a:p>
            <a:r>
              <a:rPr lang="en-US" dirty="0" smtClean="0">
                <a:latin typeface="Calibri" pitchFamily="34" charset="0"/>
                <a:cs typeface="Calibri" pitchFamily="34" charset="0"/>
              </a:rPr>
              <a:t>Other Hosts</a:t>
            </a:r>
            <a:endParaRPr lang="en-US" dirty="0">
              <a:latin typeface="Calibri" pitchFamily="34" charset="0"/>
              <a:cs typeface="Calibri" pitchFamily="34" charset="0"/>
            </a:endParaRPr>
          </a:p>
        </p:txBody>
      </p:sp>
      <p:sp>
        <p:nvSpPr>
          <p:cNvPr id="9" name="Content Placeholder 8"/>
          <p:cNvSpPr>
            <a:spLocks noGrp="1"/>
          </p:cNvSpPr>
          <p:nvPr>
            <p:ph sz="quarter" idx="4"/>
          </p:nvPr>
        </p:nvSpPr>
        <p:spPr>
          <a:xfrm>
            <a:off x="4800600" y="2590800"/>
            <a:ext cx="4199560" cy="4191000"/>
          </a:xfrm>
        </p:spPr>
        <p:txBody>
          <a:bodyPr>
            <a:normAutofit fontScale="77500" lnSpcReduction="20000"/>
          </a:bodyPr>
          <a:lstStyle/>
          <a:p>
            <a:r>
              <a:rPr lang="en-US" dirty="0" smtClean="0">
                <a:latin typeface="Calibri" pitchFamily="34" charset="0"/>
                <a:cs typeface="Calibri" pitchFamily="34" charset="0"/>
              </a:rPr>
              <a:t>Birch (</a:t>
            </a:r>
            <a:r>
              <a:rPr lang="en-US" i="1" dirty="0" smtClean="0">
                <a:latin typeface="Calibri" pitchFamily="34" charset="0"/>
                <a:cs typeface="Calibri" pitchFamily="34" charset="0"/>
              </a:rPr>
              <a:t>Betula </a:t>
            </a:r>
            <a:r>
              <a:rPr lang="en-US" dirty="0" smtClean="0">
                <a:latin typeface="Calibri" pitchFamily="34" charset="0"/>
                <a:cs typeface="Calibri" pitchFamily="34" charset="0"/>
              </a:rPr>
              <a:t>spp</a:t>
            </a:r>
            <a:r>
              <a:rPr lang="en-US" i="1" dirty="0" smtClean="0">
                <a:latin typeface="Calibri" pitchFamily="34" charset="0"/>
                <a:cs typeface="Calibri" pitchFamily="34" charset="0"/>
              </a:rPr>
              <a:t>.</a:t>
            </a:r>
            <a:r>
              <a:rPr lang="en-US" dirty="0" smtClean="0">
                <a:latin typeface="Calibri" pitchFamily="34" charset="0"/>
                <a:cs typeface="Calibri" pitchFamily="34" charset="0"/>
              </a:rPr>
              <a:t>)</a:t>
            </a:r>
          </a:p>
          <a:p>
            <a:r>
              <a:rPr lang="en-US" dirty="0" smtClean="0">
                <a:latin typeface="Calibri" pitchFamily="34" charset="0"/>
                <a:cs typeface="Calibri" pitchFamily="34" charset="0"/>
              </a:rPr>
              <a:t>Sycamore / Planetree (</a:t>
            </a:r>
            <a:r>
              <a:rPr lang="en-US" i="1" dirty="0" smtClean="0">
                <a:latin typeface="Calibri" pitchFamily="34" charset="0"/>
                <a:cs typeface="Calibri" pitchFamily="34" charset="0"/>
              </a:rPr>
              <a:t>Platanus </a:t>
            </a:r>
            <a:r>
              <a:rPr lang="en-US" dirty="0" smtClean="0">
                <a:latin typeface="Calibri" pitchFamily="34" charset="0"/>
                <a:cs typeface="Calibri" pitchFamily="34" charset="0"/>
              </a:rPr>
              <a:t>spp</a:t>
            </a:r>
            <a:r>
              <a:rPr lang="en-US" i="1" dirty="0" smtClean="0">
                <a:latin typeface="Calibri" pitchFamily="34" charset="0"/>
                <a:cs typeface="Calibri" pitchFamily="34" charset="0"/>
              </a:rPr>
              <a:t>.</a:t>
            </a:r>
            <a:r>
              <a:rPr lang="en-US" dirty="0" smtClean="0">
                <a:latin typeface="Calibri" pitchFamily="34" charset="0"/>
                <a:cs typeface="Calibri" pitchFamily="34" charset="0"/>
              </a:rPr>
              <a:t>)</a:t>
            </a:r>
          </a:p>
          <a:p>
            <a:r>
              <a:rPr lang="en-US" dirty="0" smtClean="0">
                <a:latin typeface="Calibri" pitchFamily="34" charset="0"/>
                <a:cs typeface="Calibri" pitchFamily="34" charset="0"/>
              </a:rPr>
              <a:t>Poplar (</a:t>
            </a:r>
            <a:r>
              <a:rPr lang="en-US" i="1" dirty="0" err="1" smtClean="0">
                <a:latin typeface="Calibri" pitchFamily="34" charset="0"/>
                <a:cs typeface="Calibri" pitchFamily="34" charset="0"/>
              </a:rPr>
              <a:t>Populus</a:t>
            </a:r>
            <a:r>
              <a:rPr lang="en-US" i="1" dirty="0" smtClean="0">
                <a:latin typeface="Calibri" pitchFamily="34" charset="0"/>
                <a:cs typeface="Calibri" pitchFamily="34" charset="0"/>
              </a:rPr>
              <a:t> </a:t>
            </a:r>
            <a:r>
              <a:rPr lang="en-US" dirty="0" smtClean="0">
                <a:latin typeface="Calibri" pitchFamily="34" charset="0"/>
                <a:cs typeface="Calibri" pitchFamily="34" charset="0"/>
              </a:rPr>
              <a:t>spp</a:t>
            </a:r>
            <a:r>
              <a:rPr lang="en-US" i="1" dirty="0" smtClean="0">
                <a:latin typeface="Calibri" pitchFamily="34" charset="0"/>
                <a:cs typeface="Calibri" pitchFamily="34" charset="0"/>
              </a:rPr>
              <a:t>.</a:t>
            </a:r>
            <a:r>
              <a:rPr lang="en-US" dirty="0" smtClean="0">
                <a:latin typeface="Calibri" pitchFamily="34" charset="0"/>
                <a:cs typeface="Calibri" pitchFamily="34" charset="0"/>
              </a:rPr>
              <a:t>)</a:t>
            </a:r>
          </a:p>
          <a:p>
            <a:r>
              <a:rPr lang="en-US" dirty="0" smtClean="0">
                <a:latin typeface="Calibri" pitchFamily="34" charset="0"/>
                <a:cs typeface="Calibri" pitchFamily="34" charset="0"/>
              </a:rPr>
              <a:t>Mimosa (</a:t>
            </a:r>
            <a:r>
              <a:rPr lang="en-US" i="1" dirty="0" err="1" smtClean="0">
                <a:latin typeface="Calibri" pitchFamily="34" charset="0"/>
                <a:cs typeface="Calibri" pitchFamily="34" charset="0"/>
              </a:rPr>
              <a:t>Albizia</a:t>
            </a:r>
            <a:r>
              <a:rPr lang="en-US" i="1" dirty="0" smtClean="0">
                <a:latin typeface="Calibri" pitchFamily="34" charset="0"/>
                <a:cs typeface="Calibri" pitchFamily="34" charset="0"/>
              </a:rPr>
              <a:t> </a:t>
            </a:r>
            <a:r>
              <a:rPr lang="en-US" i="1" dirty="0" err="1" smtClean="0">
                <a:latin typeface="Calibri" pitchFamily="34" charset="0"/>
                <a:cs typeface="Calibri" pitchFamily="34" charset="0"/>
              </a:rPr>
              <a:t>julibrissin</a:t>
            </a:r>
            <a:r>
              <a:rPr lang="en-US" dirty="0" smtClean="0">
                <a:latin typeface="Calibri" pitchFamily="34" charset="0"/>
                <a:cs typeface="Calibri" pitchFamily="34" charset="0"/>
              </a:rPr>
              <a:t>)</a:t>
            </a:r>
          </a:p>
          <a:p>
            <a:r>
              <a:rPr lang="en-US" dirty="0" smtClean="0">
                <a:latin typeface="Calibri" pitchFamily="34" charset="0"/>
                <a:cs typeface="Calibri" pitchFamily="34" charset="0"/>
              </a:rPr>
              <a:t>Katsura (</a:t>
            </a:r>
            <a:r>
              <a:rPr lang="en-US" i="1" dirty="0" err="1" smtClean="0">
                <a:latin typeface="Calibri" pitchFamily="34" charset="0"/>
                <a:cs typeface="Calibri" pitchFamily="34" charset="0"/>
              </a:rPr>
              <a:t>Cercidiphyllum</a:t>
            </a:r>
            <a:r>
              <a:rPr lang="en-US" i="1" dirty="0" smtClean="0">
                <a:latin typeface="Calibri" pitchFamily="34" charset="0"/>
                <a:cs typeface="Calibri" pitchFamily="34" charset="0"/>
              </a:rPr>
              <a:t> </a:t>
            </a:r>
            <a:r>
              <a:rPr lang="en-US" i="1" dirty="0" err="1" smtClean="0">
                <a:latin typeface="Calibri" pitchFamily="34" charset="0"/>
                <a:cs typeface="Calibri" pitchFamily="34" charset="0"/>
              </a:rPr>
              <a:t>japonicum</a:t>
            </a:r>
            <a:r>
              <a:rPr lang="en-US" dirty="0" smtClean="0">
                <a:latin typeface="Calibri" pitchFamily="34" charset="0"/>
                <a:cs typeface="Calibri" pitchFamily="34" charset="0"/>
              </a:rPr>
              <a:t>)</a:t>
            </a:r>
          </a:p>
          <a:p>
            <a:r>
              <a:rPr lang="en-US" dirty="0" smtClean="0">
                <a:latin typeface="Calibri" pitchFamily="34" charset="0"/>
                <a:cs typeface="Calibri" pitchFamily="34" charset="0"/>
              </a:rPr>
              <a:t>Ash (</a:t>
            </a:r>
            <a:r>
              <a:rPr lang="en-US" i="1" dirty="0" smtClean="0">
                <a:latin typeface="Calibri" pitchFamily="34" charset="0"/>
                <a:cs typeface="Calibri" pitchFamily="34" charset="0"/>
              </a:rPr>
              <a:t>Fraxinus</a:t>
            </a:r>
            <a:r>
              <a:rPr lang="en-US" dirty="0" smtClean="0">
                <a:latin typeface="Calibri" pitchFamily="34" charset="0"/>
                <a:cs typeface="Calibri" pitchFamily="34" charset="0"/>
              </a:rPr>
              <a:t> spp.)</a:t>
            </a:r>
          </a:p>
          <a:p>
            <a:r>
              <a:rPr lang="en-US" dirty="0" smtClean="0">
                <a:latin typeface="Calibri" pitchFamily="34" charset="0"/>
                <a:cs typeface="Calibri" pitchFamily="34" charset="0"/>
              </a:rPr>
              <a:t>Goldenraintree (</a:t>
            </a:r>
            <a:r>
              <a:rPr lang="en-US" i="1" dirty="0" smtClean="0">
                <a:latin typeface="Calibri" pitchFamily="34" charset="0"/>
                <a:cs typeface="Calibri" pitchFamily="34" charset="0"/>
              </a:rPr>
              <a:t>Koelreuteria paniculata</a:t>
            </a:r>
            <a:r>
              <a:rPr lang="en-US" dirty="0" smtClean="0">
                <a:latin typeface="Calibri" pitchFamily="34" charset="0"/>
                <a:cs typeface="Calibri" pitchFamily="34" charset="0"/>
              </a:rPr>
              <a:t>)</a:t>
            </a:r>
          </a:p>
          <a:p>
            <a:r>
              <a:rPr lang="en-US" dirty="0" smtClean="0">
                <a:latin typeface="Calibri" pitchFamily="34" charset="0"/>
                <a:cs typeface="Calibri" pitchFamily="34" charset="0"/>
              </a:rPr>
              <a:t>Mountainash (</a:t>
            </a:r>
            <a:r>
              <a:rPr lang="en-US" i="1" dirty="0" err="1" smtClean="0">
                <a:latin typeface="Calibri" pitchFamily="34" charset="0"/>
                <a:cs typeface="Calibri" pitchFamily="34" charset="0"/>
              </a:rPr>
              <a:t>Sorbus</a:t>
            </a:r>
            <a:r>
              <a:rPr lang="en-US" dirty="0" smtClean="0">
                <a:latin typeface="Calibri" pitchFamily="34" charset="0"/>
                <a:cs typeface="Calibri" pitchFamily="34" charset="0"/>
              </a:rPr>
              <a:t> spp.)</a:t>
            </a:r>
          </a:p>
          <a:p>
            <a:r>
              <a:rPr lang="en-US" dirty="0" smtClean="0">
                <a:latin typeface="Calibri" pitchFamily="34" charset="0"/>
                <a:cs typeface="Calibri" pitchFamily="34" charset="0"/>
              </a:rPr>
              <a:t>Hackberry (</a:t>
            </a:r>
            <a:r>
              <a:rPr lang="en-US" i="1" dirty="0" err="1" smtClean="0">
                <a:latin typeface="Calibri" pitchFamily="34" charset="0"/>
                <a:cs typeface="Calibri" pitchFamily="34" charset="0"/>
              </a:rPr>
              <a:t>Celtis</a:t>
            </a:r>
            <a:r>
              <a:rPr lang="en-US" dirty="0" smtClean="0">
                <a:latin typeface="Calibri" pitchFamily="34" charset="0"/>
                <a:cs typeface="Calibri" pitchFamily="34" charset="0"/>
              </a:rPr>
              <a:t> spp.)</a:t>
            </a:r>
            <a:endParaRPr lang="en-US" dirty="0">
              <a:latin typeface="Calibri" pitchFamily="34" charset="0"/>
              <a:cs typeface="Calibri" pitchFamily="34" charset="0"/>
            </a:endParaRPr>
          </a:p>
        </p:txBody>
      </p:sp>
      <p:pic>
        <p:nvPicPr>
          <p:cNvPr id="10" name="Picture 9" descr="ALB Adult_Herms.jpg"/>
          <p:cNvPicPr>
            <a:picLocks noChangeAspect="1"/>
          </p:cNvPicPr>
          <p:nvPr/>
        </p:nvPicPr>
        <p:blipFill>
          <a:blip r:embed="rId2" cstate="print"/>
          <a:stretch>
            <a:fillRect/>
          </a:stretch>
        </p:blipFill>
        <p:spPr>
          <a:xfrm>
            <a:off x="4240208" y="37755"/>
            <a:ext cx="1819931" cy="1234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22"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23" name="TextBox 22"/>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
        <p:nvSpPr>
          <p:cNvPr id="2" name="Rectangle 1"/>
          <p:cNvSpPr/>
          <p:nvPr/>
        </p:nvSpPr>
        <p:spPr>
          <a:xfrm rot="1649440">
            <a:off x="592029" y="3582033"/>
            <a:ext cx="3530134" cy="923330"/>
          </a:xfrm>
          <a:prstGeom prst="rect">
            <a:avLst/>
          </a:prstGeom>
          <a:noFill/>
        </p:spPr>
        <p:txBody>
          <a:bodyPr wrap="none" lIns="91440" tIns="45720" rIns="91440" bIns="45720">
            <a:spAutoFit/>
          </a:bodyPr>
          <a:lstStyle/>
          <a:p>
            <a:pPr algn="ctr"/>
            <a:r>
              <a:rPr lang="en-US" sz="5400" b="1" dirty="0" smtClean="0">
                <a:ln w="17780" cmpd="sng">
                  <a:solidFill>
                    <a:schemeClr val="tx1"/>
                  </a:solidFill>
                  <a:prstDash val="solid"/>
                  <a:miter lim="800000"/>
                </a:ln>
                <a:solidFill>
                  <a:srgbClr val="F9721F"/>
                </a:solidFill>
                <a:effectLst>
                  <a:outerShdw blurRad="55000" dist="50800" dir="5400000" algn="tl">
                    <a:srgbClr val="000000">
                      <a:alpha val="33000"/>
                    </a:srgbClr>
                  </a:outerShdw>
                </a:effectLst>
              </a:rPr>
              <a:t>PREFERRED</a:t>
            </a:r>
            <a:endParaRPr lang="en-US" sz="5400" b="1" cap="none" spc="0" dirty="0">
              <a:ln w="17780" cmpd="sng">
                <a:solidFill>
                  <a:schemeClr val="tx1"/>
                </a:solidFill>
                <a:prstDash val="solid"/>
                <a:miter lim="800000"/>
              </a:ln>
              <a:solidFill>
                <a:srgbClr val="F9721F"/>
              </a:solidFill>
              <a:effectLst>
                <a:outerShdw blurRad="55000" dist="50800" dir="5400000" algn="tl">
                  <a:srgbClr val="000000">
                    <a:alpha val="33000"/>
                  </a:srgbClr>
                </a:outerShdw>
              </a:effectLst>
            </a:endParaRPr>
          </a:p>
        </p:txBody>
      </p:sp>
      <p:sp>
        <p:nvSpPr>
          <p:cNvPr id="24" name="Rectangle 23"/>
          <p:cNvSpPr/>
          <p:nvPr/>
        </p:nvSpPr>
        <p:spPr>
          <a:xfrm rot="1649440">
            <a:off x="3916746" y="3595933"/>
            <a:ext cx="5782673" cy="1200329"/>
          </a:xfrm>
          <a:prstGeom prst="rect">
            <a:avLst/>
          </a:prstGeom>
          <a:noFill/>
        </p:spPr>
        <p:txBody>
          <a:bodyPr wrap="none" lIns="91440" tIns="45720" rIns="91440" bIns="45720">
            <a:spAutoFit/>
          </a:bodyPr>
          <a:lstStyle/>
          <a:p>
            <a:pPr algn="ctr"/>
            <a:r>
              <a:rPr lang="en-US" sz="3600" b="1" dirty="0" smtClean="0">
                <a:ln w="17780" cmpd="sng">
                  <a:solidFill>
                    <a:schemeClr val="tx1"/>
                  </a:solidFill>
                  <a:prstDash val="solid"/>
                  <a:miter lim="800000"/>
                </a:ln>
                <a:solidFill>
                  <a:srgbClr val="F9721F"/>
                </a:solidFill>
                <a:effectLst>
                  <a:outerShdw blurRad="55000" dist="50800" dir="5400000" algn="tl">
                    <a:srgbClr val="000000">
                      <a:alpha val="33000"/>
                    </a:srgbClr>
                  </a:outerShdw>
                </a:effectLst>
              </a:rPr>
              <a:t>GUESS I’LL EAT IT IF </a:t>
            </a:r>
          </a:p>
          <a:p>
            <a:pPr algn="ctr"/>
            <a:r>
              <a:rPr lang="en-US" sz="3600" b="1" dirty="0" smtClean="0">
                <a:ln w="17780" cmpd="sng">
                  <a:solidFill>
                    <a:schemeClr val="tx1"/>
                  </a:solidFill>
                  <a:prstDash val="solid"/>
                  <a:miter lim="800000"/>
                </a:ln>
                <a:solidFill>
                  <a:srgbClr val="F9721F"/>
                </a:solidFill>
                <a:effectLst>
                  <a:outerShdw blurRad="55000" dist="50800" dir="5400000" algn="tl">
                    <a:srgbClr val="000000">
                      <a:alpha val="33000"/>
                    </a:srgbClr>
                  </a:outerShdw>
                </a:effectLst>
              </a:rPr>
              <a:t>THERE’S NOTHING BETTER…</a:t>
            </a:r>
            <a:endParaRPr lang="en-US" sz="3600" b="1" cap="none" spc="0" dirty="0">
              <a:ln w="17780" cmpd="sng">
                <a:solidFill>
                  <a:schemeClr val="tx1"/>
                </a:solidFill>
                <a:prstDash val="solid"/>
                <a:miter lim="800000"/>
              </a:ln>
              <a:solidFill>
                <a:srgbClr val="F9721F"/>
              </a:solidFill>
              <a:effectLst>
                <a:outerShdw blurRad="55000" dist="50800" dir="5400000" algn="tl">
                  <a:srgbClr val="000000">
                    <a:alpha val="33000"/>
                  </a:srgbClr>
                </a:outerShdw>
              </a:effectLst>
            </a:endParaRPr>
          </a:p>
        </p:txBody>
      </p:sp>
    </p:spTree>
    <p:extLst>
      <p:ext uri="{BB962C8B-B14F-4D97-AF65-F5344CB8AC3E}">
        <p14:creationId xmlns:p14="http://schemas.microsoft.com/office/powerpoint/2010/main" val="3254837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1" y="0"/>
            <a:ext cx="5212976" cy="690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latin typeface="Calibri" pitchFamily="34" charset="0"/>
              <a:cs typeface="Calibri" pitchFamily="34" charset="0"/>
            </a:endParaRP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sp>
        <p:nvSpPr>
          <p:cNvPr id="4" name="AutoShape 2" descr=" Map Of Asia"/>
          <p:cNvSpPr>
            <a:spLocks noChangeAspect="1" noChangeArrowheads="1"/>
          </p:cNvSpPr>
          <p:nvPr/>
        </p:nvSpPr>
        <p:spPr bwMode="auto">
          <a:xfrm>
            <a:off x="0" y="-76200"/>
            <a:ext cx="3695700" cy="3495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pitchFamily="34" charset="0"/>
              <a:cs typeface="Calibri" pitchFamily="34" charset="0"/>
            </a:endParaRPr>
          </a:p>
        </p:txBody>
      </p:sp>
      <p:sp>
        <p:nvSpPr>
          <p:cNvPr id="10" name="Content Placeholder 9"/>
          <p:cNvSpPr>
            <a:spLocks noGrp="1"/>
          </p:cNvSpPr>
          <p:nvPr>
            <p:ph sz="quarter" idx="1"/>
          </p:nvPr>
        </p:nvSpPr>
        <p:spPr>
          <a:xfrm>
            <a:off x="5317977" y="1496967"/>
            <a:ext cx="3654716" cy="5264272"/>
          </a:xfrm>
        </p:spPr>
        <p:txBody>
          <a:bodyPr>
            <a:noAutofit/>
          </a:bodyPr>
          <a:lstStyle/>
          <a:p>
            <a:r>
              <a:rPr lang="en-US" sz="2600" dirty="0" smtClean="0">
                <a:latin typeface="Calibri" pitchFamily="34" charset="0"/>
                <a:cs typeface="Calibri" pitchFamily="34" charset="0"/>
              </a:rPr>
              <a:t>9,412 ALB infested trees REMOVED (since 11/14/11)</a:t>
            </a:r>
          </a:p>
          <a:p>
            <a:r>
              <a:rPr lang="en-US" sz="2600" dirty="0" smtClean="0">
                <a:latin typeface="Calibri" pitchFamily="34" charset="0"/>
                <a:cs typeface="Calibri" pitchFamily="34" charset="0"/>
              </a:rPr>
              <a:t>9,971 trees confirmed infested</a:t>
            </a:r>
          </a:p>
          <a:p>
            <a:r>
              <a:rPr lang="en-US" sz="2600" dirty="0" smtClean="0">
                <a:latin typeface="Calibri" pitchFamily="34" charset="0"/>
                <a:cs typeface="Calibri" pitchFamily="34" charset="0"/>
              </a:rPr>
              <a:t>481,156 trees surveyed</a:t>
            </a:r>
          </a:p>
          <a:p>
            <a:r>
              <a:rPr lang="en-US" sz="2600" dirty="0" smtClean="0">
                <a:latin typeface="Calibri" pitchFamily="34" charset="0"/>
                <a:cs typeface="Calibri" pitchFamily="34" charset="0"/>
              </a:rPr>
              <a:t>61 square miles under regulation</a:t>
            </a:r>
          </a:p>
          <a:p>
            <a:r>
              <a:rPr lang="en-US" sz="2600" dirty="0" smtClean="0">
                <a:solidFill>
                  <a:srgbClr val="FF0000"/>
                </a:solidFill>
                <a:latin typeface="Calibri" pitchFamily="34" charset="0"/>
                <a:cs typeface="Calibri" pitchFamily="34" charset="0"/>
              </a:rPr>
              <a:t>Bethel is about 50 miles from the Indiana border</a:t>
            </a:r>
            <a:endParaRPr lang="en-US" sz="2600" dirty="0">
              <a:solidFill>
                <a:srgbClr val="FF0000"/>
              </a:solidFill>
              <a:latin typeface="Calibri" pitchFamily="34" charset="0"/>
              <a:cs typeface="Calibri" pitchFamily="34" charset="0"/>
            </a:endParaRPr>
          </a:p>
        </p:txBody>
      </p:sp>
      <p:sp>
        <p:nvSpPr>
          <p:cNvPr id="13" name="TextBox 12"/>
          <p:cNvSpPr txBox="1"/>
          <p:nvPr/>
        </p:nvSpPr>
        <p:spPr>
          <a:xfrm>
            <a:off x="5486400" y="191791"/>
            <a:ext cx="3317871" cy="1077218"/>
          </a:xfrm>
          <a:prstGeom prst="rect">
            <a:avLst/>
          </a:prstGeom>
          <a:solidFill>
            <a:schemeClr val="bg1">
              <a:lumMod val="75000"/>
            </a:schemeClr>
          </a:solidFill>
          <a:ln>
            <a:solidFill>
              <a:schemeClr val="tx1"/>
            </a:solidFill>
          </a:ln>
          <a:effectLst/>
          <a:scene3d>
            <a:camera prst="orthographicFront"/>
            <a:lightRig rig="threePt" dir="t"/>
          </a:scene3d>
          <a:sp3d>
            <a:bevelT/>
          </a:sp3d>
        </p:spPr>
        <p:txBody>
          <a:bodyPr wrap="square" rtlCol="0" anchor="ctr" anchorCtr="0">
            <a:spAutoFit/>
          </a:bodyPr>
          <a:lstStyle/>
          <a:p>
            <a:pPr algn="ctr"/>
            <a:r>
              <a:rPr lang="en-US" sz="3200" b="1" dirty="0" smtClean="0">
                <a:solidFill>
                  <a:srgbClr val="FF0000"/>
                </a:solidFill>
                <a:effectLst>
                  <a:outerShdw blurRad="50800" dist="38100" dir="2700000" algn="tl" rotWithShape="0">
                    <a:prstClr val="black"/>
                  </a:outerShdw>
                </a:effectLst>
                <a:latin typeface="Calibri" pitchFamily="34" charset="0"/>
                <a:cs typeface="Calibri" pitchFamily="34" charset="0"/>
              </a:rPr>
              <a:t>Discovered June 2011</a:t>
            </a:r>
          </a:p>
        </p:txBody>
      </p:sp>
      <p:grpSp>
        <p:nvGrpSpPr>
          <p:cNvPr id="25" name="Group 24"/>
          <p:cNvGrpSpPr/>
          <p:nvPr/>
        </p:nvGrpSpPr>
        <p:grpSpPr>
          <a:xfrm>
            <a:off x="76199" y="438186"/>
            <a:ext cx="8991600" cy="6025871"/>
            <a:chOff x="-1890713" y="-995363"/>
            <a:chExt cx="12925426" cy="8880189"/>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713" y="-995363"/>
              <a:ext cx="12925426" cy="8848726"/>
            </a:xfrm>
            <a:prstGeom prst="rect">
              <a:avLst/>
            </a:prstGeom>
            <a:noFill/>
            <a:ln w="1016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609600" y="-995363"/>
              <a:ext cx="0" cy="5414963"/>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90713" y="-230833"/>
              <a:ext cx="2190750" cy="680345"/>
            </a:xfrm>
            <a:prstGeom prst="rect">
              <a:avLst/>
            </a:prstGeom>
            <a:noFill/>
          </p:spPr>
          <p:txBody>
            <a:bodyPr wrap="square" rtlCol="0">
              <a:spAutoFit/>
            </a:bodyPr>
            <a:lstStyle/>
            <a:p>
              <a:r>
                <a:rPr lang="en-US" sz="2400" b="1" dirty="0" smtClean="0">
                  <a:latin typeface="Calibri" pitchFamily="34" charset="0"/>
                  <a:cs typeface="Calibri" pitchFamily="34" charset="0"/>
                </a:rPr>
                <a:t>INDIANA</a:t>
              </a:r>
              <a:endParaRPr lang="en-US" sz="2400" b="1" dirty="0">
                <a:latin typeface="Calibri" pitchFamily="34" charset="0"/>
                <a:cs typeface="Calibri" pitchFamily="34" charset="0"/>
              </a:endParaRPr>
            </a:p>
          </p:txBody>
        </p:sp>
        <p:sp>
          <p:nvSpPr>
            <p:cNvPr id="22" name="Freeform 21"/>
            <p:cNvSpPr/>
            <p:nvPr/>
          </p:nvSpPr>
          <p:spPr>
            <a:xfrm>
              <a:off x="-614597" y="3695194"/>
              <a:ext cx="7914807" cy="4189632"/>
            </a:xfrm>
            <a:custGeom>
              <a:avLst/>
              <a:gdLst>
                <a:gd name="connsiteX0" fmla="*/ 0 w 7914807"/>
                <a:gd name="connsiteY0" fmla="*/ 756885 h 4189632"/>
                <a:gd name="connsiteX1" fmla="*/ 509666 w 7914807"/>
                <a:gd name="connsiteY1" fmla="*/ 547022 h 4189632"/>
                <a:gd name="connsiteX2" fmla="*/ 659567 w 7914807"/>
                <a:gd name="connsiteY2" fmla="*/ 322170 h 4189632"/>
                <a:gd name="connsiteX3" fmla="*/ 839449 w 7914807"/>
                <a:gd name="connsiteY3" fmla="*/ 52347 h 4189632"/>
                <a:gd name="connsiteX4" fmla="*/ 1139253 w 7914807"/>
                <a:gd name="connsiteY4" fmla="*/ 22367 h 4189632"/>
                <a:gd name="connsiteX5" fmla="*/ 1484027 w 7914807"/>
                <a:gd name="connsiteY5" fmla="*/ 307180 h 4189632"/>
                <a:gd name="connsiteX6" fmla="*/ 1798820 w 7914807"/>
                <a:gd name="connsiteY6" fmla="*/ 756885 h 4189632"/>
                <a:gd name="connsiteX7" fmla="*/ 2038663 w 7914807"/>
                <a:gd name="connsiteY7" fmla="*/ 891796 h 4189632"/>
                <a:gd name="connsiteX8" fmla="*/ 2278505 w 7914807"/>
                <a:gd name="connsiteY8" fmla="*/ 966747 h 4189632"/>
                <a:gd name="connsiteX9" fmla="*/ 2503358 w 7914807"/>
                <a:gd name="connsiteY9" fmla="*/ 1176609 h 4189632"/>
                <a:gd name="connsiteX10" fmla="*/ 2743200 w 7914807"/>
                <a:gd name="connsiteY10" fmla="*/ 1266550 h 4189632"/>
                <a:gd name="connsiteX11" fmla="*/ 3132945 w 7914807"/>
                <a:gd name="connsiteY11" fmla="*/ 1266550 h 4189632"/>
                <a:gd name="connsiteX12" fmla="*/ 3372787 w 7914807"/>
                <a:gd name="connsiteY12" fmla="*/ 1161619 h 4189632"/>
                <a:gd name="connsiteX13" fmla="*/ 3732551 w 7914807"/>
                <a:gd name="connsiteY13" fmla="*/ 846826 h 4189632"/>
                <a:gd name="connsiteX14" fmla="*/ 4092315 w 7914807"/>
                <a:gd name="connsiteY14" fmla="*/ 951757 h 4189632"/>
                <a:gd name="connsiteX15" fmla="*/ 4377128 w 7914807"/>
                <a:gd name="connsiteY15" fmla="*/ 891796 h 4189632"/>
                <a:gd name="connsiteX16" fmla="*/ 4661941 w 7914807"/>
                <a:gd name="connsiteY16" fmla="*/ 621973 h 4189632"/>
                <a:gd name="connsiteX17" fmla="*/ 4886794 w 7914807"/>
                <a:gd name="connsiteY17" fmla="*/ 427101 h 4189632"/>
                <a:gd name="connsiteX18" fmla="*/ 5306518 w 7914807"/>
                <a:gd name="connsiteY18" fmla="*/ 696924 h 4189632"/>
                <a:gd name="connsiteX19" fmla="*/ 5366479 w 7914807"/>
                <a:gd name="connsiteY19" fmla="*/ 1116649 h 4189632"/>
                <a:gd name="connsiteX20" fmla="*/ 5396459 w 7914807"/>
                <a:gd name="connsiteY20" fmla="*/ 1581344 h 4189632"/>
                <a:gd name="connsiteX21" fmla="*/ 5786204 w 7914807"/>
                <a:gd name="connsiteY21" fmla="*/ 1821186 h 4189632"/>
                <a:gd name="connsiteX22" fmla="*/ 6370820 w 7914807"/>
                <a:gd name="connsiteY22" fmla="*/ 1911127 h 4189632"/>
                <a:gd name="connsiteX23" fmla="*/ 6940446 w 7914807"/>
                <a:gd name="connsiteY23" fmla="*/ 2210931 h 4189632"/>
                <a:gd name="connsiteX24" fmla="*/ 7180289 w 7914807"/>
                <a:gd name="connsiteY24" fmla="*/ 2690616 h 4189632"/>
                <a:gd name="connsiteX25" fmla="*/ 7255240 w 7914807"/>
                <a:gd name="connsiteY25" fmla="*/ 3290222 h 4189632"/>
                <a:gd name="connsiteX26" fmla="*/ 7495082 w 7914807"/>
                <a:gd name="connsiteY26" fmla="*/ 3649986 h 4189632"/>
                <a:gd name="connsiteX27" fmla="*/ 7749915 w 7914807"/>
                <a:gd name="connsiteY27" fmla="*/ 3964780 h 4189632"/>
                <a:gd name="connsiteX28" fmla="*/ 7914807 w 7914807"/>
                <a:gd name="connsiteY28" fmla="*/ 4189632 h 41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14807" h="4189632">
                  <a:moveTo>
                    <a:pt x="0" y="756885"/>
                  </a:moveTo>
                  <a:cubicBezTo>
                    <a:pt x="199869" y="688179"/>
                    <a:pt x="399738" y="619474"/>
                    <a:pt x="509666" y="547022"/>
                  </a:cubicBezTo>
                  <a:cubicBezTo>
                    <a:pt x="619594" y="474570"/>
                    <a:pt x="659567" y="322170"/>
                    <a:pt x="659567" y="322170"/>
                  </a:cubicBezTo>
                  <a:cubicBezTo>
                    <a:pt x="714531" y="239724"/>
                    <a:pt x="759501" y="102314"/>
                    <a:pt x="839449" y="52347"/>
                  </a:cubicBezTo>
                  <a:cubicBezTo>
                    <a:pt x="919397" y="2380"/>
                    <a:pt x="1031823" y="-20105"/>
                    <a:pt x="1139253" y="22367"/>
                  </a:cubicBezTo>
                  <a:cubicBezTo>
                    <a:pt x="1246683" y="64839"/>
                    <a:pt x="1374099" y="184760"/>
                    <a:pt x="1484027" y="307180"/>
                  </a:cubicBezTo>
                  <a:cubicBezTo>
                    <a:pt x="1593955" y="429600"/>
                    <a:pt x="1706381" y="659449"/>
                    <a:pt x="1798820" y="756885"/>
                  </a:cubicBezTo>
                  <a:cubicBezTo>
                    <a:pt x="1891259" y="854321"/>
                    <a:pt x="1958716" y="856819"/>
                    <a:pt x="2038663" y="891796"/>
                  </a:cubicBezTo>
                  <a:cubicBezTo>
                    <a:pt x="2118610" y="926773"/>
                    <a:pt x="2201056" y="919278"/>
                    <a:pt x="2278505" y="966747"/>
                  </a:cubicBezTo>
                  <a:cubicBezTo>
                    <a:pt x="2355954" y="1014216"/>
                    <a:pt x="2425909" y="1126642"/>
                    <a:pt x="2503358" y="1176609"/>
                  </a:cubicBezTo>
                  <a:cubicBezTo>
                    <a:pt x="2580807" y="1226576"/>
                    <a:pt x="2638269" y="1251560"/>
                    <a:pt x="2743200" y="1266550"/>
                  </a:cubicBezTo>
                  <a:cubicBezTo>
                    <a:pt x="2848131" y="1281540"/>
                    <a:pt x="3028014" y="1284038"/>
                    <a:pt x="3132945" y="1266550"/>
                  </a:cubicBezTo>
                  <a:cubicBezTo>
                    <a:pt x="3237876" y="1249062"/>
                    <a:pt x="3272853" y="1231573"/>
                    <a:pt x="3372787" y="1161619"/>
                  </a:cubicBezTo>
                  <a:cubicBezTo>
                    <a:pt x="3472721" y="1091665"/>
                    <a:pt x="3612630" y="881803"/>
                    <a:pt x="3732551" y="846826"/>
                  </a:cubicBezTo>
                  <a:cubicBezTo>
                    <a:pt x="3852472" y="811849"/>
                    <a:pt x="3984885" y="944262"/>
                    <a:pt x="4092315" y="951757"/>
                  </a:cubicBezTo>
                  <a:cubicBezTo>
                    <a:pt x="4199745" y="959252"/>
                    <a:pt x="4282190" y="946760"/>
                    <a:pt x="4377128" y="891796"/>
                  </a:cubicBezTo>
                  <a:cubicBezTo>
                    <a:pt x="4472066" y="836832"/>
                    <a:pt x="4576997" y="699422"/>
                    <a:pt x="4661941" y="621973"/>
                  </a:cubicBezTo>
                  <a:cubicBezTo>
                    <a:pt x="4746885" y="544524"/>
                    <a:pt x="4779365" y="414609"/>
                    <a:pt x="4886794" y="427101"/>
                  </a:cubicBezTo>
                  <a:cubicBezTo>
                    <a:pt x="4994223" y="439593"/>
                    <a:pt x="5226571" y="581999"/>
                    <a:pt x="5306518" y="696924"/>
                  </a:cubicBezTo>
                  <a:cubicBezTo>
                    <a:pt x="5386465" y="811849"/>
                    <a:pt x="5351489" y="969246"/>
                    <a:pt x="5366479" y="1116649"/>
                  </a:cubicBezTo>
                  <a:cubicBezTo>
                    <a:pt x="5381469" y="1264052"/>
                    <a:pt x="5326505" y="1463921"/>
                    <a:pt x="5396459" y="1581344"/>
                  </a:cubicBezTo>
                  <a:cubicBezTo>
                    <a:pt x="5466413" y="1698767"/>
                    <a:pt x="5623811" y="1766222"/>
                    <a:pt x="5786204" y="1821186"/>
                  </a:cubicBezTo>
                  <a:cubicBezTo>
                    <a:pt x="5948598" y="1876150"/>
                    <a:pt x="6178446" y="1846170"/>
                    <a:pt x="6370820" y="1911127"/>
                  </a:cubicBezTo>
                  <a:cubicBezTo>
                    <a:pt x="6563194" y="1976084"/>
                    <a:pt x="6805535" y="2081016"/>
                    <a:pt x="6940446" y="2210931"/>
                  </a:cubicBezTo>
                  <a:cubicBezTo>
                    <a:pt x="7075357" y="2340846"/>
                    <a:pt x="7127823" y="2510734"/>
                    <a:pt x="7180289" y="2690616"/>
                  </a:cubicBezTo>
                  <a:cubicBezTo>
                    <a:pt x="7232755" y="2870498"/>
                    <a:pt x="7202775" y="3130327"/>
                    <a:pt x="7255240" y="3290222"/>
                  </a:cubicBezTo>
                  <a:cubicBezTo>
                    <a:pt x="7307705" y="3450117"/>
                    <a:pt x="7412636" y="3537560"/>
                    <a:pt x="7495082" y="3649986"/>
                  </a:cubicBezTo>
                  <a:cubicBezTo>
                    <a:pt x="7577528" y="3762412"/>
                    <a:pt x="7679961" y="3874839"/>
                    <a:pt x="7749915" y="3964780"/>
                  </a:cubicBezTo>
                  <a:cubicBezTo>
                    <a:pt x="7819869" y="4054721"/>
                    <a:pt x="7867338" y="4122176"/>
                    <a:pt x="7914807" y="418963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3" name="Freeform 22"/>
            <p:cNvSpPr/>
            <p:nvPr/>
          </p:nvSpPr>
          <p:spPr>
            <a:xfrm>
              <a:off x="-1638623" y="4466669"/>
              <a:ext cx="1039016" cy="3403167"/>
            </a:xfrm>
            <a:custGeom>
              <a:avLst/>
              <a:gdLst>
                <a:gd name="connsiteX0" fmla="*/ 1039016 w 1039016"/>
                <a:gd name="connsiteY0" fmla="*/ 400 h 3403167"/>
                <a:gd name="connsiteX1" fmla="*/ 829154 w 1039016"/>
                <a:gd name="connsiteY1" fmla="*/ 45370 h 3403167"/>
                <a:gd name="connsiteX2" fmla="*/ 634282 w 1039016"/>
                <a:gd name="connsiteY2" fmla="*/ 285213 h 3403167"/>
                <a:gd name="connsiteX3" fmla="*/ 499371 w 1039016"/>
                <a:gd name="connsiteY3" fmla="*/ 450105 h 3403167"/>
                <a:gd name="connsiteX4" fmla="*/ 229548 w 1039016"/>
                <a:gd name="connsiteY4" fmla="*/ 585016 h 3403167"/>
                <a:gd name="connsiteX5" fmla="*/ 49666 w 1039016"/>
                <a:gd name="connsiteY5" fmla="*/ 734918 h 3403167"/>
                <a:gd name="connsiteX6" fmla="*/ 4695 w 1039016"/>
                <a:gd name="connsiteY6" fmla="*/ 839849 h 3403167"/>
                <a:gd name="connsiteX7" fmla="*/ 139607 w 1039016"/>
                <a:gd name="connsiteY7" fmla="*/ 1094682 h 3403167"/>
                <a:gd name="connsiteX8" fmla="*/ 364459 w 1039016"/>
                <a:gd name="connsiteY8" fmla="*/ 1349515 h 3403167"/>
                <a:gd name="connsiteX9" fmla="*/ 664262 w 1039016"/>
                <a:gd name="connsiteY9" fmla="*/ 1814210 h 3403167"/>
                <a:gd name="connsiteX10" fmla="*/ 859134 w 1039016"/>
                <a:gd name="connsiteY10" fmla="*/ 2188964 h 3403167"/>
                <a:gd name="connsiteX11" fmla="*/ 874125 w 1039016"/>
                <a:gd name="connsiteY11" fmla="*/ 2488767 h 3403167"/>
                <a:gd name="connsiteX12" fmla="*/ 724223 w 1039016"/>
                <a:gd name="connsiteY12" fmla="*/ 2743600 h 3403167"/>
                <a:gd name="connsiteX13" fmla="*/ 484380 w 1039016"/>
                <a:gd name="connsiteY13" fmla="*/ 2968452 h 3403167"/>
                <a:gd name="connsiteX14" fmla="*/ 304498 w 1039016"/>
                <a:gd name="connsiteY14" fmla="*/ 3118354 h 3403167"/>
                <a:gd name="connsiteX15" fmla="*/ 244538 w 1039016"/>
                <a:gd name="connsiteY15" fmla="*/ 3403167 h 340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9016" h="3403167">
                  <a:moveTo>
                    <a:pt x="1039016" y="400"/>
                  </a:moveTo>
                  <a:cubicBezTo>
                    <a:pt x="967813" y="-850"/>
                    <a:pt x="896610" y="-2099"/>
                    <a:pt x="829154" y="45370"/>
                  </a:cubicBezTo>
                  <a:cubicBezTo>
                    <a:pt x="761698" y="92839"/>
                    <a:pt x="634282" y="285213"/>
                    <a:pt x="634282" y="285213"/>
                  </a:cubicBezTo>
                  <a:cubicBezTo>
                    <a:pt x="579318" y="352669"/>
                    <a:pt x="566827" y="400138"/>
                    <a:pt x="499371" y="450105"/>
                  </a:cubicBezTo>
                  <a:cubicBezTo>
                    <a:pt x="431915" y="500072"/>
                    <a:pt x="304499" y="537547"/>
                    <a:pt x="229548" y="585016"/>
                  </a:cubicBezTo>
                  <a:cubicBezTo>
                    <a:pt x="154597" y="632485"/>
                    <a:pt x="87141" y="692446"/>
                    <a:pt x="49666" y="734918"/>
                  </a:cubicBezTo>
                  <a:cubicBezTo>
                    <a:pt x="12191" y="777390"/>
                    <a:pt x="-10295" y="779888"/>
                    <a:pt x="4695" y="839849"/>
                  </a:cubicBezTo>
                  <a:cubicBezTo>
                    <a:pt x="19685" y="899810"/>
                    <a:pt x="79646" y="1009738"/>
                    <a:pt x="139607" y="1094682"/>
                  </a:cubicBezTo>
                  <a:cubicBezTo>
                    <a:pt x="199568" y="1179626"/>
                    <a:pt x="277017" y="1229594"/>
                    <a:pt x="364459" y="1349515"/>
                  </a:cubicBezTo>
                  <a:cubicBezTo>
                    <a:pt x="451901" y="1469436"/>
                    <a:pt x="581816" y="1674302"/>
                    <a:pt x="664262" y="1814210"/>
                  </a:cubicBezTo>
                  <a:cubicBezTo>
                    <a:pt x="746708" y="1954118"/>
                    <a:pt x="824157" y="2076538"/>
                    <a:pt x="859134" y="2188964"/>
                  </a:cubicBezTo>
                  <a:cubicBezTo>
                    <a:pt x="894111" y="2301390"/>
                    <a:pt x="896610" y="2396328"/>
                    <a:pt x="874125" y="2488767"/>
                  </a:cubicBezTo>
                  <a:cubicBezTo>
                    <a:pt x="851640" y="2581206"/>
                    <a:pt x="789180" y="2663653"/>
                    <a:pt x="724223" y="2743600"/>
                  </a:cubicBezTo>
                  <a:cubicBezTo>
                    <a:pt x="659266" y="2823547"/>
                    <a:pt x="554334" y="2905993"/>
                    <a:pt x="484380" y="2968452"/>
                  </a:cubicBezTo>
                  <a:cubicBezTo>
                    <a:pt x="414426" y="3030911"/>
                    <a:pt x="344472" y="3045902"/>
                    <a:pt x="304498" y="3118354"/>
                  </a:cubicBezTo>
                  <a:cubicBezTo>
                    <a:pt x="264524" y="3190806"/>
                    <a:pt x="254531" y="3296986"/>
                    <a:pt x="244538" y="3403167"/>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27" name="TextBox 26"/>
            <p:cNvSpPr txBox="1"/>
            <p:nvPr/>
          </p:nvSpPr>
          <p:spPr>
            <a:xfrm>
              <a:off x="-1025634" y="5328345"/>
              <a:ext cx="2503240" cy="680345"/>
            </a:xfrm>
            <a:prstGeom prst="rect">
              <a:avLst/>
            </a:prstGeom>
            <a:noFill/>
          </p:spPr>
          <p:txBody>
            <a:bodyPr wrap="square" rtlCol="0">
              <a:spAutoFit/>
            </a:bodyPr>
            <a:lstStyle/>
            <a:p>
              <a:r>
                <a:rPr lang="en-US" sz="2400" b="1" dirty="0" smtClean="0">
                  <a:latin typeface="Calibri" pitchFamily="34" charset="0"/>
                  <a:cs typeface="Calibri" pitchFamily="34" charset="0"/>
                </a:rPr>
                <a:t>KENTUCKY</a:t>
              </a:r>
              <a:endParaRPr lang="en-US" sz="2400" b="1" dirty="0">
                <a:latin typeface="Calibri" pitchFamily="34" charset="0"/>
                <a:cs typeface="Calibri" pitchFamily="34" charset="0"/>
              </a:endParaRPr>
            </a:p>
          </p:txBody>
        </p:sp>
        <p:sp>
          <p:nvSpPr>
            <p:cNvPr id="28" name="TextBox 27"/>
            <p:cNvSpPr txBox="1"/>
            <p:nvPr/>
          </p:nvSpPr>
          <p:spPr>
            <a:xfrm>
              <a:off x="7620000" y="807344"/>
              <a:ext cx="1730164" cy="680345"/>
            </a:xfrm>
            <a:prstGeom prst="rect">
              <a:avLst/>
            </a:prstGeom>
            <a:noFill/>
          </p:spPr>
          <p:txBody>
            <a:bodyPr wrap="square" rtlCol="0">
              <a:spAutoFit/>
            </a:bodyPr>
            <a:lstStyle/>
            <a:p>
              <a:r>
                <a:rPr lang="en-US" sz="2400" b="1" dirty="0" smtClean="0">
                  <a:latin typeface="Calibri" pitchFamily="34" charset="0"/>
                  <a:cs typeface="Calibri" pitchFamily="34" charset="0"/>
                </a:rPr>
                <a:t>OHIO</a:t>
              </a:r>
              <a:endParaRPr lang="en-US" sz="2400" b="1" dirty="0">
                <a:latin typeface="Calibri" pitchFamily="34" charset="0"/>
                <a:cs typeface="Calibri" pitchFamily="34" charset="0"/>
              </a:endParaRPr>
            </a:p>
          </p:txBody>
        </p:sp>
        <p:sp>
          <p:nvSpPr>
            <p:cNvPr id="29" name="TextBox 28"/>
            <p:cNvSpPr txBox="1"/>
            <p:nvPr/>
          </p:nvSpPr>
          <p:spPr>
            <a:xfrm>
              <a:off x="2477723" y="3941798"/>
              <a:ext cx="2094275" cy="544276"/>
            </a:xfrm>
            <a:prstGeom prst="rect">
              <a:avLst/>
            </a:prstGeom>
            <a:noFill/>
          </p:spPr>
          <p:txBody>
            <a:bodyPr wrap="square" rtlCol="0">
              <a:spAutoFit/>
            </a:bodyPr>
            <a:lstStyle/>
            <a:p>
              <a:r>
                <a:rPr lang="en-US" b="1" dirty="0" smtClean="0">
                  <a:latin typeface="Calibri" pitchFamily="34" charset="0"/>
                  <a:cs typeface="Calibri" pitchFamily="34" charset="0"/>
                </a:rPr>
                <a:t>CINCINNATI</a:t>
              </a:r>
              <a:endParaRPr lang="en-US" b="1" dirty="0">
                <a:latin typeface="Calibri" pitchFamily="34" charset="0"/>
                <a:cs typeface="Calibri" pitchFamily="34" charset="0"/>
              </a:endParaRPr>
            </a:p>
          </p:txBody>
        </p:sp>
      </p:grpSp>
      <p:grpSp>
        <p:nvGrpSpPr>
          <p:cNvPr id="26" name="Group 25"/>
          <p:cNvGrpSpPr/>
          <p:nvPr/>
        </p:nvGrpSpPr>
        <p:grpSpPr>
          <a:xfrm>
            <a:off x="6217582" y="4716274"/>
            <a:ext cx="1855505" cy="1523834"/>
            <a:chOff x="6692348" y="4775546"/>
            <a:chExt cx="1855505" cy="1523834"/>
          </a:xfrm>
        </p:grpSpPr>
        <p:pic>
          <p:nvPicPr>
            <p:cNvPr id="1029"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871" b="100000" l="7125" r="95250">
                          <a14:foregroundMark x1="34125" y1="52207" x2="34125" y2="52207"/>
                          <a14:foregroundMark x1="28000" y1="57991" x2="28000" y2="57991"/>
                          <a14:foregroundMark x1="31125" y1="55403" x2="31125" y2="55403"/>
                          <a14:foregroundMark x1="39625" y1="47945" x2="39625" y2="47945"/>
                          <a14:foregroundMark x1="38625" y1="48858" x2="38625" y2="48858"/>
                          <a14:foregroundMark x1="24375" y1="62861" x2="24375" y2="62861"/>
                          <a14:foregroundMark x1="22625" y1="65145" x2="22625" y2="65145"/>
                          <a14:foregroundMark x1="25250" y1="61644" x2="25250" y2="61644"/>
                          <a14:foregroundMark x1="23625" y1="64231" x2="23625" y2="64231"/>
                          <a14:foregroundMark x1="21625" y1="66667" x2="21625" y2="66667"/>
                          <a14:foregroundMark x1="20750" y1="68493" x2="20750" y2="68493"/>
                          <a14:foregroundMark x1="18500" y1="71385" x2="18500" y2="71385"/>
                          <a14:foregroundMark x1="19750" y1="69711" x2="19750" y2="69711"/>
                          <a14:foregroundMark x1="17125" y1="73820" x2="17125" y2="73820"/>
                          <a14:foregroundMark x1="15750" y1="76712" x2="15750" y2="76712"/>
                          <a14:foregroundMark x1="14750" y1="79300" x2="14750" y2="79300"/>
                          <a14:foregroundMark x1="13375" y1="82648" x2="13375" y2="82648"/>
                          <a14:foregroundMark x1="12875" y1="85845" x2="12875" y2="85845"/>
                          <a14:foregroundMark x1="12250" y1="88737" x2="12250" y2="88737"/>
                          <a14:foregroundMark x1="12000" y1="91781" x2="12000" y2="91781"/>
                          <a14:foregroundMark x1="12375" y1="94673" x2="12375" y2="94673"/>
                          <a14:foregroundMark x1="13750" y1="96043" x2="13750" y2="96043"/>
                          <a14:foregroundMark x1="15000" y1="97565" x2="15000" y2="97565"/>
                          <a14:foregroundMark x1="39375" y1="34247" x2="39375" y2="34247"/>
                          <a14:foregroundMark x1="43875" y1="37443" x2="43875" y2="37443"/>
                          <a14:foregroundMark x1="44875" y1="38356" x2="44875" y2="38356"/>
                          <a14:foregroundMark x1="37750" y1="31963" x2="37750" y2="31963"/>
                          <a14:foregroundMark x1="34625" y1="29528" x2="34625" y2="29528"/>
                          <a14:foregroundMark x1="32250" y1="27093" x2="32250" y2="27093"/>
                          <a14:foregroundMark x1="30375" y1="25266" x2="30375" y2="25266"/>
                          <a14:foregroundMark x1="28500" y1="23592" x2="28500" y2="23592"/>
                          <a14:foregroundMark x1="27125" y1="21918" x2="27125" y2="21918"/>
                          <a14:foregroundMark x1="25625" y1="19939" x2="25625" y2="19939"/>
                          <a14:foregroundMark x1="24375" y1="18721" x2="24375" y2="18721"/>
                          <a14:foregroundMark x1="23500" y1="16743" x2="23500" y2="16743"/>
                          <a14:foregroundMark x1="22875" y1="14916" x2="22875" y2="14916"/>
                          <a14:foregroundMark x1="22500" y1="12938" x2="22500" y2="12938"/>
                          <a14:foregroundMark x1="23500" y1="10807" x2="23500" y2="10807"/>
                          <a14:foregroundMark x1="84250" y1="35769" x2="84250" y2="35769"/>
                          <a14:foregroundMark x1="83250" y1="34247" x2="83250" y2="34247"/>
                          <a14:foregroundMark x1="88125" y1="24049" x2="88125" y2="24049"/>
                        </a14:backgroundRemoval>
                      </a14:imgEffect>
                    </a14:imgLayer>
                  </a14:imgProps>
                </a:ext>
                <a:ext uri="{28A0092B-C50C-407E-A947-70E740481C1C}">
                  <a14:useLocalDpi xmlns:a14="http://schemas.microsoft.com/office/drawing/2010/main" val="0"/>
                </a:ext>
              </a:extLst>
            </a:blip>
            <a:srcRect/>
            <a:stretch>
              <a:fillRect/>
            </a:stretch>
          </p:blipFill>
          <p:spPr bwMode="auto">
            <a:xfrm>
              <a:off x="6692348" y="4775546"/>
              <a:ext cx="1855505" cy="152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6767170" y="5672816"/>
              <a:ext cx="1203592" cy="584775"/>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latin typeface="Calibri" pitchFamily="34" charset="0"/>
                  <a:cs typeface="Calibri" pitchFamily="34" charset="0"/>
                </a:rPr>
                <a:t>ALB</a:t>
              </a:r>
              <a:endParaRPr lang="en-US" sz="3200" b="1" dirty="0">
                <a:solidFill>
                  <a:srgbClr val="FF0000"/>
                </a:solidFill>
                <a:effectLst>
                  <a:outerShdw blurRad="38100" dist="38100" dir="2700000" algn="tl">
                    <a:srgbClr val="000000">
                      <a:alpha val="43137"/>
                    </a:srgbClr>
                  </a:outerShdw>
                </a:effectLst>
                <a:latin typeface="Calibri" pitchFamily="34" charset="0"/>
                <a:cs typeface="Calibri" pitchFamily="34" charset="0"/>
              </a:endParaRPr>
            </a:p>
          </p:txBody>
        </p:sp>
      </p:grpSp>
    </p:spTree>
    <p:extLst>
      <p:ext uri="{BB962C8B-B14F-4D97-AF65-F5344CB8AC3E}">
        <p14:creationId xmlns:p14="http://schemas.microsoft.com/office/powerpoint/2010/main" val="26696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184648" y="2019299"/>
            <a:ext cx="3959352" cy="4495800"/>
          </a:xfrm>
        </p:spPr>
        <p:txBody>
          <a:bodyPr/>
          <a:lstStyle/>
          <a:p>
            <a:r>
              <a:rPr lang="en-US" dirty="0" smtClean="0">
                <a:latin typeface="Calibri" pitchFamily="34" charset="0"/>
                <a:cs typeface="Calibri" pitchFamily="34" charset="0"/>
              </a:rPr>
              <a:t>Biology</a:t>
            </a:r>
          </a:p>
          <a:p>
            <a:r>
              <a:rPr lang="en-US" dirty="0" smtClean="0">
                <a:latin typeface="Calibri" pitchFamily="34" charset="0"/>
                <a:cs typeface="Calibri" pitchFamily="34" charset="0"/>
              </a:rPr>
              <a:t>Signs and symptoms</a:t>
            </a:r>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878" r="97122"/>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995077">
            <a:off x="96214" y="4611029"/>
            <a:ext cx="1845951" cy="2123575"/>
          </a:xfrm>
          <a:prstGeom prst="rect">
            <a:avLst/>
          </a:prstGeom>
        </p:spPr>
      </p:pic>
      <p:sp>
        <p:nvSpPr>
          <p:cNvPr id="9" name="Title 1"/>
          <p:cNvSpPr>
            <a:spLocks noGrp="1"/>
          </p:cNvSpPr>
          <p:nvPr>
            <p:ph type="title"/>
          </p:nvPr>
        </p:nvSpPr>
        <p:spPr/>
        <p:txBody>
          <a:bodyPr/>
          <a:lstStyle/>
          <a:p>
            <a:r>
              <a:rPr lang="en-US" dirty="0" smtClean="0">
                <a:latin typeface="Calibri" pitchFamily="34" charset="0"/>
                <a:cs typeface="Calibri" pitchFamily="34" charset="0"/>
              </a:rPr>
              <a:t>Training Overview</a:t>
            </a:r>
            <a:endParaRPr lang="en-US" dirty="0">
              <a:latin typeface="Calibri" pitchFamily="34" charset="0"/>
              <a:cs typeface="Calibri" pitchFamily="34" charset="0"/>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9968"/>
          <a:stretch/>
        </p:blipFill>
        <p:spPr bwMode="auto">
          <a:xfrm>
            <a:off x="26939" y="1981200"/>
            <a:ext cx="509046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763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Eradication “Success” Stories</a:t>
            </a:r>
            <a:endParaRPr lang="en-US" dirty="0"/>
          </a:p>
        </p:txBody>
      </p:sp>
      <p:sp>
        <p:nvSpPr>
          <p:cNvPr id="3" name="Content Placeholder 2"/>
          <p:cNvSpPr>
            <a:spLocks noGrp="1"/>
          </p:cNvSpPr>
          <p:nvPr>
            <p:ph sz="quarter" idx="1"/>
          </p:nvPr>
        </p:nvSpPr>
        <p:spPr/>
        <p:txBody>
          <a:bodyPr/>
          <a:lstStyle/>
          <a:p>
            <a:endParaRPr lang="en-US"/>
          </a:p>
        </p:txBody>
      </p:sp>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rPr>
              <a:t>FPOSP</a:t>
            </a:r>
            <a:endParaRPr lang="en-US" sz="1200" cap="small" dirty="0">
              <a:solidFill>
                <a:schemeClr val="bg1">
                  <a:lumMod val="95000"/>
                </a:schemeClr>
              </a:solidFill>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t>Early Detector Training</a:t>
            </a:r>
            <a:endParaRPr lang="en-US" sz="1400" dirty="0"/>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78" r="97122"/>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995077">
            <a:off x="96214" y="4611029"/>
            <a:ext cx="1845951" cy="2123575"/>
          </a:xfrm>
          <a:prstGeom prst="rect">
            <a:avLst/>
          </a:prstGeom>
        </p:spPr>
      </p:pic>
      <p:grpSp>
        <p:nvGrpSpPr>
          <p:cNvPr id="9" name="Group 3"/>
          <p:cNvGrpSpPr/>
          <p:nvPr/>
        </p:nvGrpSpPr>
        <p:grpSpPr>
          <a:xfrm>
            <a:off x="0" y="0"/>
            <a:ext cx="9144000" cy="6857999"/>
            <a:chOff x="376918" y="249351"/>
            <a:chExt cx="8390164" cy="6292623"/>
          </a:xfrm>
        </p:grpSpPr>
        <p:pic>
          <p:nvPicPr>
            <p:cNvPr id="10" name="Picture 2"/>
            <p:cNvPicPr>
              <a:picLocks noChangeAspect="1" noChangeArrowheads="1"/>
            </p:cNvPicPr>
            <p:nvPr/>
          </p:nvPicPr>
          <p:blipFill>
            <a:blip r:embed="rId5" cstate="print"/>
            <a:srcRect/>
            <a:stretch>
              <a:fillRect/>
            </a:stretch>
          </p:blipFill>
          <p:spPr bwMode="auto">
            <a:xfrm>
              <a:off x="376918" y="249351"/>
              <a:ext cx="8390164" cy="6292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2166285" y="1006872"/>
              <a:ext cx="3057247" cy="400110"/>
            </a:xfrm>
            <a:prstGeom prst="rect">
              <a:avLst/>
            </a:prstGeom>
            <a:noFill/>
            <a:ln>
              <a:noFill/>
            </a:ln>
          </p:spPr>
          <p:txBody>
            <a:bodyPr wrap="none" rtlCol="0">
              <a:spAutoFit/>
            </a:bodyPr>
            <a:lstStyle/>
            <a:p>
              <a:pPr algn="ctr"/>
              <a:r>
                <a:rPr lang="en-US" sz="2000" b="1" dirty="0" smtClean="0">
                  <a:solidFill>
                    <a:schemeClr val="bg1"/>
                  </a:solidFill>
                  <a:effectLst/>
                  <a:latin typeface="Times New Roman" pitchFamily="18" charset="0"/>
                  <a:cs typeface="Times New Roman" pitchFamily="18" charset="0"/>
                </a:rPr>
                <a:t>5 - 6 Instars:  larval stages</a:t>
              </a:r>
            </a:p>
          </p:txBody>
        </p:sp>
      </p:grpSp>
      <p:sp>
        <p:nvSpPr>
          <p:cNvPr id="4" name="TextBox 3"/>
          <p:cNvSpPr txBox="1"/>
          <p:nvPr/>
        </p:nvSpPr>
        <p:spPr>
          <a:xfrm>
            <a:off x="3695700" y="825582"/>
            <a:ext cx="1752600" cy="400110"/>
          </a:xfrm>
          <a:prstGeom prst="rect">
            <a:avLst/>
          </a:prstGeom>
          <a:noFill/>
        </p:spPr>
        <p:txBody>
          <a:bodyPr wrap="square" rtlCol="0">
            <a:spAutoFit/>
          </a:bodyPr>
          <a:lstStyle/>
          <a:p>
            <a:pPr algn="ctr"/>
            <a:r>
              <a:rPr lang="en-US" sz="2000" b="1" dirty="0" smtClean="0"/>
              <a:t>1-2 Years</a:t>
            </a:r>
            <a:endParaRPr lang="en-US" sz="2000" b="1" dirty="0"/>
          </a:p>
        </p:txBody>
      </p:sp>
    </p:spTree>
    <p:extLst>
      <p:ext uri="{BB962C8B-B14F-4D97-AF65-F5344CB8AC3E}">
        <p14:creationId xmlns:p14="http://schemas.microsoft.com/office/powerpoint/2010/main" val="3256556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878" r="97122"/>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995077">
            <a:off x="96214" y="4611029"/>
            <a:ext cx="1845951" cy="212357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0" y="0"/>
            <a:ext cx="9199110" cy="690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
          </p:nvPr>
        </p:nvSpPr>
        <p:spPr>
          <a:xfrm>
            <a:off x="76200" y="5105400"/>
            <a:ext cx="8991600" cy="1600200"/>
          </a:xfrm>
          <a:solidFill>
            <a:schemeClr val="accent1">
              <a:alpha val="72000"/>
            </a:schemeClr>
          </a:solidFill>
          <a:ln w="25400">
            <a:solidFill>
              <a:schemeClr val="tx1"/>
            </a:solidFill>
          </a:ln>
        </p:spPr>
        <p:txBody>
          <a:bodyPr>
            <a:normAutofit fontScale="85000" lnSpcReduction="20000"/>
          </a:bodyPr>
          <a:lstStyle/>
          <a:p>
            <a:pPr>
              <a:buClr>
                <a:schemeClr val="tx1"/>
              </a:buClr>
            </a:pPr>
            <a:r>
              <a:rPr lang="en-US" dirty="0" smtClean="0">
                <a:latin typeface="Calibri" pitchFamily="34" charset="0"/>
                <a:cs typeface="Calibri" pitchFamily="34" charset="0"/>
              </a:rPr>
              <a:t>Adults emerge late May-October, peak in July</a:t>
            </a:r>
          </a:p>
          <a:p>
            <a:pPr>
              <a:buClr>
                <a:schemeClr val="tx1"/>
              </a:buClr>
            </a:pPr>
            <a:r>
              <a:rPr lang="en-US" dirty="0" smtClean="0">
                <a:latin typeface="Calibri" pitchFamily="34" charset="0"/>
                <a:cs typeface="Calibri" pitchFamily="34" charset="0"/>
              </a:rPr>
              <a:t>Long adult life span: 50-65 days</a:t>
            </a:r>
          </a:p>
          <a:p>
            <a:pPr>
              <a:buClr>
                <a:schemeClr val="tx1"/>
              </a:buClr>
            </a:pPr>
            <a:r>
              <a:rPr lang="en-US" dirty="0" smtClean="0">
                <a:latin typeface="Calibri" pitchFamily="34" charset="0"/>
                <a:cs typeface="Calibri" pitchFamily="34" charset="0"/>
              </a:rPr>
              <a:t>Females can lay 35-90 eggs during their lifetimes! </a:t>
            </a:r>
          </a:p>
          <a:p>
            <a:pPr>
              <a:buClr>
                <a:schemeClr val="tx1"/>
              </a:buClr>
            </a:pPr>
            <a:r>
              <a:rPr lang="en-US" dirty="0" smtClean="0">
                <a:latin typeface="Calibri" pitchFamily="34" charset="0"/>
                <a:cs typeface="Calibri" pitchFamily="34" charset="0"/>
              </a:rPr>
              <a:t>Adults strong fliers, but typically re-infest trees in local area</a:t>
            </a:r>
            <a:endParaRPr lang="en-US" dirty="0">
              <a:latin typeface="Calibri" pitchFamily="34" charset="0"/>
              <a:cs typeface="Calibri" pitchFamily="34" charset="0"/>
            </a:endParaRPr>
          </a:p>
        </p:txBody>
      </p:sp>
      <p:sp>
        <p:nvSpPr>
          <p:cNvPr id="2" name="Title 1"/>
          <p:cNvSpPr>
            <a:spLocks noGrp="1"/>
          </p:cNvSpPr>
          <p:nvPr>
            <p:ph type="title"/>
          </p:nvPr>
        </p:nvSpPr>
        <p:spPr>
          <a:xfrm>
            <a:off x="128041" y="152400"/>
            <a:ext cx="8153400" cy="990600"/>
          </a:xfrm>
          <a:noFill/>
        </p:spPr>
        <p:txBody>
          <a:bodyPr/>
          <a:lstStyle/>
          <a:p>
            <a:r>
              <a:rPr lang="en-US" b="1" dirty="0" smtClean="0">
                <a:latin typeface="Calibri" pitchFamily="34" charset="0"/>
                <a:cs typeface="Calibri" pitchFamily="34" charset="0"/>
              </a:rPr>
              <a:t>Biology</a:t>
            </a:r>
            <a:endParaRPr lang="en-US" b="1" dirty="0">
              <a:latin typeface="Calibri" pitchFamily="34" charset="0"/>
              <a:cs typeface="Calibri" pitchFamily="34" charset="0"/>
            </a:endParaRPr>
          </a:p>
        </p:txBody>
      </p:sp>
    </p:spTree>
    <p:extLst>
      <p:ext uri="{BB962C8B-B14F-4D97-AF65-F5344CB8AC3E}">
        <p14:creationId xmlns:p14="http://schemas.microsoft.com/office/powerpoint/2010/main" val="2767332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9"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11" name="Rectangle 10"/>
          <p:cNvSpPr/>
          <p:nvPr/>
        </p:nvSpPr>
        <p:spPr>
          <a:xfrm>
            <a:off x="0" y="5581934"/>
            <a:ext cx="533400" cy="1276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2" name="Title 15"/>
          <p:cNvSpPr txBox="1">
            <a:spLocks/>
          </p:cNvSpPr>
          <p:nvPr/>
        </p:nvSpPr>
        <p:spPr>
          <a:xfrm>
            <a:off x="501555" y="2994025"/>
            <a:ext cx="8077200" cy="86995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smtClean="0">
                <a:latin typeface="Calibri" pitchFamily="34" charset="0"/>
                <a:cs typeface="Calibri" pitchFamily="34" charset="0"/>
              </a:rPr>
              <a:t>Signs and Symptoms</a:t>
            </a:r>
            <a:endParaRPr lang="en-US" b="1" dirty="0">
              <a:latin typeface="Calibri" pitchFamily="34" charset="0"/>
              <a:cs typeface="Calibri" pitchFamily="34" charset="0"/>
            </a:endParaRPr>
          </a:p>
        </p:txBody>
      </p:sp>
      <p:sp>
        <p:nvSpPr>
          <p:cNvPr id="13" name="Text Placeholder 17"/>
          <p:cNvSpPr txBox="1">
            <a:spLocks/>
          </p:cNvSpPr>
          <p:nvPr/>
        </p:nvSpPr>
        <p:spPr>
          <a:xfrm>
            <a:off x="614149" y="5605854"/>
            <a:ext cx="8529851" cy="1252146"/>
          </a:xfrm>
          <a:prstGeom prst="rect">
            <a:avLst/>
          </a:prstGeom>
          <a:solidFill>
            <a:schemeClr val="bg2">
              <a:lumMod val="50000"/>
            </a:schemeClr>
          </a:solidFill>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r">
              <a:buNone/>
            </a:pPr>
            <a:endParaRPr lang="en-US" sz="4800" dirty="0">
              <a:latin typeface="Calibri" pitchFamily="34" charset="0"/>
              <a:cs typeface="Calibri" pitchFamily="34"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878" r="97122"/>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995077">
            <a:off x="96214" y="4611029"/>
            <a:ext cx="1845951" cy="2123575"/>
          </a:xfrm>
          <a:prstGeom prst="rect">
            <a:avLst/>
          </a:prstGeom>
        </p:spPr>
      </p:pic>
    </p:spTree>
    <p:extLst>
      <p:ext uri="{BB962C8B-B14F-4D97-AF65-F5344CB8AC3E}">
        <p14:creationId xmlns:p14="http://schemas.microsoft.com/office/powerpoint/2010/main" val="2192838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76" y="1255059"/>
            <a:ext cx="609600" cy="3429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cap="small" dirty="0" smtClean="0">
                <a:solidFill>
                  <a:schemeClr val="bg1">
                    <a:lumMod val="95000"/>
                  </a:schemeClr>
                </a:solidFill>
                <a:latin typeface="Calibri" pitchFamily="34" charset="0"/>
                <a:cs typeface="Calibri" pitchFamily="34" charset="0"/>
              </a:rPr>
              <a:t>FPOSP</a:t>
            </a:r>
            <a:endParaRPr lang="en-US" sz="1200" cap="small" dirty="0">
              <a:solidFill>
                <a:schemeClr val="bg1">
                  <a:lumMod val="95000"/>
                </a:schemeClr>
              </a:solidFill>
              <a:latin typeface="Calibri" pitchFamily="34" charset="0"/>
              <a:cs typeface="Calibri" pitchFamily="34" charset="0"/>
            </a:endParaRPr>
          </a:p>
        </p:txBody>
      </p:sp>
      <p:sp>
        <p:nvSpPr>
          <p:cNvPr id="7" name="Subtitle 2"/>
          <p:cNvSpPr txBox="1">
            <a:spLocks/>
          </p:cNvSpPr>
          <p:nvPr/>
        </p:nvSpPr>
        <p:spPr>
          <a:xfrm>
            <a:off x="7315200" y="1264024"/>
            <a:ext cx="1905000" cy="260471"/>
          </a:xfrm>
          <a:prstGeom prst="rect">
            <a:avLst/>
          </a:prstGeom>
        </p:spPr>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1400" dirty="0" smtClean="0">
                <a:latin typeface="Calibri" pitchFamily="34" charset="0"/>
                <a:cs typeface="Calibri" pitchFamily="34" charset="0"/>
              </a:rPr>
              <a:t>Early Detector Training</a:t>
            </a:r>
            <a:endParaRPr lang="en-US" sz="1400" dirty="0">
              <a:latin typeface="Calibri" pitchFamily="34" charset="0"/>
              <a:cs typeface="Calibri" pitchFamily="34"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878" r="97122"/>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8995077">
            <a:off x="96214" y="4611029"/>
            <a:ext cx="1845951" cy="2123575"/>
          </a:xfrm>
          <a:prstGeom prst="rect">
            <a:avLst/>
          </a:prstGeom>
        </p:spPr>
      </p:pic>
      <p:sp>
        <p:nvSpPr>
          <p:cNvPr id="9" name="Content Placeholder 2"/>
          <p:cNvSpPr>
            <a:spLocks noGrp="1"/>
          </p:cNvSpPr>
          <p:nvPr>
            <p:ph sz="quarter" idx="1"/>
          </p:nvPr>
        </p:nvSpPr>
        <p:spPr/>
        <p:txBody>
          <a:bodyPr/>
          <a:lstStyle/>
          <a:p>
            <a:r>
              <a:rPr lang="en-US" dirty="0" smtClean="0">
                <a:latin typeface="Calibri" pitchFamily="34" charset="0"/>
                <a:cs typeface="Calibri" pitchFamily="34" charset="0"/>
              </a:rPr>
              <a:t>Holes</a:t>
            </a:r>
          </a:p>
          <a:p>
            <a:r>
              <a:rPr lang="en-US" dirty="0" smtClean="0">
                <a:latin typeface="Calibri" pitchFamily="34" charset="0"/>
                <a:cs typeface="Calibri" pitchFamily="34" charset="0"/>
              </a:rPr>
              <a:t>Pits</a:t>
            </a:r>
          </a:p>
          <a:p>
            <a:r>
              <a:rPr lang="en-US" dirty="0" err="1" smtClean="0">
                <a:latin typeface="Calibri" pitchFamily="34" charset="0"/>
                <a:cs typeface="Calibri" pitchFamily="34" charset="0"/>
              </a:rPr>
              <a:t>Frass</a:t>
            </a:r>
            <a:endParaRPr lang="en-US" dirty="0" smtClean="0">
              <a:latin typeface="Calibri" pitchFamily="34" charset="0"/>
              <a:cs typeface="Calibri" pitchFamily="34" charset="0"/>
            </a:endParaRPr>
          </a:p>
          <a:p>
            <a:r>
              <a:rPr lang="en-US" dirty="0" smtClean="0">
                <a:latin typeface="Calibri" pitchFamily="34" charset="0"/>
                <a:cs typeface="Calibri" pitchFamily="34" charset="0"/>
              </a:rPr>
              <a:t>Beetles</a:t>
            </a:r>
          </a:p>
          <a:p>
            <a:endParaRPr lang="en-US" dirty="0">
              <a:latin typeface="Calibri" pitchFamily="34" charset="0"/>
              <a:cs typeface="Calibri" pitchFamily="34" charset="0"/>
            </a:endParaRPr>
          </a:p>
        </p:txBody>
      </p:sp>
      <p:pic>
        <p:nvPicPr>
          <p:cNvPr id="10" name="Picture 9" descr="Frass 4.jpg"/>
          <p:cNvPicPr>
            <a:picLocks noChangeAspect="1"/>
          </p:cNvPicPr>
          <p:nvPr/>
        </p:nvPicPr>
        <p:blipFill>
          <a:blip r:embed="rId4" cstate="print"/>
          <a:stretch>
            <a:fillRect/>
          </a:stretch>
        </p:blipFill>
        <p:spPr>
          <a:xfrm>
            <a:off x="5726942" y="3051548"/>
            <a:ext cx="2743200" cy="1827806"/>
          </a:xfrm>
          <a:prstGeom prst="rect">
            <a:avLst/>
          </a:prstGeom>
          <a:ln>
            <a:solidFill>
              <a:schemeClr val="tx1"/>
            </a:solidFill>
          </a:ln>
        </p:spPr>
      </p:pic>
      <p:grpSp>
        <p:nvGrpSpPr>
          <p:cNvPr id="11" name="Group 10"/>
          <p:cNvGrpSpPr/>
          <p:nvPr/>
        </p:nvGrpSpPr>
        <p:grpSpPr>
          <a:xfrm>
            <a:off x="2934832" y="1165510"/>
            <a:ext cx="5534661" cy="1828996"/>
            <a:chOff x="2934832" y="1165510"/>
            <a:chExt cx="5534661" cy="1828996"/>
          </a:xfrm>
        </p:grpSpPr>
        <p:pic>
          <p:nvPicPr>
            <p:cNvPr id="12" name="Picture 11" descr="Woodpecker Holes 2.jpg"/>
            <p:cNvPicPr>
              <a:picLocks noChangeAspect="1"/>
            </p:cNvPicPr>
            <p:nvPr/>
          </p:nvPicPr>
          <p:blipFill>
            <a:blip r:embed="rId5" cstate="print"/>
            <a:stretch>
              <a:fillRect/>
            </a:stretch>
          </p:blipFill>
          <p:spPr>
            <a:xfrm>
              <a:off x="5726293" y="1166702"/>
              <a:ext cx="2743200" cy="1827804"/>
            </a:xfrm>
            <a:prstGeom prst="rect">
              <a:avLst/>
            </a:prstGeom>
            <a:ln>
              <a:solidFill>
                <a:schemeClr val="tx1"/>
              </a:solidFill>
            </a:ln>
          </p:spPr>
        </p:pic>
        <p:pic>
          <p:nvPicPr>
            <p:cNvPr id="13" name="Picture 12" descr="Emergence hole w-Dime.jpg"/>
            <p:cNvPicPr>
              <a:picLocks noChangeAspect="1"/>
            </p:cNvPicPr>
            <p:nvPr/>
          </p:nvPicPr>
          <p:blipFill>
            <a:blip r:embed="rId6" cstate="print"/>
            <a:stretch>
              <a:fillRect/>
            </a:stretch>
          </p:blipFill>
          <p:spPr>
            <a:xfrm>
              <a:off x="2934832" y="1165510"/>
              <a:ext cx="2743200" cy="1827805"/>
            </a:xfrm>
            <a:prstGeom prst="rect">
              <a:avLst/>
            </a:prstGeom>
            <a:ln>
              <a:solidFill>
                <a:schemeClr val="tx1"/>
              </a:solidFill>
            </a:ln>
          </p:spPr>
        </p:pic>
      </p:grpSp>
      <p:pic>
        <p:nvPicPr>
          <p:cNvPr id="14" name="Picture 13" descr="Oviposition Hole 1.jpg"/>
          <p:cNvPicPr>
            <a:picLocks noChangeAspect="1"/>
          </p:cNvPicPr>
          <p:nvPr/>
        </p:nvPicPr>
        <p:blipFill>
          <a:blip r:embed="rId7" cstate="print"/>
          <a:stretch>
            <a:fillRect/>
          </a:stretch>
        </p:blipFill>
        <p:spPr>
          <a:xfrm>
            <a:off x="2934836" y="3055436"/>
            <a:ext cx="2743200" cy="1827805"/>
          </a:xfrm>
          <a:prstGeom prst="rect">
            <a:avLst/>
          </a:prstGeom>
          <a:ln>
            <a:solidFill>
              <a:schemeClr val="tx1"/>
            </a:solidFill>
          </a:ln>
        </p:spPr>
      </p:pic>
      <p:grpSp>
        <p:nvGrpSpPr>
          <p:cNvPr id="15" name="Group 14"/>
          <p:cNvGrpSpPr/>
          <p:nvPr/>
        </p:nvGrpSpPr>
        <p:grpSpPr>
          <a:xfrm>
            <a:off x="2934212" y="4933402"/>
            <a:ext cx="5536115" cy="1836095"/>
            <a:chOff x="2934212" y="4933402"/>
            <a:chExt cx="5536115" cy="1836095"/>
          </a:xfrm>
        </p:grpSpPr>
        <p:pic>
          <p:nvPicPr>
            <p:cNvPr id="16" name="Picture 15" descr="Late Instar Larva 4.jpg"/>
            <p:cNvPicPr>
              <a:picLocks noChangeAspect="1"/>
            </p:cNvPicPr>
            <p:nvPr/>
          </p:nvPicPr>
          <p:blipFill>
            <a:blip r:embed="rId8" cstate="print"/>
            <a:stretch>
              <a:fillRect/>
            </a:stretch>
          </p:blipFill>
          <p:spPr>
            <a:xfrm>
              <a:off x="5727127" y="4933402"/>
              <a:ext cx="2743200" cy="1827806"/>
            </a:xfrm>
            <a:prstGeom prst="rect">
              <a:avLst/>
            </a:prstGeom>
            <a:ln>
              <a:solidFill>
                <a:schemeClr val="tx1"/>
              </a:solidFill>
            </a:ln>
          </p:spPr>
        </p:pic>
        <p:pic>
          <p:nvPicPr>
            <p:cNvPr id="17" name="Picture 16" descr="Adult - Dead - No Label - JB.jpg"/>
            <p:cNvPicPr>
              <a:picLocks noChangeAspect="1"/>
            </p:cNvPicPr>
            <p:nvPr/>
          </p:nvPicPr>
          <p:blipFill>
            <a:blip r:embed="rId9" cstate="print"/>
            <a:stretch>
              <a:fillRect/>
            </a:stretch>
          </p:blipFill>
          <p:spPr>
            <a:xfrm>
              <a:off x="2934212" y="4941691"/>
              <a:ext cx="2743200" cy="1827806"/>
            </a:xfrm>
            <a:prstGeom prst="rect">
              <a:avLst/>
            </a:prstGeom>
            <a:ln>
              <a:solidFill>
                <a:schemeClr val="tx1"/>
              </a:solidFill>
            </a:ln>
          </p:spPr>
        </p:pic>
      </p:grpSp>
      <p:sp>
        <p:nvSpPr>
          <p:cNvPr id="18" name="Title 1"/>
          <p:cNvSpPr>
            <a:spLocks noGrp="1"/>
          </p:cNvSpPr>
          <p:nvPr>
            <p:ph type="title"/>
          </p:nvPr>
        </p:nvSpPr>
        <p:spPr>
          <a:xfrm>
            <a:off x="495300" y="174910"/>
            <a:ext cx="8153400" cy="990600"/>
          </a:xfrm>
        </p:spPr>
        <p:txBody>
          <a:bodyPr>
            <a:normAutofit/>
          </a:bodyPr>
          <a:lstStyle/>
          <a:p>
            <a:r>
              <a:rPr lang="en-US" dirty="0" smtClean="0">
                <a:latin typeface="Calibri" pitchFamily="34" charset="0"/>
                <a:cs typeface="Calibri" pitchFamily="34" charset="0"/>
              </a:rPr>
              <a:t>Identifying Heavily Infested Trees</a:t>
            </a:r>
            <a:endParaRPr lang="en-US" dirty="0">
              <a:latin typeface="Calibri" pitchFamily="34" charset="0"/>
              <a:cs typeface="Calibri" pitchFamily="34" charset="0"/>
            </a:endParaRPr>
          </a:p>
        </p:txBody>
      </p:sp>
      <p:sp>
        <p:nvSpPr>
          <p:cNvPr id="2" name="TextBox 1"/>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2605876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latin typeface="Calibri" pitchFamily="34" charset="0"/>
                <a:cs typeface="Calibri" pitchFamily="34" charset="0"/>
              </a:rPr>
              <a:t>Holes</a:t>
            </a:r>
            <a:endParaRPr lang="en-US" dirty="0">
              <a:latin typeface="Calibri" pitchFamily="34" charset="0"/>
              <a:cs typeface="Calibri" pitchFamily="34" charset="0"/>
            </a:endParaRPr>
          </a:p>
        </p:txBody>
      </p:sp>
      <p:grpSp>
        <p:nvGrpSpPr>
          <p:cNvPr id="30" name="Group 29"/>
          <p:cNvGrpSpPr/>
          <p:nvPr/>
        </p:nvGrpSpPr>
        <p:grpSpPr>
          <a:xfrm>
            <a:off x="399836" y="1219202"/>
            <a:ext cx="7680960" cy="5117855"/>
            <a:chOff x="399836" y="1219202"/>
            <a:chExt cx="7680960" cy="5117855"/>
          </a:xfrm>
        </p:grpSpPr>
        <p:pic>
          <p:nvPicPr>
            <p:cNvPr id="16" name="Picture 15" descr="Holes - Emergence-Oviposition 1.jpg"/>
            <p:cNvPicPr>
              <a:picLocks noChangeAspect="1"/>
            </p:cNvPicPr>
            <p:nvPr/>
          </p:nvPicPr>
          <p:blipFill>
            <a:blip r:embed="rId2" cstate="print"/>
            <a:stretch>
              <a:fillRect/>
            </a:stretch>
          </p:blipFill>
          <p:spPr>
            <a:xfrm>
              <a:off x="399836" y="1219202"/>
              <a:ext cx="7680960" cy="5117855"/>
            </a:xfrm>
            <a:prstGeom prst="rect">
              <a:avLst/>
            </a:prstGeom>
            <a:ln>
              <a:solidFill>
                <a:srgbClr val="FFFFFF"/>
              </a:solidFill>
            </a:ln>
          </p:spPr>
        </p:pic>
        <p:sp>
          <p:nvSpPr>
            <p:cNvPr id="40" name="TextBox 39"/>
            <p:cNvSpPr txBox="1"/>
            <p:nvPr/>
          </p:nvSpPr>
          <p:spPr>
            <a:xfrm>
              <a:off x="523981" y="5868567"/>
              <a:ext cx="7520683" cy="461665"/>
            </a:xfrm>
            <a:prstGeom prst="rect">
              <a:avLst/>
            </a:prstGeom>
            <a:solidFill>
              <a:schemeClr val="accent5">
                <a:lumMod val="50000"/>
              </a:schemeClr>
            </a:solidFill>
            <a:ln>
              <a:noFill/>
            </a:ln>
            <a:effectLst/>
            <a:scene3d>
              <a:camera prst="orthographicFront"/>
              <a:lightRig rig="threePt" dir="t"/>
            </a:scene3d>
            <a:sp3d>
              <a:bevelT/>
            </a:sp3d>
          </p:spPr>
          <p:txBody>
            <a:bodyPr wrap="square" rtlCol="0" anchor="ctr" anchorCtr="0">
              <a:spAutoFit/>
            </a:bodyPr>
            <a:lstStyle/>
            <a:p>
              <a:r>
                <a:rPr lang="en-US" sz="2400" b="1" dirty="0">
                  <a:solidFill>
                    <a:srgbClr val="FFFFFF"/>
                  </a:solidFill>
                  <a:effectLst>
                    <a:outerShdw blurRad="50800" dist="38100" dir="2700000" algn="tl" rotWithShape="0">
                      <a:prstClr val="black"/>
                    </a:outerShdw>
                  </a:effectLst>
                  <a:latin typeface="Calibri" pitchFamily="34" charset="0"/>
                  <a:cs typeface="Calibri" pitchFamily="34" charset="0"/>
                </a:rPr>
                <a:t>NOTE:  Holes are on </a:t>
              </a:r>
              <a:r>
                <a:rPr lang="en-US" sz="2400" b="1" u="sng" dirty="0">
                  <a:solidFill>
                    <a:srgbClr val="FFFFFF"/>
                  </a:solidFill>
                  <a:effectLst>
                    <a:outerShdw blurRad="50800" dist="38100" dir="2700000" algn="tl" rotWithShape="0">
                      <a:prstClr val="black"/>
                    </a:outerShdw>
                  </a:effectLst>
                  <a:latin typeface="Calibri" pitchFamily="34" charset="0"/>
                  <a:cs typeface="Calibri" pitchFamily="34" charset="0"/>
                </a:rPr>
                <a:t>Living</a:t>
              </a:r>
              <a:r>
                <a:rPr lang="en-US" sz="2400" b="1" dirty="0">
                  <a:solidFill>
                    <a:srgbClr val="FFFFFF"/>
                  </a:solidFill>
                  <a:effectLst>
                    <a:outerShdw blurRad="50800" dist="38100" dir="2700000" algn="tl" rotWithShape="0">
                      <a:prstClr val="black"/>
                    </a:outerShdw>
                  </a:effectLst>
                  <a:latin typeface="Calibri" pitchFamily="34" charset="0"/>
                  <a:cs typeface="Calibri" pitchFamily="34" charset="0"/>
                </a:rPr>
                <a:t> trunks and branches</a:t>
              </a:r>
            </a:p>
          </p:txBody>
        </p:sp>
      </p:grpSp>
      <p:pic>
        <p:nvPicPr>
          <p:cNvPr id="31" name="Picture 30" descr="Holes - Emergence-Oviposition 4B.jpg"/>
          <p:cNvPicPr>
            <a:picLocks noChangeAspect="1"/>
          </p:cNvPicPr>
          <p:nvPr/>
        </p:nvPicPr>
        <p:blipFill>
          <a:blip r:embed="rId3" cstate="print"/>
          <a:stretch>
            <a:fillRect/>
          </a:stretch>
        </p:blipFill>
        <p:spPr>
          <a:xfrm>
            <a:off x="1123990" y="1537698"/>
            <a:ext cx="7680960" cy="5117855"/>
          </a:xfrm>
          <a:prstGeom prst="rect">
            <a:avLst/>
          </a:prstGeom>
          <a:ln>
            <a:solidFill>
              <a:srgbClr val="FFFFFF"/>
            </a:solidFill>
          </a:ln>
        </p:spPr>
      </p:pic>
      <p:sp>
        <p:nvSpPr>
          <p:cNvPr id="7" name="TextBox 6"/>
          <p:cNvSpPr txBox="1"/>
          <p:nvPr/>
        </p:nvSpPr>
        <p:spPr>
          <a:xfrm>
            <a:off x="6060139" y="2498"/>
            <a:ext cx="3060127" cy="523220"/>
          </a:xfrm>
          <a:prstGeom prst="rect">
            <a:avLst/>
          </a:prstGeom>
          <a:noFill/>
        </p:spPr>
        <p:txBody>
          <a:bodyPr wrap="square" rtlCol="0">
            <a:spAutoFit/>
          </a:bodyPr>
          <a:lstStyle/>
          <a:p>
            <a:pPr algn="r"/>
            <a:r>
              <a:rPr lang="en-US" sz="1400" dirty="0" smtClean="0">
                <a:latin typeface="Calibri" pitchFamily="34" charset="0"/>
                <a:cs typeface="Calibri" pitchFamily="34" charset="0"/>
              </a:rPr>
              <a:t>Slide Courtesy Amy Stone</a:t>
            </a:r>
          </a:p>
          <a:p>
            <a:pPr algn="r"/>
            <a:r>
              <a:rPr lang="en-US" sz="1400" dirty="0" smtClean="0">
                <a:latin typeface="Calibri" pitchFamily="34" charset="0"/>
                <a:cs typeface="Calibri" pitchFamily="34" charset="0"/>
              </a:rPr>
              <a:t>OSU Extension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28949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5">
      <a:dk1>
        <a:sysClr val="windowText" lastClr="000000"/>
      </a:dk1>
      <a:lt1>
        <a:sysClr val="window" lastClr="FFFFFF"/>
      </a:lt1>
      <a:dk2>
        <a:srgbClr val="000000"/>
      </a:dk2>
      <a:lt2>
        <a:srgbClr val="F8F8F8"/>
      </a:lt2>
      <a:accent1>
        <a:srgbClr val="C8C8C8"/>
      </a:accent1>
      <a:accent2>
        <a:srgbClr val="858585"/>
      </a:accent2>
      <a:accent3>
        <a:srgbClr val="969696"/>
      </a:accent3>
      <a:accent4>
        <a:srgbClr val="808080"/>
      </a:accent4>
      <a:accent5>
        <a:srgbClr val="5F5F5F"/>
      </a:accent5>
      <a:accent6>
        <a:srgbClr val="4D4D4D"/>
      </a:accent6>
      <a:hlink>
        <a:srgbClr val="0070C0"/>
      </a:hlink>
      <a:folHlink>
        <a:srgbClr val="919191"/>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4363</TotalTime>
  <Words>1031</Words>
  <Application>Microsoft Office PowerPoint</Application>
  <PresentationFormat>On-screen Show (4:3)</PresentationFormat>
  <Paragraphs>173</Paragraphs>
  <Slides>25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Times New Roman</vt:lpstr>
      <vt:lpstr>Tw Cen MT</vt:lpstr>
      <vt:lpstr>Wingdings</vt:lpstr>
      <vt:lpstr>Wingdings 2</vt:lpstr>
      <vt:lpstr>Median</vt:lpstr>
      <vt:lpstr>Asian longhorned beetle Biology Signs and Symptoms  Response</vt:lpstr>
      <vt:lpstr>ALB is a SUPERPEST!</vt:lpstr>
      <vt:lpstr>PowerPoint Presentation</vt:lpstr>
      <vt:lpstr>Training Overview</vt:lpstr>
      <vt:lpstr>Eradication “Success” Stories</vt:lpstr>
      <vt:lpstr>Biology</vt:lpstr>
      <vt:lpstr>PowerPoint Presentation</vt:lpstr>
      <vt:lpstr>Identifying Heavily Infested Trees</vt:lpstr>
      <vt:lpstr>Holes</vt:lpstr>
      <vt:lpstr>Holes</vt:lpstr>
      <vt:lpstr>Holes:  Oviposition Pits</vt:lpstr>
      <vt:lpstr>Holes:  Adult Exit Holes</vt:lpstr>
      <vt:lpstr>Holes:  Woodpeckers</vt:lpstr>
      <vt:lpstr>Frass</vt:lpstr>
      <vt:lpstr>Note: Heavily infested trees may not show obvious canopy decline!</vt:lpstr>
      <vt:lpstr>Bark Cracking / Sloughing</vt:lpstr>
      <vt:lpstr>The Larvae </vt:lpstr>
      <vt:lpstr>Young larvae feed in phloem, enter xylem as they grow.</vt:lpstr>
      <vt:lpstr>Look for ALB after Storm Damage!</vt:lpstr>
      <vt:lpstr>The Beetle</vt:lpstr>
      <vt:lpstr>Feeding Damage</vt:lpstr>
      <vt:lpstr>Feeding Damage:  Twig/Petiole</vt:lpstr>
      <vt:lpstr>Feeding Damage:  Leaf Veins</vt:lpstr>
      <vt:lpstr>Review</vt:lpstr>
      <vt:lpstr>ALB Host Trees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Annemarie Nagle</dc:creator>
  <cp:lastModifiedBy>Sadof, Clifford S</cp:lastModifiedBy>
  <cp:revision>185</cp:revision>
  <cp:lastPrinted>2015-07-17T20:00:29Z</cp:lastPrinted>
  <dcterms:created xsi:type="dcterms:W3CDTF">2012-05-14T12:59:52Z</dcterms:created>
  <dcterms:modified xsi:type="dcterms:W3CDTF">2015-07-17T20:11:17Z</dcterms:modified>
</cp:coreProperties>
</file>