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65" r:id="rId3"/>
    <p:sldId id="266" r:id="rId4"/>
    <p:sldId id="373" r:id="rId5"/>
    <p:sldId id="258" r:id="rId6"/>
    <p:sldId id="364" r:id="rId7"/>
    <p:sldId id="259" r:id="rId8"/>
    <p:sldId id="372" r:id="rId9"/>
    <p:sldId id="359" r:id="rId10"/>
    <p:sldId id="367" r:id="rId11"/>
    <p:sldId id="368" r:id="rId12"/>
    <p:sldId id="369" r:id="rId13"/>
    <p:sldId id="370" r:id="rId14"/>
    <p:sldId id="371" r:id="rId15"/>
    <p:sldId id="323" r:id="rId16"/>
    <p:sldId id="328" r:id="rId17"/>
    <p:sldId id="329" r:id="rId18"/>
    <p:sldId id="330" r:id="rId19"/>
    <p:sldId id="362" r:id="rId20"/>
    <p:sldId id="331" r:id="rId21"/>
    <p:sldId id="35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1" autoAdjust="0"/>
    <p:restoredTop sz="89282" autoAdjust="0"/>
  </p:normalViewPr>
  <p:slideViewPr>
    <p:cSldViewPr showGuides="1">
      <p:cViewPr varScale="1">
        <p:scale>
          <a:sx n="125" d="100"/>
          <a:sy n="125" d="100"/>
        </p:scale>
        <p:origin x="1176" y="90"/>
      </p:cViewPr>
      <p:guideLst>
        <p:guide orient="horz" pos="2160"/>
        <p:guide pos="33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B991A9-B68A-49D7-B915-1C71EAF7C35C}" type="datetimeFigureOut">
              <a:rPr lang="en-US" smtClean="0"/>
              <a:pPr/>
              <a:t>7/17/2015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E0D115-B9B3-45EC-AFBA-15FBBA7FAAD4}" type="slidenum">
              <a:rPr lang="en-US" smtClean="0"/>
              <a:pPr/>
              <a:t>‹#›</a:t>
            </a:fld>
            <a:endParaRPr lang="en-US"/>
          </a:p>
        </p:txBody>
      </p:sp>
    </p:spTree>
    <p:extLst>
      <p:ext uri="{BB962C8B-B14F-4D97-AF65-F5344CB8AC3E}">
        <p14:creationId xmlns:p14="http://schemas.microsoft.com/office/powerpoint/2010/main" val="9264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a:t>
            </a:fld>
            <a:endParaRPr lang="en-US"/>
          </a:p>
        </p:txBody>
      </p:sp>
    </p:spTree>
    <p:extLst>
      <p:ext uri="{BB962C8B-B14F-4D97-AF65-F5344CB8AC3E}">
        <p14:creationId xmlns:p14="http://schemas.microsoft.com/office/powerpoint/2010/main" val="245712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14</a:t>
            </a:fld>
            <a:endParaRPr lang="en-US"/>
          </a:p>
        </p:txBody>
      </p:sp>
    </p:spTree>
    <p:extLst>
      <p:ext uri="{BB962C8B-B14F-4D97-AF65-F5344CB8AC3E}">
        <p14:creationId xmlns:p14="http://schemas.microsoft.com/office/powerpoint/2010/main" val="1491777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15</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16</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17</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18</a:t>
            </a:fld>
            <a:endParaRPr lang="en-US"/>
          </a:p>
        </p:txBody>
      </p:sp>
    </p:spTree>
    <p:extLst>
      <p:ext uri="{BB962C8B-B14F-4D97-AF65-F5344CB8AC3E}">
        <p14:creationId xmlns:p14="http://schemas.microsoft.com/office/powerpoint/2010/main" val="1112899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19</a:t>
            </a:fld>
            <a:endParaRPr lang="en-US"/>
          </a:p>
        </p:txBody>
      </p:sp>
    </p:spTree>
    <p:extLst>
      <p:ext uri="{BB962C8B-B14F-4D97-AF65-F5344CB8AC3E}">
        <p14:creationId xmlns:p14="http://schemas.microsoft.com/office/powerpoint/2010/main" val="2821878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20</a:t>
            </a:fld>
            <a:endParaRPr lang="en-US"/>
          </a:p>
        </p:txBody>
      </p:sp>
    </p:spTree>
    <p:extLst>
      <p:ext uri="{BB962C8B-B14F-4D97-AF65-F5344CB8AC3E}">
        <p14:creationId xmlns:p14="http://schemas.microsoft.com/office/powerpoint/2010/main" val="1407927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quiz</a:t>
            </a:r>
            <a:r>
              <a:rPr lang="en-US" baseline="0" dirty="0" smtClean="0"/>
              <a:t> questions…</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21</a:t>
            </a:fld>
            <a:endParaRPr lang="en-US"/>
          </a:p>
        </p:txBody>
      </p:sp>
    </p:spTree>
    <p:extLst>
      <p:ext uri="{BB962C8B-B14F-4D97-AF65-F5344CB8AC3E}">
        <p14:creationId xmlns:p14="http://schemas.microsoft.com/office/powerpoint/2010/main" val="140792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C244512-DA8D-453F-AEFC-978E168A2A7E}" type="slidenum">
              <a:rPr lang="en-US" smtClean="0">
                <a:latin typeface="Arial" pitchFamily="34" charset="0"/>
              </a:rPr>
              <a:pPr/>
              <a:t>2</a:t>
            </a:fld>
            <a:endParaRPr 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22293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5</a:t>
            </a:fld>
            <a:endParaRPr lang="en-US"/>
          </a:p>
        </p:txBody>
      </p:sp>
    </p:spTree>
    <p:extLst>
      <p:ext uri="{BB962C8B-B14F-4D97-AF65-F5344CB8AC3E}">
        <p14:creationId xmlns:p14="http://schemas.microsoft.com/office/powerpoint/2010/main" val="1295575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7</a:t>
            </a:fld>
            <a:endParaRPr lang="en-US"/>
          </a:p>
        </p:txBody>
      </p:sp>
    </p:spTree>
    <p:extLst>
      <p:ext uri="{BB962C8B-B14F-4D97-AF65-F5344CB8AC3E}">
        <p14:creationId xmlns:p14="http://schemas.microsoft.com/office/powerpoint/2010/main" val="127162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North America, hemlock woolly </a:t>
            </a:r>
            <a:r>
              <a:rPr lang="en-US" sz="1200" b="0" i="0" kern="1200" dirty="0" err="1" smtClean="0">
                <a:solidFill>
                  <a:schemeClr val="tx1"/>
                </a:solidFill>
                <a:effectLst/>
                <a:latin typeface="+mn-lt"/>
                <a:ea typeface="+mn-ea"/>
                <a:cs typeface="+mn-cs"/>
              </a:rPr>
              <a:t>adelgid</a:t>
            </a:r>
            <a:r>
              <a:rPr lang="en-US" sz="1200" b="0" i="0" kern="1200" dirty="0" smtClean="0">
                <a:solidFill>
                  <a:schemeClr val="tx1"/>
                </a:solidFill>
                <a:effectLst/>
                <a:latin typeface="+mn-lt"/>
                <a:ea typeface="+mn-ea"/>
                <a:cs typeface="+mn-cs"/>
              </a:rPr>
              <a:t> is </a:t>
            </a:r>
            <a:r>
              <a:rPr lang="en-US" sz="1200" b="0" i="0" kern="1200" dirty="0" err="1" smtClean="0">
                <a:solidFill>
                  <a:schemeClr val="tx1"/>
                </a:solidFill>
                <a:effectLst/>
                <a:latin typeface="+mn-lt"/>
                <a:ea typeface="+mn-ea"/>
                <a:cs typeface="+mn-cs"/>
              </a:rPr>
              <a:t>parthenogenetic</a:t>
            </a:r>
            <a:r>
              <a:rPr lang="en-US" sz="1200" b="0" i="0" kern="1200" dirty="0" smtClean="0">
                <a:solidFill>
                  <a:schemeClr val="tx1"/>
                </a:solidFill>
                <a:effectLst/>
                <a:latin typeface="+mn-lt"/>
                <a:ea typeface="+mn-ea"/>
                <a:cs typeface="+mn-cs"/>
              </a:rPr>
              <a:t> (only females occur, reproducing without males) and produces two generations a year. One, the </a:t>
            </a:r>
            <a:r>
              <a:rPr lang="en-US" sz="1200" b="0" i="0" kern="1200" dirty="0" err="1" smtClean="0">
                <a:solidFill>
                  <a:schemeClr val="tx1"/>
                </a:solidFill>
                <a:effectLst/>
                <a:latin typeface="+mn-lt"/>
                <a:ea typeface="+mn-ea"/>
                <a:cs typeface="+mn-cs"/>
              </a:rPr>
              <a:t>sistens</a:t>
            </a:r>
            <a:r>
              <a:rPr lang="en-US" sz="1200" b="0" i="0" kern="1200" dirty="0" smtClean="0">
                <a:solidFill>
                  <a:schemeClr val="tx1"/>
                </a:solidFill>
                <a:effectLst/>
                <a:latin typeface="+mn-lt"/>
                <a:ea typeface="+mn-ea"/>
                <a:cs typeface="+mn-cs"/>
              </a:rPr>
              <a:t>, is wingless, hatches in late spring, overwinters, and survives about nine months.  he other, the </a:t>
            </a:r>
            <a:r>
              <a:rPr lang="en-US" sz="1200" b="0" i="0" kern="1200" dirty="0" err="1" smtClean="0">
                <a:solidFill>
                  <a:schemeClr val="tx1"/>
                </a:solidFill>
                <a:effectLst/>
                <a:latin typeface="+mn-lt"/>
                <a:ea typeface="+mn-ea"/>
                <a:cs typeface="+mn-cs"/>
              </a:rPr>
              <a:t>progrediens</a:t>
            </a:r>
            <a:r>
              <a:rPr lang="en-US" sz="1200" b="0" i="0" kern="1200" dirty="0" smtClean="0">
                <a:solidFill>
                  <a:schemeClr val="tx1"/>
                </a:solidFill>
                <a:effectLst/>
                <a:latin typeface="+mn-lt"/>
                <a:ea typeface="+mn-ea"/>
                <a:cs typeface="+mn-cs"/>
              </a:rPr>
              <a:t>, hatches in early spring, is comprised of both wingless and winged (</a:t>
            </a:r>
            <a:r>
              <a:rPr lang="en-US" sz="1200" b="0" i="0" kern="1200" dirty="0" err="1" smtClean="0">
                <a:solidFill>
                  <a:schemeClr val="tx1"/>
                </a:solidFill>
                <a:effectLst/>
                <a:latin typeface="+mn-lt"/>
                <a:ea typeface="+mn-ea"/>
                <a:cs typeface="+mn-cs"/>
              </a:rPr>
              <a:t>sexupara</a:t>
            </a:r>
            <a:r>
              <a:rPr lang="en-US" sz="1200" b="0" i="0" kern="1200" dirty="0" smtClean="0">
                <a:solidFill>
                  <a:schemeClr val="tx1"/>
                </a:solidFill>
                <a:effectLst/>
                <a:latin typeface="+mn-lt"/>
                <a:ea typeface="+mn-ea"/>
                <a:cs typeface="+mn-cs"/>
              </a:rPr>
              <a:t>) offspring, and survives for about three months. </a:t>
            </a:r>
            <a:r>
              <a:rPr lang="en-US" sz="1200" b="0" i="0" kern="1200" dirty="0" err="1" smtClean="0">
                <a:solidFill>
                  <a:schemeClr val="tx1"/>
                </a:solidFill>
                <a:effectLst/>
                <a:latin typeface="+mn-lt"/>
                <a:ea typeface="+mn-ea"/>
                <a:cs typeface="+mn-cs"/>
              </a:rPr>
              <a:t>Sexupara</a:t>
            </a:r>
            <a:r>
              <a:rPr lang="en-US" sz="1200" b="0" i="0" kern="1200" dirty="0" smtClean="0">
                <a:solidFill>
                  <a:schemeClr val="tx1"/>
                </a:solidFill>
                <a:effectLst/>
                <a:latin typeface="+mn-lt"/>
                <a:ea typeface="+mn-ea"/>
                <a:cs typeface="+mn-cs"/>
              </a:rPr>
              <a:t> fly from hemlock in search of a species of spruce (</a:t>
            </a:r>
            <a:r>
              <a:rPr lang="en-US" sz="1200" b="0" i="0" kern="1200" dirty="0" err="1" smtClean="0">
                <a:solidFill>
                  <a:schemeClr val="tx1"/>
                </a:solidFill>
                <a:effectLst/>
                <a:latin typeface="+mn-lt"/>
                <a:ea typeface="+mn-ea"/>
                <a:cs typeface="+mn-cs"/>
              </a:rPr>
              <a:t>Picea</a:t>
            </a:r>
            <a:r>
              <a:rPr lang="en-US" sz="1200" b="0" i="0" kern="1200" dirty="0" smtClean="0">
                <a:solidFill>
                  <a:schemeClr val="tx1"/>
                </a:solidFill>
                <a:effectLst/>
                <a:latin typeface="+mn-lt"/>
                <a:ea typeface="+mn-ea"/>
                <a:cs typeface="+mn-cs"/>
              </a:rPr>
              <a:t>) on which to deposit eggs  Fig. 3). However, a suitable species of spruce is not present in North America, so this portion of the </a:t>
            </a:r>
            <a:r>
              <a:rPr lang="en-US" sz="1200" b="0" i="0" kern="1200" dirty="0" err="1" smtClean="0">
                <a:solidFill>
                  <a:schemeClr val="tx1"/>
                </a:solidFill>
                <a:effectLst/>
                <a:latin typeface="+mn-lt"/>
                <a:ea typeface="+mn-ea"/>
                <a:cs typeface="+mn-cs"/>
              </a:rPr>
              <a:t>populatin</a:t>
            </a:r>
            <a:r>
              <a:rPr lang="en-US" sz="1200" b="0" i="0" kern="1200" dirty="0" smtClean="0">
                <a:solidFill>
                  <a:schemeClr val="tx1"/>
                </a:solidFill>
                <a:effectLst/>
                <a:latin typeface="+mn-lt"/>
                <a:ea typeface="+mn-ea"/>
                <a:cs typeface="+mn-cs"/>
              </a:rPr>
              <a:t> dies before sexual reproduction occurs.</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8</a:t>
            </a:fld>
            <a:endParaRPr lang="en-US"/>
          </a:p>
        </p:txBody>
      </p:sp>
    </p:spTree>
    <p:extLst>
      <p:ext uri="{BB962C8B-B14F-4D97-AF65-F5344CB8AC3E}">
        <p14:creationId xmlns:p14="http://schemas.microsoft.com/office/powerpoint/2010/main" val="3582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North America, hemlock woolly </a:t>
            </a:r>
            <a:r>
              <a:rPr lang="en-US" sz="1200" b="0" i="0" kern="1200" dirty="0" err="1" smtClean="0">
                <a:solidFill>
                  <a:schemeClr val="tx1"/>
                </a:solidFill>
                <a:effectLst/>
                <a:latin typeface="+mn-lt"/>
                <a:ea typeface="+mn-ea"/>
                <a:cs typeface="+mn-cs"/>
              </a:rPr>
              <a:t>adelgid</a:t>
            </a:r>
            <a:r>
              <a:rPr lang="en-US" sz="1200" b="0" i="0" kern="1200" dirty="0" smtClean="0">
                <a:solidFill>
                  <a:schemeClr val="tx1"/>
                </a:solidFill>
                <a:effectLst/>
                <a:latin typeface="+mn-lt"/>
                <a:ea typeface="+mn-ea"/>
                <a:cs typeface="+mn-cs"/>
              </a:rPr>
              <a:t> is </a:t>
            </a:r>
            <a:r>
              <a:rPr lang="en-US" sz="1200" b="0" i="0" kern="1200" dirty="0" err="1" smtClean="0">
                <a:solidFill>
                  <a:schemeClr val="tx1"/>
                </a:solidFill>
                <a:effectLst/>
                <a:latin typeface="+mn-lt"/>
                <a:ea typeface="+mn-ea"/>
                <a:cs typeface="+mn-cs"/>
              </a:rPr>
              <a:t>parthenogenetic</a:t>
            </a:r>
            <a:r>
              <a:rPr lang="en-US" sz="1200" b="0" i="0" kern="1200" dirty="0" smtClean="0">
                <a:solidFill>
                  <a:schemeClr val="tx1"/>
                </a:solidFill>
                <a:effectLst/>
                <a:latin typeface="+mn-lt"/>
                <a:ea typeface="+mn-ea"/>
                <a:cs typeface="+mn-cs"/>
              </a:rPr>
              <a:t> (only females occur, reproducing without males) and produces two generations a year. One, the </a:t>
            </a:r>
            <a:r>
              <a:rPr lang="en-US" sz="1200" b="0" i="0" kern="1200" dirty="0" err="1" smtClean="0">
                <a:solidFill>
                  <a:schemeClr val="tx1"/>
                </a:solidFill>
                <a:effectLst/>
                <a:latin typeface="+mn-lt"/>
                <a:ea typeface="+mn-ea"/>
                <a:cs typeface="+mn-cs"/>
              </a:rPr>
              <a:t>sistens</a:t>
            </a:r>
            <a:r>
              <a:rPr lang="en-US" sz="1200" b="0" i="0" kern="1200" dirty="0" smtClean="0">
                <a:solidFill>
                  <a:schemeClr val="tx1"/>
                </a:solidFill>
                <a:effectLst/>
                <a:latin typeface="+mn-lt"/>
                <a:ea typeface="+mn-ea"/>
                <a:cs typeface="+mn-cs"/>
              </a:rPr>
              <a:t>, is wingless, hatches in late spring, overwinters, and survives about nine months.  he other, the </a:t>
            </a:r>
            <a:r>
              <a:rPr lang="en-US" sz="1200" b="0" i="0" kern="1200" dirty="0" err="1" smtClean="0">
                <a:solidFill>
                  <a:schemeClr val="tx1"/>
                </a:solidFill>
                <a:effectLst/>
                <a:latin typeface="+mn-lt"/>
                <a:ea typeface="+mn-ea"/>
                <a:cs typeface="+mn-cs"/>
              </a:rPr>
              <a:t>progrediens</a:t>
            </a:r>
            <a:r>
              <a:rPr lang="en-US" sz="1200" b="0" i="0" kern="1200" dirty="0" smtClean="0">
                <a:solidFill>
                  <a:schemeClr val="tx1"/>
                </a:solidFill>
                <a:effectLst/>
                <a:latin typeface="+mn-lt"/>
                <a:ea typeface="+mn-ea"/>
                <a:cs typeface="+mn-cs"/>
              </a:rPr>
              <a:t>, hatches in early spring, is comprised of both wingless and winged (</a:t>
            </a:r>
            <a:r>
              <a:rPr lang="en-US" sz="1200" b="0" i="0" kern="1200" dirty="0" err="1" smtClean="0">
                <a:solidFill>
                  <a:schemeClr val="tx1"/>
                </a:solidFill>
                <a:effectLst/>
                <a:latin typeface="+mn-lt"/>
                <a:ea typeface="+mn-ea"/>
                <a:cs typeface="+mn-cs"/>
              </a:rPr>
              <a:t>sexupara</a:t>
            </a:r>
            <a:r>
              <a:rPr lang="en-US" sz="1200" b="0" i="0" kern="1200" dirty="0" smtClean="0">
                <a:solidFill>
                  <a:schemeClr val="tx1"/>
                </a:solidFill>
                <a:effectLst/>
                <a:latin typeface="+mn-lt"/>
                <a:ea typeface="+mn-ea"/>
                <a:cs typeface="+mn-cs"/>
              </a:rPr>
              <a:t>) offspring, and survives for about three months. </a:t>
            </a:r>
            <a:r>
              <a:rPr lang="en-US" sz="1200" b="0" i="0" kern="1200" dirty="0" err="1" smtClean="0">
                <a:solidFill>
                  <a:schemeClr val="tx1"/>
                </a:solidFill>
                <a:effectLst/>
                <a:latin typeface="+mn-lt"/>
                <a:ea typeface="+mn-ea"/>
                <a:cs typeface="+mn-cs"/>
              </a:rPr>
              <a:t>Sexupara</a:t>
            </a:r>
            <a:r>
              <a:rPr lang="en-US" sz="1200" b="0" i="0" kern="1200" dirty="0" smtClean="0">
                <a:solidFill>
                  <a:schemeClr val="tx1"/>
                </a:solidFill>
                <a:effectLst/>
                <a:latin typeface="+mn-lt"/>
                <a:ea typeface="+mn-ea"/>
                <a:cs typeface="+mn-cs"/>
              </a:rPr>
              <a:t> fly from hemlock in search of a species of spruce (</a:t>
            </a:r>
            <a:r>
              <a:rPr lang="en-US" sz="1200" b="0" i="0" kern="1200" dirty="0" err="1" smtClean="0">
                <a:solidFill>
                  <a:schemeClr val="tx1"/>
                </a:solidFill>
                <a:effectLst/>
                <a:latin typeface="+mn-lt"/>
                <a:ea typeface="+mn-ea"/>
                <a:cs typeface="+mn-cs"/>
              </a:rPr>
              <a:t>Picea</a:t>
            </a:r>
            <a:r>
              <a:rPr lang="en-US" sz="1200" b="0" i="0" kern="1200" dirty="0" smtClean="0">
                <a:solidFill>
                  <a:schemeClr val="tx1"/>
                </a:solidFill>
                <a:effectLst/>
                <a:latin typeface="+mn-lt"/>
                <a:ea typeface="+mn-ea"/>
                <a:cs typeface="+mn-cs"/>
              </a:rPr>
              <a:t>) on which to deposit eggs  Fig. 3). However, a suitable species of spruce is not present in North America, so this portion of the </a:t>
            </a:r>
            <a:r>
              <a:rPr lang="en-US" sz="1200" b="0" i="0" kern="1200" dirty="0" err="1" smtClean="0">
                <a:solidFill>
                  <a:schemeClr val="tx1"/>
                </a:solidFill>
                <a:effectLst/>
                <a:latin typeface="+mn-lt"/>
                <a:ea typeface="+mn-ea"/>
                <a:cs typeface="+mn-cs"/>
              </a:rPr>
              <a:t>populatin</a:t>
            </a:r>
            <a:r>
              <a:rPr lang="en-US" sz="1200" b="0" i="0" kern="1200" dirty="0" smtClean="0">
                <a:solidFill>
                  <a:schemeClr val="tx1"/>
                </a:solidFill>
                <a:effectLst/>
                <a:latin typeface="+mn-lt"/>
                <a:ea typeface="+mn-ea"/>
                <a:cs typeface="+mn-cs"/>
              </a:rPr>
              <a:t> dies before sexual reproduction occurs.</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9</a:t>
            </a:fld>
            <a:endParaRPr lang="en-US"/>
          </a:p>
        </p:txBody>
      </p:sp>
    </p:spTree>
    <p:extLst>
      <p:ext uri="{BB962C8B-B14F-4D97-AF65-F5344CB8AC3E}">
        <p14:creationId xmlns:p14="http://schemas.microsoft.com/office/powerpoint/2010/main" val="2407842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Arial" pitchFamily="34" charset="0"/>
              </a:rPr>
              <a:t>While some of these symptoms resemble other diseases or abiotic problems that ash trees can experience, when these are present in combination, they are extremely diagnostic of the presence of EAB.   Presented in the order they typically are seen on an infested tree.</a:t>
            </a:r>
          </a:p>
        </p:txBody>
      </p:sp>
      <p:sp>
        <p:nvSpPr>
          <p:cNvPr id="4" name="Slide Number Placeholder 3"/>
          <p:cNvSpPr>
            <a:spLocks noGrp="1"/>
          </p:cNvSpPr>
          <p:nvPr>
            <p:ph type="sldNum" sz="quarter" idx="10"/>
          </p:nvPr>
        </p:nvSpPr>
        <p:spPr/>
        <p:txBody>
          <a:bodyPr/>
          <a:lstStyle/>
          <a:p>
            <a:fld id="{72E0D115-B9B3-45EC-AFBA-15FBBA7FAAD4}" type="slidenum">
              <a:rPr lang="en-US" smtClean="0"/>
              <a:pPr/>
              <a:t>11</a:t>
            </a:fld>
            <a:endParaRPr lang="en-US"/>
          </a:p>
        </p:txBody>
      </p:sp>
    </p:spTree>
    <p:extLst>
      <p:ext uri="{BB962C8B-B14F-4D97-AF65-F5344CB8AC3E}">
        <p14:creationId xmlns:p14="http://schemas.microsoft.com/office/powerpoint/2010/main" val="4203267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12</a:t>
            </a:fld>
            <a:endParaRPr lang="en-US"/>
          </a:p>
        </p:txBody>
      </p:sp>
    </p:spTree>
    <p:extLst>
      <p:ext uri="{BB962C8B-B14F-4D97-AF65-F5344CB8AC3E}">
        <p14:creationId xmlns:p14="http://schemas.microsoft.com/office/powerpoint/2010/main" val="66914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Woodpeckers are extremely good at detecting where EAB larvae are under</a:t>
            </a:r>
            <a:r>
              <a:rPr lang="en-US" baseline="0" dirty="0" smtClean="0"/>
              <a:t> the bark.  They scrape off flakes of bark to get at the larvae underneath, creating light colored patches on the branches and trunks.  </a:t>
            </a:r>
            <a:endParaRPr lang="en-US" dirty="0" smtClean="0"/>
          </a:p>
          <a:p>
            <a:r>
              <a:rPr lang="en-US" dirty="0" smtClean="0"/>
              <a:t>An excellent early warning sign that the tree is infested.</a:t>
            </a:r>
            <a:endParaRPr lang="en-US" dirty="0"/>
          </a:p>
        </p:txBody>
      </p:sp>
      <p:sp>
        <p:nvSpPr>
          <p:cNvPr id="4" name="Slide Number Placeholder 3"/>
          <p:cNvSpPr>
            <a:spLocks noGrp="1"/>
          </p:cNvSpPr>
          <p:nvPr>
            <p:ph type="sldNum" sz="quarter" idx="10"/>
          </p:nvPr>
        </p:nvSpPr>
        <p:spPr/>
        <p:txBody>
          <a:bodyPr/>
          <a:lstStyle/>
          <a:p>
            <a:fld id="{72E0D115-B9B3-45EC-AFBA-15FBBA7FAAD4}" type="slidenum">
              <a:rPr lang="en-US" smtClean="0"/>
              <a:pPr/>
              <a:t>13</a:t>
            </a:fld>
            <a:endParaRPr lang="en-US"/>
          </a:p>
        </p:txBody>
      </p:sp>
    </p:spTree>
    <p:extLst>
      <p:ext uri="{BB962C8B-B14F-4D97-AF65-F5344CB8AC3E}">
        <p14:creationId xmlns:p14="http://schemas.microsoft.com/office/powerpoint/2010/main" val="1692867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C8F6564-CD45-4D9E-9A70-F81C8A6DA3F5}" type="datetimeFigureOut">
              <a:rPr lang="en-US" smtClean="0"/>
              <a:pPr/>
              <a:t>7/17/2015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1761C40-35FA-44E6-B539-E39326ACAF5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8F6564-CD45-4D9E-9A70-F81C8A6DA3F5}" type="datetimeFigureOut">
              <a:rPr lang="en-US" smtClean="0"/>
              <a:pPr/>
              <a:t>7/17/2015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1C40-35FA-44E6-B539-E39326ACAF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C8F6564-CD45-4D9E-9A70-F81C8A6DA3F5}" type="datetimeFigureOut">
              <a:rPr lang="en-US" smtClean="0"/>
              <a:pPr/>
              <a:t>7/17/2015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1761C40-35FA-44E6-B539-E39326ACAF5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C8F6564-CD45-4D9E-9A70-F81C8A6DA3F5}" type="datetimeFigureOut">
              <a:rPr lang="en-US" smtClean="0"/>
              <a:pPr/>
              <a:t>7/17/2015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C8F6564-CD45-4D9E-9A70-F81C8A6DA3F5}" type="datetimeFigureOut">
              <a:rPr lang="en-US" smtClean="0"/>
              <a:pPr/>
              <a:t>7/17/2015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1761C40-35FA-44E6-B539-E39326ACAF5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C8F6564-CD45-4D9E-9A70-F81C8A6DA3F5}" type="datetimeFigureOut">
              <a:rPr lang="en-US" smtClean="0"/>
              <a:pPr/>
              <a:t>7/17/2015</a:t>
            </a:fld>
            <a:endParaRPr lang="en-US"/>
          </a:p>
        </p:txBody>
      </p:sp>
      <p:sp>
        <p:nvSpPr>
          <p:cNvPr id="10" name="Slide Number Placeholder 9"/>
          <p:cNvSpPr>
            <a:spLocks noGrp="1"/>
          </p:cNvSpPr>
          <p:nvPr>
            <p:ph type="sldNum" sz="quarter" idx="16"/>
          </p:nvPr>
        </p:nvSpPr>
        <p:spPr/>
        <p:txBody>
          <a:bodyPr rtlCol="0"/>
          <a:lstStyle/>
          <a:p>
            <a:fld id="{71761C40-35FA-44E6-B539-E39326ACAF5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C8F6564-CD45-4D9E-9A70-F81C8A6DA3F5}" type="datetimeFigureOut">
              <a:rPr lang="en-US" smtClean="0"/>
              <a:pPr/>
              <a:t>7/17/2015</a:t>
            </a:fld>
            <a:endParaRPr lang="en-US"/>
          </a:p>
        </p:txBody>
      </p:sp>
      <p:sp>
        <p:nvSpPr>
          <p:cNvPr id="12" name="Slide Number Placeholder 11"/>
          <p:cNvSpPr>
            <a:spLocks noGrp="1"/>
          </p:cNvSpPr>
          <p:nvPr>
            <p:ph type="sldNum" sz="quarter" idx="16"/>
          </p:nvPr>
        </p:nvSpPr>
        <p:spPr/>
        <p:txBody>
          <a:bodyPr rtlCol="0"/>
          <a:lstStyle/>
          <a:p>
            <a:fld id="{71761C40-35FA-44E6-B539-E39326ACAF5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C8F6564-CD45-4D9E-9A70-F81C8A6DA3F5}" type="datetimeFigureOut">
              <a:rPr lang="en-US" smtClean="0"/>
              <a:pPr/>
              <a:t>7/17/2015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F6564-CD45-4D9E-9A70-F81C8A6DA3F5}" type="datetimeFigureOut">
              <a:rPr lang="en-US" smtClean="0"/>
              <a:pPr/>
              <a:t>7/17/2015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1761C40-35FA-44E6-B539-E39326ACAF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C8F6564-CD45-4D9E-9A70-F81C8A6DA3F5}" type="datetimeFigureOut">
              <a:rPr lang="en-US" smtClean="0"/>
              <a:pPr/>
              <a:t>7/17/2015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C8F6564-CD45-4D9E-9A70-F81C8A6DA3F5}" type="datetimeFigureOut">
              <a:rPr lang="en-US" smtClean="0"/>
              <a:pPr/>
              <a:t>7/17/2015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1761C40-35FA-44E6-B539-E39326ACAF5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C8F6564-CD45-4D9E-9A70-F81C8A6DA3F5}" type="datetimeFigureOut">
              <a:rPr lang="en-US" smtClean="0"/>
              <a:pPr/>
              <a:t>7/17/2015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1761C40-35FA-44E6-B539-E39326ACAF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rot="16200000">
            <a:off x="1196307" y="-49055"/>
            <a:ext cx="4589396" cy="6909996"/>
          </a:xfrm>
          <a:prstGeom prst="rect">
            <a:avLst/>
          </a:prstGeom>
        </p:spPr>
      </p:pic>
      <p:sp>
        <p:nvSpPr>
          <p:cNvPr id="2" name="Title 1"/>
          <p:cNvSpPr>
            <a:spLocks noGrp="1"/>
          </p:cNvSpPr>
          <p:nvPr>
            <p:ph type="ctrTitle"/>
          </p:nvPr>
        </p:nvSpPr>
        <p:spPr>
          <a:xfrm>
            <a:off x="914400" y="2681980"/>
            <a:ext cx="8076063" cy="1828800"/>
          </a:xfrm>
        </p:spPr>
        <p:txBody>
          <a:bodyPr>
            <a:normAutofit fontScale="90000"/>
          </a:bodyPr>
          <a:lstStyle/>
          <a:p>
            <a:pPr algn="r"/>
            <a:r>
              <a:rPr lang="en-US" sz="5300" dirty="0" smtClean="0">
                <a:effectLst>
                  <a:innerShdw blurRad="63500" dist="50800" dir="5400000">
                    <a:prstClr val="black">
                      <a:alpha val="50000"/>
                    </a:prstClr>
                  </a:innerShdw>
                </a:effectLst>
                <a:latin typeface="Calibri" pitchFamily="34" charset="0"/>
                <a:cs typeface="Calibri" pitchFamily="34" charset="0"/>
              </a:rPr>
              <a:t>Hemlock Woolly </a:t>
            </a:r>
            <a:r>
              <a:rPr lang="en-US" sz="5300" dirty="0" err="1" smtClean="0">
                <a:effectLst>
                  <a:innerShdw blurRad="63500" dist="50800" dir="5400000">
                    <a:prstClr val="black">
                      <a:alpha val="50000"/>
                    </a:prstClr>
                  </a:innerShdw>
                </a:effectLst>
                <a:latin typeface="Calibri" pitchFamily="34" charset="0"/>
                <a:cs typeface="Calibri" pitchFamily="34" charset="0"/>
              </a:rPr>
              <a:t>Adelgid</a:t>
            </a:r>
            <a:r>
              <a:rPr lang="en-US" dirty="0" smtClean="0">
                <a:effectLst>
                  <a:innerShdw blurRad="114300">
                    <a:prstClr val="black"/>
                  </a:innerShdw>
                </a:effectLst>
                <a:latin typeface="Calibri" pitchFamily="34" charset="0"/>
                <a:cs typeface="Calibri" pitchFamily="34" charset="0"/>
              </a:rPr>
              <a:t/>
            </a:r>
            <a:br>
              <a:rPr lang="en-US" dirty="0" smtClean="0">
                <a:effectLst>
                  <a:innerShdw blurRad="114300">
                    <a:prstClr val="black"/>
                  </a:innerShdw>
                </a:effectLst>
                <a:latin typeface="Calibri" pitchFamily="34" charset="0"/>
                <a:cs typeface="Calibri" pitchFamily="34" charset="0"/>
              </a:rPr>
            </a:br>
            <a:r>
              <a:rPr lang="en-US" dirty="0" smtClean="0">
                <a:effectLst>
                  <a:innerShdw blurRad="114300">
                    <a:prstClr val="black"/>
                  </a:innerShdw>
                </a:effectLst>
                <a:latin typeface="Calibri" pitchFamily="34" charset="0"/>
                <a:cs typeface="Calibri" pitchFamily="34" charset="0"/>
              </a:rPr>
              <a:t/>
            </a:r>
            <a:br>
              <a:rPr lang="en-US" dirty="0" smtClean="0">
                <a:effectLst>
                  <a:innerShdw blurRad="114300">
                    <a:prstClr val="black"/>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Biology</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Signs &amp;</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Symptoms </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
            </a:r>
            <a:br>
              <a:rPr lang="en-US" sz="3600" cap="none" dirty="0" smtClean="0">
                <a:effectLst>
                  <a:innerShdw blurRad="63500" dist="50800" dir="5400000">
                    <a:prstClr val="black">
                      <a:alpha val="50000"/>
                    </a:prstClr>
                  </a:innerShdw>
                </a:effectLst>
                <a:latin typeface="Calibri" pitchFamily="34" charset="0"/>
                <a:cs typeface="Calibri" pitchFamily="34" charset="0"/>
              </a:rPr>
            </a:br>
            <a:endParaRPr lang="en-US" sz="3600" cap="none" dirty="0">
              <a:effectLst>
                <a:innerShdw blurRad="63500" dist="50800" dir="5400000">
                  <a:prstClr val="black">
                    <a:alpha val="50000"/>
                  </a:prstClr>
                </a:innerShdw>
              </a:effectLst>
              <a:latin typeface="Calibri" pitchFamily="34" charset="0"/>
              <a:cs typeface="Calibri" pitchFamily="34" charset="0"/>
            </a:endParaRPr>
          </a:p>
        </p:txBody>
      </p:sp>
      <p:sp>
        <p:nvSpPr>
          <p:cNvPr id="3" name="Subtitle 2"/>
          <p:cNvSpPr>
            <a:spLocks noGrp="1"/>
          </p:cNvSpPr>
          <p:nvPr>
            <p:ph type="subTitle" idx="1"/>
          </p:nvPr>
        </p:nvSpPr>
        <p:spPr>
          <a:xfrm>
            <a:off x="2362200" y="6050037"/>
            <a:ext cx="4191000" cy="685800"/>
          </a:xfrm>
        </p:spPr>
        <p:txBody>
          <a:bodyPr>
            <a:normAutofit/>
          </a:bodyPr>
          <a:lstStyle/>
          <a:p>
            <a:r>
              <a:rPr lang="en-US" sz="2000" cap="small" dirty="0" smtClean="0">
                <a:solidFill>
                  <a:schemeClr val="accent1">
                    <a:lumMod val="50000"/>
                  </a:schemeClr>
                </a:solidFill>
                <a:latin typeface="Calibri" pitchFamily="34" charset="0"/>
                <a:cs typeface="Calibri" pitchFamily="34" charset="0"/>
              </a:rPr>
              <a:t>F</a:t>
            </a:r>
            <a:r>
              <a:rPr lang="en-US" sz="2000" cap="small" dirty="0" smtClean="0">
                <a:latin typeface="Calibri" pitchFamily="34" charset="0"/>
                <a:cs typeface="Calibri" pitchFamily="34" charset="0"/>
              </a:rPr>
              <a:t>orest </a:t>
            </a:r>
            <a:r>
              <a:rPr lang="en-US" sz="2000" cap="small" dirty="0" smtClean="0">
                <a:solidFill>
                  <a:schemeClr val="accent1">
                    <a:lumMod val="50000"/>
                  </a:schemeClr>
                </a:solidFill>
                <a:latin typeface="Calibri" pitchFamily="34" charset="0"/>
                <a:cs typeface="Calibri" pitchFamily="34" charset="0"/>
              </a:rPr>
              <a:t>P</a:t>
            </a:r>
            <a:r>
              <a:rPr lang="en-US" sz="2000" cap="small" dirty="0" smtClean="0">
                <a:latin typeface="Calibri" pitchFamily="34" charset="0"/>
                <a:cs typeface="Calibri" pitchFamily="34" charset="0"/>
              </a:rPr>
              <a:t>est </a:t>
            </a:r>
            <a:r>
              <a:rPr lang="en-US" sz="2000" cap="small" dirty="0" smtClean="0">
                <a:solidFill>
                  <a:schemeClr val="accent1">
                    <a:lumMod val="50000"/>
                  </a:schemeClr>
                </a:solidFill>
                <a:latin typeface="Calibri" pitchFamily="34" charset="0"/>
                <a:cs typeface="Calibri" pitchFamily="34" charset="0"/>
              </a:rPr>
              <a:t>O</a:t>
            </a:r>
            <a:r>
              <a:rPr lang="en-US" sz="2000" cap="small" dirty="0" smtClean="0">
                <a:latin typeface="Calibri" pitchFamily="34" charset="0"/>
                <a:cs typeface="Calibri" pitchFamily="34" charset="0"/>
              </a:rPr>
              <a:t>utreach </a:t>
            </a:r>
            <a:r>
              <a:rPr lang="en-US" sz="2000" cap="small" dirty="0" smtClean="0">
                <a:solidFill>
                  <a:schemeClr val="accent1">
                    <a:lumMod val="50000"/>
                  </a:schemeClr>
                </a:solidFill>
                <a:latin typeface="Calibri" pitchFamily="34" charset="0"/>
                <a:cs typeface="Calibri" pitchFamily="34" charset="0"/>
              </a:rPr>
              <a:t>S</a:t>
            </a:r>
            <a:r>
              <a:rPr lang="en-US" sz="2000" cap="small" dirty="0" smtClean="0">
                <a:latin typeface="Calibri" pitchFamily="34" charset="0"/>
                <a:cs typeface="Calibri" pitchFamily="34" charset="0"/>
              </a:rPr>
              <a:t>urvey </a:t>
            </a:r>
            <a:r>
              <a:rPr lang="en-US" sz="2000" cap="small" dirty="0" smtClean="0">
                <a:solidFill>
                  <a:schemeClr val="accent1">
                    <a:lumMod val="50000"/>
                  </a:schemeClr>
                </a:solidFill>
                <a:latin typeface="Calibri" pitchFamily="34" charset="0"/>
                <a:cs typeface="Calibri" pitchFamily="34" charset="0"/>
              </a:rPr>
              <a:t>P</a:t>
            </a:r>
            <a:r>
              <a:rPr lang="en-US" sz="2000" cap="small" dirty="0" smtClean="0">
                <a:latin typeface="Calibri" pitchFamily="34" charset="0"/>
                <a:cs typeface="Calibri" pitchFamily="34" charset="0"/>
              </a:rPr>
              <a:t>roject</a:t>
            </a:r>
            <a:endParaRPr lang="en-US" sz="2000" cap="small" dirty="0">
              <a:latin typeface="Calibri" pitchFamily="34" charset="0"/>
              <a:cs typeface="Calibr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6364" y="6232725"/>
            <a:ext cx="1018036" cy="34143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210110"/>
            <a:ext cx="609600" cy="389196"/>
          </a:xfrm>
          <a:prstGeom prst="rect">
            <a:avLst/>
          </a:prstGeom>
        </p:spPr>
      </p:pic>
      <p:sp>
        <p:nvSpPr>
          <p:cNvPr id="13" name="Subtitle 2"/>
          <p:cNvSpPr txBox="1">
            <a:spLocks/>
          </p:cNvSpPr>
          <p:nvPr/>
        </p:nvSpPr>
        <p:spPr>
          <a:xfrm>
            <a:off x="0" y="6068611"/>
            <a:ext cx="1146341" cy="685800"/>
          </a:xfrm>
          <a:prstGeom prst="rect">
            <a:avLst/>
          </a:prstGeom>
        </p:spPr>
        <p:txBody>
          <a:bodyPr vert="horz" anchor="ctr">
            <a:normAutofit fontScale="62500" lnSpcReduction="20000"/>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dirty="0" smtClean="0">
                <a:latin typeface="Calibri" pitchFamily="34" charset="0"/>
                <a:cs typeface="Calibri" pitchFamily="34" charset="0"/>
              </a:rPr>
              <a:t>Early Detector Training</a:t>
            </a:r>
            <a:endParaRPr lang="en-US" dirty="0">
              <a:latin typeface="Calibri" pitchFamily="34" charset="0"/>
              <a:cs typeface="Calibri"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6836" y="6180580"/>
            <a:ext cx="805014" cy="467307"/>
          </a:xfrm>
          <a:prstGeom prst="rect">
            <a:avLst/>
          </a:prstGeom>
        </p:spPr>
      </p:pic>
      <p:pic>
        <p:nvPicPr>
          <p:cNvPr id="16" name="Picture 2" descr="https://eco-check.org/imagelibrary/albums/userpics/12789/normal_ian-symbol-tsuga-canadensis-branch.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265723">
            <a:off x="482686" y="4781264"/>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656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581934"/>
            <a:ext cx="533400" cy="1276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12" name="Title 1"/>
          <p:cNvSpPr txBox="1">
            <a:spLocks/>
          </p:cNvSpPr>
          <p:nvPr/>
        </p:nvSpPr>
        <p:spPr>
          <a:xfrm>
            <a:off x="2743200" y="5643954"/>
            <a:ext cx="3806093" cy="990600"/>
          </a:xfrm>
          <a:prstGeom prst="rect">
            <a:avLst/>
          </a:prstGeom>
        </p:spPr>
        <p:txBody>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a:latin typeface="Calibri" pitchFamily="34" charset="0"/>
                <a:cs typeface="Calibri" pitchFamily="34" charset="0"/>
              </a:rPr>
              <a:t>a</a:t>
            </a:r>
            <a:r>
              <a:rPr lang="en-US" dirty="0" smtClean="0">
                <a:latin typeface="Calibri" pitchFamily="34" charset="0"/>
                <a:cs typeface="Calibri" pitchFamily="34" charset="0"/>
              </a:rPr>
              <a:t>nd Symptoms</a:t>
            </a:r>
            <a:endParaRPr lang="en-US" dirty="0">
              <a:latin typeface="Calibri" pitchFamily="34" charset="0"/>
              <a:cs typeface="Calibri" pitchFamily="34" charset="0"/>
            </a:endParaRPr>
          </a:p>
        </p:txBody>
      </p:sp>
      <p:sp>
        <p:nvSpPr>
          <p:cNvPr id="16" name="Title 15"/>
          <p:cNvSpPr>
            <a:spLocks noGrp="1"/>
          </p:cNvSpPr>
          <p:nvPr>
            <p:ph type="title"/>
          </p:nvPr>
        </p:nvSpPr>
        <p:spPr>
          <a:xfrm>
            <a:off x="546379" y="411267"/>
            <a:ext cx="8077200" cy="869950"/>
          </a:xfrm>
        </p:spPr>
        <p:txBody>
          <a:bodyPr/>
          <a:lstStyle/>
          <a:p>
            <a:r>
              <a:rPr lang="en-US" b="1" dirty="0" smtClean="0">
                <a:latin typeface="Calibri" pitchFamily="34" charset="0"/>
                <a:cs typeface="Calibri" pitchFamily="34" charset="0"/>
              </a:rPr>
              <a:t>Signs…</a:t>
            </a:r>
            <a:endParaRPr lang="en-US" b="1" dirty="0">
              <a:latin typeface="Calibri" pitchFamily="34" charset="0"/>
              <a:cs typeface="Calibri" pitchFamily="34" charset="0"/>
            </a:endParaRPr>
          </a:p>
        </p:txBody>
      </p:sp>
      <p:sp>
        <p:nvSpPr>
          <p:cNvPr id="18" name="Text Placeholder 17"/>
          <p:cNvSpPr>
            <a:spLocks noGrp="1"/>
          </p:cNvSpPr>
          <p:nvPr>
            <p:ph type="body" idx="2"/>
          </p:nvPr>
        </p:nvSpPr>
        <p:spPr>
          <a:xfrm>
            <a:off x="614149" y="5605854"/>
            <a:ext cx="8529851" cy="1252146"/>
          </a:xfrm>
        </p:spPr>
        <p:txBody>
          <a:bodyPr>
            <a:normAutofit/>
          </a:bodyPr>
          <a:lstStyle/>
          <a:p>
            <a:pPr algn="r"/>
            <a:r>
              <a:rPr lang="en-US" sz="4800" dirty="0" smtClean="0">
                <a:latin typeface="Calibri" pitchFamily="34" charset="0"/>
                <a:cs typeface="Calibri" pitchFamily="34" charset="0"/>
              </a:rPr>
              <a:t>and Symptoms</a:t>
            </a:r>
            <a:endParaRPr lang="en-US" sz="4800" dirty="0">
              <a:latin typeface="Calibri" pitchFamily="34" charset="0"/>
              <a:cs typeface="Calibri" pitchFamily="34" charset="0"/>
            </a:endParaRPr>
          </a:p>
        </p:txBody>
      </p:sp>
      <p:pic>
        <p:nvPicPr>
          <p:cNvPr id="13" name="Picture 2" descr="https://eco-check.org/imagelibrary/albums/userpics/12789/normal_ian-symbol-tsuga-canadensis-branc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65723">
            <a:off x="-116028" y="4834012"/>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media.kentucky.com/smedia/2014/04/25/11/06/1hgdpW.AuSt.7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562595"/>
            <a:ext cx="5905500"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79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Look For…</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8" name="TextBox 2"/>
          <p:cNvSpPr txBox="1">
            <a:spLocks noGrp="1" noChangeArrowheads="1"/>
          </p:cNvSpPr>
          <p:nvPr>
            <p:ph sz="quarter" idx="1"/>
          </p:nvPr>
        </p:nvSpPr>
        <p:spPr bwMode="auto">
          <a:xfrm>
            <a:off x="1143000" y="1597958"/>
            <a:ext cx="7775448" cy="2605842"/>
          </a:xfrm>
          <a:prstGeom prst="rect">
            <a:avLst/>
          </a:prstGeom>
          <a:noFill/>
          <a:ln w="9525">
            <a:noFill/>
            <a:miter lim="800000"/>
            <a:headEnd/>
            <a:tailEnd/>
          </a:ln>
        </p:spPr>
        <p:txBody>
          <a:bodyPr wrap="square">
            <a:spAutoFit/>
          </a:bodyPr>
          <a:lstStyle/>
          <a:p>
            <a:pPr marL="514350" indent="-514350">
              <a:buFont typeface="+mj-lt"/>
              <a:buAutoNum type="arabicPeriod"/>
            </a:pPr>
            <a:r>
              <a:rPr lang="en-US" sz="2800" dirty="0" smtClean="0">
                <a:solidFill>
                  <a:schemeClr val="accent2">
                    <a:lumMod val="50000"/>
                  </a:schemeClr>
                </a:solidFill>
                <a:latin typeface="Calibri" pitchFamily="34" charset="0"/>
                <a:cs typeface="Calibri" pitchFamily="34" charset="0"/>
              </a:rPr>
              <a:t>Hemlock may look ill</a:t>
            </a:r>
          </a:p>
          <a:p>
            <a:pPr marL="514350" indent="-514350">
              <a:buFont typeface="+mj-lt"/>
              <a:buAutoNum type="arabicPeriod"/>
            </a:pPr>
            <a:r>
              <a:rPr lang="en-US" sz="2800" dirty="0" smtClean="0">
                <a:solidFill>
                  <a:schemeClr val="accent2">
                    <a:lumMod val="50000"/>
                  </a:schemeClr>
                </a:solidFill>
                <a:latin typeface="Calibri" pitchFamily="34" charset="0"/>
                <a:cs typeface="Calibri" pitchFamily="34" charset="0"/>
              </a:rPr>
              <a:t>White filaments of wax on hemlocks</a:t>
            </a:r>
          </a:p>
          <a:p>
            <a:pPr marL="514350" indent="-514350">
              <a:buFont typeface="+mj-lt"/>
              <a:buAutoNum type="arabicPeriod"/>
            </a:pPr>
            <a:r>
              <a:rPr lang="en-US" sz="2800" dirty="0" smtClean="0">
                <a:solidFill>
                  <a:schemeClr val="accent2">
                    <a:lumMod val="50000"/>
                  </a:schemeClr>
                </a:solidFill>
                <a:latin typeface="Calibri" pitchFamily="34" charset="0"/>
                <a:cs typeface="Calibri" pitchFamily="34" charset="0"/>
              </a:rPr>
              <a:t>Typically persist after individual has died</a:t>
            </a:r>
          </a:p>
          <a:p>
            <a:pPr marL="514350" indent="-514350">
              <a:buFont typeface="+mj-lt"/>
              <a:buAutoNum type="arabicPeriod"/>
            </a:pPr>
            <a:endParaRPr lang="en-US" sz="2800" dirty="0" smtClean="0">
              <a:solidFill>
                <a:schemeClr val="accent2">
                  <a:lumMod val="50000"/>
                </a:schemeClr>
              </a:solidFill>
              <a:latin typeface="Calibri" pitchFamily="34" charset="0"/>
              <a:cs typeface="Calibri" pitchFamily="34" charset="0"/>
            </a:endParaRPr>
          </a:p>
          <a:p>
            <a:pPr marL="514350" indent="-514350">
              <a:buFont typeface="+mj-lt"/>
              <a:buAutoNum type="arabicPeriod"/>
            </a:pPr>
            <a:endParaRPr lang="en-US" sz="2800" dirty="0">
              <a:solidFill>
                <a:schemeClr val="accent2">
                  <a:lumMod val="50000"/>
                </a:schemeClr>
              </a:solidFill>
              <a:latin typeface="Calibri" pitchFamily="34" charset="0"/>
              <a:cs typeface="Calibri" pitchFamily="34" charset="0"/>
            </a:endParaRPr>
          </a:p>
        </p:txBody>
      </p:sp>
      <p:pic>
        <p:nvPicPr>
          <p:cNvPr id="9" name="Picture 2" descr="https://eco-check.org/imagelibrary/albums/userpics/12789/normal_ian-symbol-tsuga-canadensis-bran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265723">
            <a:off x="-116028" y="4834012"/>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www.dec.ny.gov/images/lands_forests_images/hwa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406064"/>
            <a:ext cx="5029200" cy="335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752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819400" y="0"/>
            <a:ext cx="5867400" cy="914400"/>
          </a:xfrm>
          <a:prstGeom prst="rect">
            <a:avLst/>
          </a:prstGeom>
          <a:noFill/>
          <a:ln w="9525">
            <a:noFill/>
            <a:miter lim="800000"/>
            <a:headEnd/>
            <a:tailEnd/>
          </a:ln>
          <a:effectLst/>
        </p:spPr>
        <p:txBody>
          <a:bodyPr>
            <a:spAutoFit/>
          </a:bodyPr>
          <a:lstStyle/>
          <a:p>
            <a:pPr eaLnBrk="0" hangingPunct="0">
              <a:spcBef>
                <a:spcPct val="50000"/>
              </a:spcBef>
              <a:defRPr/>
            </a:pPr>
            <a:endParaRPr lang="en-US" sz="5400" b="1">
              <a:effectLst>
                <a:outerShdw blurRad="38100" dist="38100" dir="2700000" algn="tl">
                  <a:srgbClr val="000000"/>
                </a:outerShdw>
              </a:effectLst>
              <a:latin typeface="Calibri" pitchFamily="34" charset="0"/>
              <a:cs typeface="Calibri" pitchFamily="34" charset="0"/>
            </a:endParaRPr>
          </a:p>
        </p:txBody>
      </p:sp>
      <p:sp>
        <p:nvSpPr>
          <p:cNvPr id="5" name="Text Box 3"/>
          <p:cNvSpPr txBox="1">
            <a:spLocks noChangeArrowheads="1"/>
          </p:cNvSpPr>
          <p:nvPr/>
        </p:nvSpPr>
        <p:spPr bwMode="auto">
          <a:xfrm>
            <a:off x="4576036" y="4038600"/>
            <a:ext cx="4495800" cy="2585323"/>
          </a:xfrm>
          <a:prstGeom prst="rect">
            <a:avLst/>
          </a:prstGeom>
          <a:noFill/>
          <a:ln w="9525" algn="ctr">
            <a:noFill/>
            <a:miter lim="800000"/>
            <a:headEnd/>
            <a:tailEnd/>
          </a:ln>
        </p:spPr>
        <p:txBody>
          <a:bodyPr>
            <a:spAutoFit/>
          </a:bodyPr>
          <a:lstStyle/>
          <a:p>
            <a:pPr eaLnBrk="0" hangingPunct="0">
              <a:spcBef>
                <a:spcPct val="50000"/>
              </a:spcBef>
            </a:pPr>
            <a:r>
              <a:rPr lang="en-US" sz="2200" dirty="0" smtClean="0">
                <a:solidFill>
                  <a:schemeClr val="accent3">
                    <a:lumMod val="50000"/>
                  </a:schemeClr>
                </a:solidFill>
                <a:latin typeface="Calibri" pitchFamily="34" charset="0"/>
                <a:cs typeface="Calibri" pitchFamily="34" charset="0"/>
              </a:rPr>
              <a:t>As HWA feed, they remove </a:t>
            </a:r>
            <a:r>
              <a:rPr lang="en-US" sz="2400" b="1" dirty="0" smtClean="0">
                <a:solidFill>
                  <a:schemeClr val="accent3">
                    <a:lumMod val="50000"/>
                  </a:schemeClr>
                </a:solidFill>
                <a:latin typeface="Calibri" pitchFamily="34" charset="0"/>
                <a:cs typeface="Calibri" pitchFamily="34" charset="0"/>
              </a:rPr>
              <a:t>phloem sap</a:t>
            </a:r>
            <a:r>
              <a:rPr lang="en-US" sz="2200" dirty="0" smtClean="0">
                <a:solidFill>
                  <a:schemeClr val="accent3">
                    <a:lumMod val="50000"/>
                  </a:schemeClr>
                </a:solidFill>
                <a:latin typeface="Calibri" pitchFamily="34" charset="0"/>
                <a:cs typeface="Calibri" pitchFamily="34" charset="0"/>
              </a:rPr>
              <a:t> from needle bases. When infestations are high and prolonged, enough nutrients are depleted by HWA that the tree will start experiencing </a:t>
            </a:r>
            <a:r>
              <a:rPr lang="en-US" sz="2400" b="1" dirty="0" smtClean="0">
                <a:solidFill>
                  <a:schemeClr val="accent3">
                    <a:lumMod val="50000"/>
                  </a:schemeClr>
                </a:solidFill>
                <a:latin typeface="Calibri" pitchFamily="34" charset="0"/>
                <a:cs typeface="Calibri" pitchFamily="34" charset="0"/>
              </a:rPr>
              <a:t>dieback and eventually death</a:t>
            </a:r>
            <a:r>
              <a:rPr lang="en-US" sz="2200" dirty="0" smtClean="0">
                <a:solidFill>
                  <a:schemeClr val="accent3">
                    <a:lumMod val="50000"/>
                  </a:schemeClr>
                </a:solidFill>
                <a:latin typeface="Calibri" pitchFamily="34" charset="0"/>
                <a:cs typeface="Calibri" pitchFamily="34" charset="0"/>
              </a:rPr>
              <a:t>.</a:t>
            </a:r>
            <a:endParaRPr lang="en-US" sz="2200" dirty="0">
              <a:solidFill>
                <a:schemeClr val="accent3">
                  <a:lumMod val="50000"/>
                </a:schemeClr>
              </a:solidFill>
              <a:latin typeface="Calibri" pitchFamily="34" charset="0"/>
              <a:cs typeface="Calibri" pitchFamily="34" charset="0"/>
            </a:endParaRPr>
          </a:p>
        </p:txBody>
      </p:sp>
      <p:sp>
        <p:nvSpPr>
          <p:cNvPr id="6" name="Text Box 4"/>
          <p:cNvSpPr txBox="1">
            <a:spLocks noChangeArrowheads="1"/>
          </p:cNvSpPr>
          <p:nvPr/>
        </p:nvSpPr>
        <p:spPr bwMode="auto">
          <a:xfrm>
            <a:off x="-58003" y="206514"/>
            <a:ext cx="9144000" cy="707886"/>
          </a:xfrm>
          <a:prstGeom prst="rect">
            <a:avLst/>
          </a:prstGeom>
          <a:noFill/>
          <a:ln w="9525" algn="ctr">
            <a:noFill/>
            <a:miter lim="800000"/>
            <a:headEnd/>
            <a:tailEnd/>
          </a:ln>
        </p:spPr>
        <p:txBody>
          <a:bodyPr>
            <a:spAutoFit/>
          </a:bodyPr>
          <a:lstStyle/>
          <a:p>
            <a:pPr algn="ctr" eaLnBrk="0" hangingPunct="0">
              <a:spcBef>
                <a:spcPct val="50000"/>
              </a:spcBef>
            </a:pPr>
            <a:r>
              <a:rPr lang="en-US" sz="4000" b="1" dirty="0" smtClean="0">
                <a:solidFill>
                  <a:schemeClr val="accent2">
                    <a:lumMod val="75000"/>
                  </a:schemeClr>
                </a:solidFill>
                <a:latin typeface="Calibri" pitchFamily="34" charset="0"/>
                <a:cs typeface="Calibri" pitchFamily="34" charset="0"/>
              </a:rPr>
              <a:t>Sickly looking hemlock</a:t>
            </a:r>
            <a:endParaRPr lang="en-US" sz="4000" b="1" dirty="0">
              <a:solidFill>
                <a:schemeClr val="accent2">
                  <a:lumMod val="75000"/>
                </a:schemeClr>
              </a:solidFill>
              <a:latin typeface="Calibri" pitchFamily="34" charset="0"/>
              <a:cs typeface="Calibri" pitchFamily="34" charset="0"/>
            </a:endParaRPr>
          </a:p>
        </p:txBody>
      </p:sp>
      <p:pic>
        <p:nvPicPr>
          <p:cNvPr id="2052" name="Picture 4" descr="http://www.gainvasives.org/hwa/images/768x512/1276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3429000" cy="517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66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9" name="Text Box 2"/>
          <p:cNvSpPr txBox="1">
            <a:spLocks noChangeArrowheads="1"/>
          </p:cNvSpPr>
          <p:nvPr/>
        </p:nvSpPr>
        <p:spPr bwMode="auto">
          <a:xfrm>
            <a:off x="2117768" y="5865507"/>
            <a:ext cx="6842125" cy="800219"/>
          </a:xfrm>
          <a:prstGeom prst="rect">
            <a:avLst/>
          </a:prstGeom>
          <a:noFill/>
          <a:ln w="9525" algn="ctr">
            <a:noFill/>
            <a:miter lim="800000"/>
            <a:headEnd/>
            <a:tailEnd/>
          </a:ln>
        </p:spPr>
        <p:txBody>
          <a:bodyPr wrap="square">
            <a:spAutoFit/>
          </a:bodyPr>
          <a:lstStyle/>
          <a:p>
            <a:pPr eaLnBrk="0" hangingPunct="0">
              <a:spcBef>
                <a:spcPct val="50000"/>
              </a:spcBef>
            </a:pPr>
            <a:r>
              <a:rPr lang="en-US" sz="2400" b="1" dirty="0" smtClean="0">
                <a:solidFill>
                  <a:schemeClr val="accent4">
                    <a:lumMod val="50000"/>
                  </a:schemeClr>
                </a:solidFill>
                <a:latin typeface="Calibri" pitchFamily="34" charset="0"/>
                <a:cs typeface="Calibri" pitchFamily="34" charset="0"/>
              </a:rPr>
              <a:t>Eggs</a:t>
            </a:r>
            <a:r>
              <a:rPr lang="en-US" sz="2400" dirty="0" smtClean="0">
                <a:solidFill>
                  <a:schemeClr val="accent4">
                    <a:lumMod val="50000"/>
                  </a:schemeClr>
                </a:solidFill>
                <a:latin typeface="Calibri" pitchFamily="34" charset="0"/>
                <a:cs typeface="Calibri" pitchFamily="34" charset="0"/>
              </a:rPr>
              <a:t> </a:t>
            </a:r>
            <a:r>
              <a:rPr lang="en-US" sz="2200" dirty="0" smtClean="0">
                <a:solidFill>
                  <a:schemeClr val="accent4">
                    <a:lumMod val="50000"/>
                  </a:schemeClr>
                </a:solidFill>
                <a:latin typeface="Calibri" pitchFamily="34" charset="0"/>
                <a:cs typeface="Calibri" pitchFamily="34" charset="0"/>
              </a:rPr>
              <a:t>are laid in </a:t>
            </a:r>
            <a:r>
              <a:rPr lang="en-US" sz="2400" b="1" dirty="0" smtClean="0">
                <a:solidFill>
                  <a:schemeClr val="accent4">
                    <a:lumMod val="50000"/>
                  </a:schemeClr>
                </a:solidFill>
                <a:latin typeface="Calibri" pitchFamily="34" charset="0"/>
                <a:cs typeface="Calibri" pitchFamily="34" charset="0"/>
              </a:rPr>
              <a:t>white filaments of wax</a:t>
            </a:r>
            <a:r>
              <a:rPr lang="en-US" sz="2200" dirty="0" smtClean="0">
                <a:solidFill>
                  <a:schemeClr val="accent4">
                    <a:lumMod val="50000"/>
                  </a:schemeClr>
                </a:solidFill>
                <a:latin typeface="Calibri" pitchFamily="34" charset="0"/>
                <a:cs typeface="Calibri" pitchFamily="34" charset="0"/>
              </a:rPr>
              <a:t> near bases of needles. Wax is associated with multiple stages of HWA. </a:t>
            </a:r>
            <a:endParaRPr lang="en-US" sz="2200" dirty="0">
              <a:solidFill>
                <a:schemeClr val="accent4">
                  <a:lumMod val="50000"/>
                </a:schemeClr>
              </a:solidFill>
              <a:latin typeface="Calibri" pitchFamily="34" charset="0"/>
              <a:cs typeface="Calibri" pitchFamily="34" charset="0"/>
            </a:endParaRPr>
          </a:p>
        </p:txBody>
      </p:sp>
      <p:sp>
        <p:nvSpPr>
          <p:cNvPr id="14" name="Text Box 4"/>
          <p:cNvSpPr txBox="1">
            <a:spLocks noChangeArrowheads="1"/>
          </p:cNvSpPr>
          <p:nvPr/>
        </p:nvSpPr>
        <p:spPr bwMode="auto">
          <a:xfrm>
            <a:off x="-23884" y="55912"/>
            <a:ext cx="9144000" cy="707886"/>
          </a:xfrm>
          <a:prstGeom prst="rect">
            <a:avLst/>
          </a:prstGeom>
          <a:noFill/>
          <a:ln w="9525" algn="ctr">
            <a:noFill/>
            <a:miter lim="800000"/>
            <a:headEnd/>
            <a:tailEnd/>
          </a:ln>
        </p:spPr>
        <p:txBody>
          <a:bodyPr>
            <a:spAutoFit/>
          </a:bodyPr>
          <a:lstStyle/>
          <a:p>
            <a:pPr algn="ctr" eaLnBrk="0" hangingPunct="0">
              <a:spcBef>
                <a:spcPct val="50000"/>
              </a:spcBef>
            </a:pPr>
            <a:r>
              <a:rPr lang="en-US" sz="4000" b="1" dirty="0" smtClean="0">
                <a:solidFill>
                  <a:schemeClr val="accent2">
                    <a:lumMod val="75000"/>
                  </a:schemeClr>
                </a:solidFill>
                <a:latin typeface="Calibri" pitchFamily="34" charset="0"/>
                <a:cs typeface="Calibri" pitchFamily="34" charset="0"/>
              </a:rPr>
              <a:t>White filaments of wax</a:t>
            </a:r>
            <a:endParaRPr lang="en-US" sz="4000" b="1" dirty="0">
              <a:solidFill>
                <a:schemeClr val="accent2">
                  <a:lumMod val="75000"/>
                </a:schemeClr>
              </a:solidFill>
              <a:latin typeface="Calibri" pitchFamily="34" charset="0"/>
              <a:cs typeface="Calibri" pitchFamily="34" charset="0"/>
            </a:endParaRPr>
          </a:p>
        </p:txBody>
      </p:sp>
      <p:pic>
        <p:nvPicPr>
          <p:cNvPr id="11" name="Picture 2" descr="https://eco-check.org/imagelibrary/albums/userpics/12789/normal_ian-symbol-tsuga-canadensis-bran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265723">
            <a:off x="-116028" y="4834012"/>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www.dec.ny.gov/images/lands_forests_images/hwa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56897"/>
            <a:ext cx="6418321" cy="427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21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5" name="TextBox 4"/>
          <p:cNvSpPr txBox="1"/>
          <p:nvPr/>
        </p:nvSpPr>
        <p:spPr>
          <a:xfrm>
            <a:off x="6588538" y="5001204"/>
            <a:ext cx="2519048" cy="1477328"/>
          </a:xfrm>
          <a:prstGeom prst="rect">
            <a:avLst/>
          </a:prstGeom>
          <a:noFill/>
        </p:spPr>
        <p:txBody>
          <a:bodyPr wrap="square" rtlCol="0">
            <a:spAutoFit/>
          </a:bodyPr>
          <a:lstStyle/>
          <a:p>
            <a:r>
              <a:rPr lang="en-US" sz="2800" b="1" dirty="0" smtClean="0">
                <a:solidFill>
                  <a:schemeClr val="accent2">
                    <a:lumMod val="75000"/>
                  </a:schemeClr>
                </a:solidFill>
                <a:latin typeface="Calibri" pitchFamily="34" charset="0"/>
                <a:cs typeface="Calibri" pitchFamily="34" charset="0"/>
              </a:rPr>
              <a:t>Spittlebugs</a:t>
            </a:r>
          </a:p>
          <a:p>
            <a:r>
              <a:rPr lang="en-US" sz="2400" dirty="0" smtClean="0">
                <a:solidFill>
                  <a:schemeClr val="accent2">
                    <a:lumMod val="75000"/>
                  </a:schemeClr>
                </a:solidFill>
                <a:latin typeface="Calibri" pitchFamily="34" charset="0"/>
                <a:cs typeface="Calibri" pitchFamily="34" charset="0"/>
              </a:rPr>
              <a:t>(Excrement makes foamy substance)  </a:t>
            </a:r>
          </a:p>
          <a:p>
            <a:r>
              <a:rPr lang="en-US" sz="1400" dirty="0">
                <a:solidFill>
                  <a:schemeClr val="accent2">
                    <a:lumMod val="75000"/>
                  </a:schemeClr>
                </a:solidFill>
              </a:rPr>
              <a:t>www.bugfolks.com</a:t>
            </a:r>
            <a:endParaRPr lang="en-US" sz="1400" dirty="0">
              <a:solidFill>
                <a:schemeClr val="accent2">
                  <a:lumMod val="75000"/>
                </a:schemeClr>
              </a:solidFill>
              <a:latin typeface="Calibri" pitchFamily="34" charset="0"/>
              <a:cs typeface="Calibri" pitchFamily="34" charset="0"/>
            </a:endParaRPr>
          </a:p>
        </p:txBody>
      </p:sp>
      <p:sp>
        <p:nvSpPr>
          <p:cNvPr id="13" name="Title 1"/>
          <p:cNvSpPr>
            <a:spLocks noGrp="1"/>
          </p:cNvSpPr>
          <p:nvPr>
            <p:ph type="title"/>
          </p:nvPr>
        </p:nvSpPr>
        <p:spPr>
          <a:xfrm>
            <a:off x="497006" y="152400"/>
            <a:ext cx="4450976" cy="990600"/>
          </a:xfrm>
        </p:spPr>
        <p:txBody>
          <a:bodyPr>
            <a:normAutofit fontScale="90000"/>
          </a:bodyPr>
          <a:lstStyle/>
          <a:p>
            <a:r>
              <a:rPr lang="en-US" dirty="0" smtClean="0">
                <a:latin typeface="Calibri" pitchFamily="34" charset="0"/>
                <a:cs typeface="Calibri" pitchFamily="34" charset="0"/>
              </a:rPr>
              <a:t>Watch out for the look </a:t>
            </a:r>
            <a:r>
              <a:rPr lang="en-US" dirty="0" err="1" smtClean="0">
                <a:latin typeface="Calibri" pitchFamily="34" charset="0"/>
                <a:cs typeface="Calibri" pitchFamily="34" charset="0"/>
              </a:rPr>
              <a:t>alikes</a:t>
            </a:r>
            <a:r>
              <a:rPr lang="en-US" dirty="0" smtClean="0">
                <a:latin typeface="Calibri" pitchFamily="34" charset="0"/>
                <a:cs typeface="Calibri" pitchFamily="34" charset="0"/>
              </a:rPr>
              <a:t>…</a:t>
            </a:r>
            <a:endParaRPr lang="en-US" dirty="0">
              <a:latin typeface="Calibri" pitchFamily="34" charset="0"/>
              <a:cs typeface="Calibri" pitchFamily="34" charset="0"/>
            </a:endParaRPr>
          </a:p>
        </p:txBody>
      </p:sp>
      <p:pic>
        <p:nvPicPr>
          <p:cNvPr id="9" name="Picture 2" descr="https://eco-check.org/imagelibrary/albums/userpics/12789/normal_ian-symbol-tsuga-canadensis-bran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265723">
            <a:off x="-116028" y="4834012"/>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www.bugfolks.com/wp-content/uploads/2009/04/cercopidae-spittlebug-in-pine-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531238"/>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squarespace.com/static/502d2cede4b0ab396711e089/t/5201400de4b0c07fe97f2064/1375813647958/3spidereggs1200_sqs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58" y="1531238"/>
            <a:ext cx="4111625" cy="29151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631" y="4353580"/>
            <a:ext cx="2438400" cy="523220"/>
          </a:xfrm>
          <a:prstGeom prst="rect">
            <a:avLst/>
          </a:prstGeom>
          <a:noFill/>
        </p:spPr>
        <p:txBody>
          <a:bodyPr wrap="square" rtlCol="0">
            <a:spAutoFit/>
          </a:bodyPr>
          <a:lstStyle/>
          <a:p>
            <a:r>
              <a:rPr lang="en-US" sz="2800" b="1" dirty="0" smtClean="0">
                <a:solidFill>
                  <a:schemeClr val="accent2">
                    <a:lumMod val="75000"/>
                  </a:schemeClr>
                </a:solidFill>
                <a:latin typeface="Calibri" pitchFamily="34" charset="0"/>
                <a:cs typeface="Calibri" pitchFamily="34" charset="0"/>
              </a:rPr>
              <a:t>Spider egg sacs</a:t>
            </a:r>
          </a:p>
        </p:txBody>
      </p:sp>
      <p:pic>
        <p:nvPicPr>
          <p:cNvPr id="3078" name="Picture 6" descr="http://extension.udel.edu/ornamentals/files/2013/05/PNS-at-UDB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8880" y="1611446"/>
            <a:ext cx="2607083" cy="35517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52800" y="5097596"/>
            <a:ext cx="2854706" cy="1477328"/>
          </a:xfrm>
          <a:prstGeom prst="rect">
            <a:avLst/>
          </a:prstGeom>
          <a:noFill/>
        </p:spPr>
        <p:txBody>
          <a:bodyPr wrap="square" rtlCol="0">
            <a:spAutoFit/>
          </a:bodyPr>
          <a:lstStyle/>
          <a:p>
            <a:r>
              <a:rPr lang="en-US" sz="2800" b="1" dirty="0" smtClean="0">
                <a:solidFill>
                  <a:schemeClr val="accent2">
                    <a:lumMod val="75000"/>
                  </a:schemeClr>
                </a:solidFill>
                <a:latin typeface="Calibri" pitchFamily="34" charset="0"/>
                <a:cs typeface="Calibri" pitchFamily="34" charset="0"/>
              </a:rPr>
              <a:t>Pine needle scale</a:t>
            </a:r>
          </a:p>
          <a:p>
            <a:r>
              <a:rPr lang="en-US" sz="2400" dirty="0" smtClean="0">
                <a:solidFill>
                  <a:schemeClr val="accent2">
                    <a:lumMod val="75000"/>
                  </a:schemeClr>
                </a:solidFill>
                <a:latin typeface="Calibri" pitchFamily="34" charset="0"/>
                <a:cs typeface="Calibri" pitchFamily="34" charset="0"/>
              </a:rPr>
              <a:t>(armored scale on needles)  </a:t>
            </a:r>
          </a:p>
          <a:p>
            <a:r>
              <a:rPr lang="en-US" sz="1400" dirty="0">
                <a:solidFill>
                  <a:schemeClr val="accent2">
                    <a:lumMod val="75000"/>
                  </a:schemeClr>
                </a:solidFill>
              </a:rPr>
              <a:t>extension.udel.edu</a:t>
            </a:r>
            <a:endParaRPr lang="en-US" sz="1400" dirty="0">
              <a:solidFill>
                <a:schemeClr val="accent2">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2785139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Identifying Hemlock Trees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25" name="Rectangle 3"/>
          <p:cNvSpPr>
            <a:spLocks noGrp="1" noChangeArrowheads="1"/>
          </p:cNvSpPr>
          <p:nvPr>
            <p:ph idx="1"/>
          </p:nvPr>
        </p:nvSpPr>
        <p:spPr>
          <a:xfrm>
            <a:off x="0" y="1752600"/>
            <a:ext cx="9144000" cy="838200"/>
          </a:xfrm>
          <a:solidFill>
            <a:schemeClr val="accent1">
              <a:alpha val="72000"/>
            </a:schemeClr>
          </a:solidFill>
        </p:spPr>
        <p:txBody>
          <a:bodyPr/>
          <a:lstStyle/>
          <a:p>
            <a:pPr marL="0" indent="0" algn="ctr">
              <a:buNone/>
            </a:pPr>
            <a:r>
              <a:rPr lang="en-US" sz="2400" b="1" dirty="0">
                <a:solidFill>
                  <a:schemeClr val="accent2">
                    <a:lumMod val="50000"/>
                  </a:schemeClr>
                </a:solidFill>
                <a:latin typeface="Calibri" pitchFamily="34" charset="0"/>
                <a:cs typeface="Calibri" pitchFamily="34" charset="0"/>
              </a:rPr>
              <a:t>Hemlock needles have “stems” that attach to the </a:t>
            </a:r>
            <a:r>
              <a:rPr lang="en-US" sz="2400" b="1" dirty="0" smtClean="0">
                <a:solidFill>
                  <a:schemeClr val="accent2">
                    <a:lumMod val="50000"/>
                  </a:schemeClr>
                </a:solidFill>
                <a:latin typeface="Calibri" pitchFamily="34" charset="0"/>
                <a:cs typeface="Calibri" pitchFamily="34" charset="0"/>
              </a:rPr>
              <a:t>twig</a:t>
            </a:r>
            <a:endParaRPr lang="en-US" sz="2400" b="1" dirty="0">
              <a:solidFill>
                <a:schemeClr val="accent2">
                  <a:lumMod val="50000"/>
                </a:schemeClr>
              </a:solidFill>
              <a:latin typeface="Calibri" pitchFamily="34" charset="0"/>
              <a:cs typeface="Calibri" pitchFamily="34" charset="0"/>
            </a:endParaRPr>
          </a:p>
        </p:txBody>
      </p:sp>
      <p:pic>
        <p:nvPicPr>
          <p:cNvPr id="26" name="Picture 2" descr="http://uptreeid.com/PICSconifers/EHEMl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44910"/>
            <a:ext cx="2881754" cy="42130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ience.halleyhosting.com/nature/gorge/tree/conifer/tsuga/heterophylla/tsugahetlv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818905"/>
            <a:ext cx="5380729" cy="380982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6019800" y="3880468"/>
            <a:ext cx="1295400" cy="5391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51216" y="3461368"/>
            <a:ext cx="1143000" cy="838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882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37715" y="2286000"/>
            <a:ext cx="5978952" cy="4519954"/>
            <a:chOff x="1828800" y="2250260"/>
            <a:chExt cx="5978952" cy="4519954"/>
          </a:xfrm>
        </p:grpSpPr>
        <p:pic>
          <p:nvPicPr>
            <p:cNvPr id="3084" name="Picture 12" descr="http://www.treetopics.com/tsuga_canadensis/eastern_hemlock_1210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0"/>
              <a:ext cx="5978952" cy="44842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81202" y="2250260"/>
              <a:ext cx="1549976" cy="276999"/>
            </a:xfrm>
            <a:prstGeom prst="rect">
              <a:avLst/>
            </a:prstGeom>
          </p:spPr>
          <p:txBody>
            <a:bodyPr wrap="none">
              <a:spAutoFit/>
            </a:bodyPr>
            <a:lstStyle/>
            <a:p>
              <a:r>
                <a:rPr lang="en-US" sz="1200" dirty="0">
                  <a:solidFill>
                    <a:schemeClr val="bg1"/>
                  </a:solidFill>
                  <a:latin typeface="arial" panose="020B0604020202020204" pitchFamily="34" charset="0"/>
                </a:rPr>
                <a:t>www.treetopics.com</a:t>
              </a:r>
              <a:endParaRPr lang="en-US" sz="1200" dirty="0">
                <a:solidFill>
                  <a:schemeClr val="bg1"/>
                </a:solidFill>
              </a:endParaRPr>
            </a:p>
          </p:txBody>
        </p:sp>
      </p:grpSp>
      <p:sp>
        <p:nvSpPr>
          <p:cNvPr id="2" name="Title 1"/>
          <p:cNvSpPr>
            <a:spLocks noGrp="1"/>
          </p:cNvSpPr>
          <p:nvPr>
            <p:ph type="title"/>
          </p:nvPr>
        </p:nvSpPr>
        <p:spPr/>
        <p:txBody>
          <a:bodyPr/>
          <a:lstStyle/>
          <a:p>
            <a:r>
              <a:rPr lang="en-US" dirty="0" smtClean="0">
                <a:latin typeface="Calibri" pitchFamily="34" charset="0"/>
                <a:cs typeface="Calibri" pitchFamily="34" charset="0"/>
              </a:rPr>
              <a:t>Identifying Hemlock Trees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25" name="Rectangle 3"/>
          <p:cNvSpPr>
            <a:spLocks noGrp="1" noChangeArrowheads="1"/>
          </p:cNvSpPr>
          <p:nvPr>
            <p:ph idx="1"/>
          </p:nvPr>
        </p:nvSpPr>
        <p:spPr>
          <a:xfrm>
            <a:off x="0" y="1752600"/>
            <a:ext cx="9144000" cy="533400"/>
          </a:xfrm>
          <a:solidFill>
            <a:schemeClr val="accent1">
              <a:alpha val="72000"/>
            </a:schemeClr>
          </a:solidFill>
        </p:spPr>
        <p:txBody>
          <a:bodyPr/>
          <a:lstStyle/>
          <a:p>
            <a:pPr marL="0" indent="0" algn="ctr" eaLnBrk="1" hangingPunct="1">
              <a:buFontTx/>
              <a:buNone/>
            </a:pPr>
            <a:r>
              <a:rPr lang="en-US" sz="2400" b="1" dirty="0" smtClean="0">
                <a:solidFill>
                  <a:schemeClr val="accent2">
                    <a:lumMod val="50000"/>
                  </a:schemeClr>
                </a:solidFill>
                <a:latin typeface="Calibri" pitchFamily="34" charset="0"/>
                <a:cs typeface="Calibri" pitchFamily="34" charset="0"/>
              </a:rPr>
              <a:t>Two rows of needles on each side of twig, blue bands on underside</a:t>
            </a:r>
          </a:p>
        </p:txBody>
      </p:sp>
      <p:pic>
        <p:nvPicPr>
          <p:cNvPr id="3080" name="Picture 8" descr="http://www.painetworks.com/photos/fp/fp12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716416" y="3327009"/>
            <a:ext cx="4000502" cy="2667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03458" y="6613924"/>
            <a:ext cx="2188420" cy="261610"/>
          </a:xfrm>
          <a:prstGeom prst="rect">
            <a:avLst/>
          </a:prstGeom>
        </p:spPr>
        <p:txBody>
          <a:bodyPr wrap="none">
            <a:spAutoFit/>
          </a:bodyPr>
          <a:lstStyle/>
          <a:p>
            <a:r>
              <a:rPr lang="en-US" sz="1100" dirty="0">
                <a:latin typeface="arial" panose="020B0604020202020204" pitchFamily="34" charset="0"/>
              </a:rPr>
              <a:t>photobomb-pictures.fbistan.com</a:t>
            </a:r>
            <a:endParaRPr lang="en-US" sz="1100" dirty="0"/>
          </a:p>
        </p:txBody>
      </p:sp>
      <p:pic>
        <p:nvPicPr>
          <p:cNvPr id="3082" name="Picture 10" descr="http://upload.wikimedia.org/wikipedia/commons/1/12/Eastern_hemlock_underside_sdetwi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517" y="3048000"/>
            <a:ext cx="5596076" cy="37108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08350" y="6470152"/>
            <a:ext cx="1800098" cy="261610"/>
          </a:xfrm>
          <a:prstGeom prst="rect">
            <a:avLst/>
          </a:prstGeom>
        </p:spPr>
        <p:txBody>
          <a:bodyPr wrap="square">
            <a:spAutoFit/>
          </a:bodyPr>
          <a:lstStyle/>
          <a:p>
            <a:r>
              <a:rPr lang="en-US" sz="1100" u="sng" dirty="0">
                <a:latin typeface="arial" panose="020B0604020202020204" pitchFamily="34" charset="0"/>
              </a:rPr>
              <a:t>commons.wikimedia.org</a:t>
            </a:r>
            <a:endParaRPr lang="en-US" sz="1100" dirty="0"/>
          </a:p>
        </p:txBody>
      </p:sp>
    </p:spTree>
    <p:extLst>
      <p:ext uri="{BB962C8B-B14F-4D97-AF65-F5344CB8AC3E}">
        <p14:creationId xmlns:p14="http://schemas.microsoft.com/office/powerpoint/2010/main" val="5832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ppt_x"/>
                                          </p:val>
                                        </p:tav>
                                        <p:tav tm="100000">
                                          <p:val>
                                            <p:strVal val="#ppt_x"/>
                                          </p:val>
                                        </p:tav>
                                      </p:tavLst>
                                    </p:anim>
                                    <p:anim calcmode="lin" valueType="num">
                                      <p:cBhvr additive="base">
                                        <p:cTn id="8" dur="500" fill="hold"/>
                                        <p:tgtEl>
                                          <p:spTgt spid="30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82"/>
                                        </p:tgtEl>
                                        <p:attrNameLst>
                                          <p:attrName>style.visibility</p:attrName>
                                        </p:attrNameLst>
                                      </p:cBhvr>
                                      <p:to>
                                        <p:strVal val="visible"/>
                                      </p:to>
                                    </p:set>
                                    <p:anim calcmode="lin" valueType="num">
                                      <p:cBhvr additive="base">
                                        <p:cTn id="15" dur="500" fill="hold"/>
                                        <p:tgtEl>
                                          <p:spTgt spid="3082"/>
                                        </p:tgtEl>
                                        <p:attrNameLst>
                                          <p:attrName>ppt_x</p:attrName>
                                        </p:attrNameLst>
                                      </p:cBhvr>
                                      <p:tavLst>
                                        <p:tav tm="0">
                                          <p:val>
                                            <p:strVal val="#ppt_x"/>
                                          </p:val>
                                        </p:tav>
                                        <p:tav tm="100000">
                                          <p:val>
                                            <p:strVal val="#ppt_x"/>
                                          </p:val>
                                        </p:tav>
                                      </p:tavLst>
                                    </p:anim>
                                    <p:anim calcmode="lin" valueType="num">
                                      <p:cBhvr additive="base">
                                        <p:cTn id="16" dur="500" fill="hold"/>
                                        <p:tgtEl>
                                          <p:spTgt spid="308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Identifying Hemlock Trees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25" name="Rectangle 3"/>
          <p:cNvSpPr>
            <a:spLocks noGrp="1" noChangeArrowheads="1"/>
          </p:cNvSpPr>
          <p:nvPr>
            <p:ph idx="1"/>
          </p:nvPr>
        </p:nvSpPr>
        <p:spPr>
          <a:xfrm>
            <a:off x="0" y="1632118"/>
            <a:ext cx="4491038" cy="909364"/>
          </a:xfrm>
          <a:solidFill>
            <a:schemeClr val="accent1">
              <a:alpha val="72000"/>
            </a:schemeClr>
          </a:solidFill>
        </p:spPr>
        <p:txBody>
          <a:bodyPr>
            <a:normAutofit fontScale="92500" lnSpcReduction="20000"/>
          </a:bodyPr>
          <a:lstStyle/>
          <a:p>
            <a:pPr marL="0" indent="0" algn="ctr" eaLnBrk="1" hangingPunct="1">
              <a:buFontTx/>
              <a:buNone/>
            </a:pPr>
            <a:r>
              <a:rPr lang="en-US" sz="2400" b="1" dirty="0" smtClean="0">
                <a:solidFill>
                  <a:schemeClr val="accent2">
                    <a:lumMod val="50000"/>
                  </a:schemeClr>
                </a:solidFill>
                <a:latin typeface="Calibri" pitchFamily="34" charset="0"/>
                <a:cs typeface="Calibri" pitchFamily="34" charset="0"/>
              </a:rPr>
              <a:t>Smooth bark on young trees; Mature bark thicker, flattened ridges and orange-</a:t>
            </a:r>
            <a:r>
              <a:rPr lang="en-US" sz="2400" b="1" dirty="0" err="1" smtClean="0">
                <a:solidFill>
                  <a:schemeClr val="accent2">
                    <a:lumMod val="50000"/>
                  </a:schemeClr>
                </a:solidFill>
                <a:latin typeface="Calibri" pitchFamily="34" charset="0"/>
                <a:cs typeface="Calibri" pitchFamily="34" charset="0"/>
              </a:rPr>
              <a:t>ish</a:t>
            </a:r>
            <a:r>
              <a:rPr lang="en-US" sz="2400" b="1" dirty="0" smtClean="0">
                <a:solidFill>
                  <a:schemeClr val="accent2">
                    <a:lumMod val="50000"/>
                  </a:schemeClr>
                </a:solidFill>
                <a:latin typeface="Calibri" pitchFamily="34" charset="0"/>
                <a:cs typeface="Calibri" pitchFamily="34" charset="0"/>
              </a:rPr>
              <a:t> tint </a:t>
            </a:r>
          </a:p>
        </p:txBody>
      </p:sp>
      <p:sp>
        <p:nvSpPr>
          <p:cNvPr id="10" name="Rectangle 3"/>
          <p:cNvSpPr txBox="1">
            <a:spLocks noChangeArrowheads="1"/>
          </p:cNvSpPr>
          <p:nvPr/>
        </p:nvSpPr>
        <p:spPr>
          <a:xfrm>
            <a:off x="5071241" y="1632118"/>
            <a:ext cx="4056993" cy="909364"/>
          </a:xfrm>
          <a:prstGeom prst="rect">
            <a:avLst/>
          </a:prstGeom>
          <a:solidFill>
            <a:schemeClr val="accent1">
              <a:alpha val="72000"/>
            </a:schemeClr>
          </a:solidFill>
        </p:spPr>
        <p:txBody>
          <a:bodyPr vert="horz">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Tx/>
              <a:buNone/>
            </a:pPr>
            <a:r>
              <a:rPr lang="en-US" sz="2400" b="1" dirty="0" smtClean="0">
                <a:solidFill>
                  <a:schemeClr val="accent2">
                    <a:lumMod val="50000"/>
                  </a:schemeClr>
                </a:solidFill>
                <a:latin typeface="Calibri" pitchFamily="34" charset="0"/>
                <a:cs typeface="Calibri" pitchFamily="34" charset="0"/>
              </a:rPr>
              <a:t>Cones start green before turning brown and can remain on trees for years</a:t>
            </a:r>
          </a:p>
        </p:txBody>
      </p:sp>
      <p:pic>
        <p:nvPicPr>
          <p:cNvPr id="8194" name="Picture 2" descr="http://www.portraitoftheearth.com/trees/eastern%20hemlock/P11008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9" y="2743200"/>
            <a:ext cx="4343400" cy="32575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00" name="Picture 8" descr="http://share2.esd105.org/rsandelin/Fieldguide/Plantpages/Trees/tree%20photos/Hemlock%20c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9633">
            <a:off x="4635729" y="4874026"/>
            <a:ext cx="2168342" cy="16881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6" name="Picture 4" descr="http://cdn.mymarkettoolkit.com/90/gallery/large/eastern-hemlock-pine-cones-2_569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400" y="2649105"/>
            <a:ext cx="3656834" cy="237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477027" y="4747267"/>
            <a:ext cx="1926874" cy="307777"/>
          </a:xfrm>
          <a:prstGeom prst="rect">
            <a:avLst/>
          </a:prstGeom>
        </p:spPr>
        <p:txBody>
          <a:bodyPr wrap="none">
            <a:spAutoFit/>
          </a:bodyPr>
          <a:lstStyle/>
          <a:p>
            <a:r>
              <a:rPr lang="en-US" sz="1400" dirty="0">
                <a:solidFill>
                  <a:schemeClr val="bg1"/>
                </a:solidFill>
                <a:latin typeface="arial" panose="020B0604020202020204" pitchFamily="34" charset="0"/>
              </a:rPr>
              <a:t>www.thelensflare.com</a:t>
            </a:r>
            <a:endParaRPr lang="en-US" sz="1400" dirty="0">
              <a:solidFill>
                <a:schemeClr val="bg1"/>
              </a:solidFill>
            </a:endParaRPr>
          </a:p>
        </p:txBody>
      </p:sp>
      <p:sp>
        <p:nvSpPr>
          <p:cNvPr id="4" name="Rectangle 3"/>
          <p:cNvSpPr/>
          <p:nvPr/>
        </p:nvSpPr>
        <p:spPr>
          <a:xfrm rot="1180689">
            <a:off x="5185540" y="6346266"/>
            <a:ext cx="1462260" cy="276999"/>
          </a:xfrm>
          <a:prstGeom prst="rect">
            <a:avLst/>
          </a:prstGeom>
        </p:spPr>
        <p:txBody>
          <a:bodyPr wrap="none">
            <a:spAutoFit/>
          </a:bodyPr>
          <a:lstStyle/>
          <a:p>
            <a:r>
              <a:rPr lang="en-US" sz="1200" dirty="0">
                <a:solidFill>
                  <a:schemeClr val="bg1"/>
                </a:solidFill>
                <a:latin typeface="arial" panose="020B0604020202020204" pitchFamily="34" charset="0"/>
              </a:rPr>
              <a:t>share2.esd105.org</a:t>
            </a:r>
            <a:endParaRPr lang="en-US" dirty="0">
              <a:solidFill>
                <a:schemeClr val="bg1"/>
              </a:solidFill>
            </a:endParaRPr>
          </a:p>
        </p:txBody>
      </p:sp>
    </p:spTree>
    <p:extLst>
      <p:ext uri="{BB962C8B-B14F-4D97-AF65-F5344CB8AC3E}">
        <p14:creationId xmlns:p14="http://schemas.microsoft.com/office/powerpoint/2010/main" val="1582364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Some look-alikes…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grpSp>
        <p:nvGrpSpPr>
          <p:cNvPr id="23" name="Group 22"/>
          <p:cNvGrpSpPr/>
          <p:nvPr/>
        </p:nvGrpSpPr>
        <p:grpSpPr>
          <a:xfrm>
            <a:off x="1831848" y="1905000"/>
            <a:ext cx="6626352" cy="4789581"/>
            <a:chOff x="1831848" y="1905000"/>
            <a:chExt cx="6626352" cy="4789581"/>
          </a:xfrm>
        </p:grpSpPr>
        <p:sp>
          <p:nvSpPr>
            <p:cNvPr id="19" name="TextBox 18"/>
            <p:cNvSpPr txBox="1"/>
            <p:nvPr/>
          </p:nvSpPr>
          <p:spPr>
            <a:xfrm>
              <a:off x="6781800" y="6417582"/>
              <a:ext cx="1676400" cy="276999"/>
            </a:xfrm>
            <a:prstGeom prst="rect">
              <a:avLst/>
            </a:prstGeom>
            <a:noFill/>
          </p:spPr>
          <p:txBody>
            <a:bodyPr wrap="square" rtlCol="0">
              <a:spAutoFit/>
            </a:bodyPr>
            <a:lstStyle/>
            <a:p>
              <a:r>
                <a:rPr lang="en-US" sz="1200" dirty="0"/>
                <a:t>filesite.org</a:t>
              </a:r>
            </a:p>
          </p:txBody>
        </p:sp>
        <p:grpSp>
          <p:nvGrpSpPr>
            <p:cNvPr id="22" name="Group 21"/>
            <p:cNvGrpSpPr/>
            <p:nvPr/>
          </p:nvGrpSpPr>
          <p:grpSpPr>
            <a:xfrm>
              <a:off x="1831848" y="1905000"/>
              <a:ext cx="5714999" cy="4572000"/>
              <a:chOff x="1801152" y="1905000"/>
              <a:chExt cx="5714999" cy="4572000"/>
            </a:xfrm>
          </p:grpSpPr>
          <p:pic>
            <p:nvPicPr>
              <p:cNvPr id="3078" name="Picture 6" descr="http://filesite.org/treepic/spruc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152" y="1905000"/>
                <a:ext cx="5714999" cy="4572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072910" y="6036582"/>
                <a:ext cx="1066800" cy="381000"/>
              </a:xfrm>
              <a:prstGeom prst="rect">
                <a:avLst/>
              </a:prstGeom>
              <a:noFill/>
            </p:spPr>
            <p:txBody>
              <a:bodyPr wrap="square" rtlCol="0">
                <a:spAutoFit/>
              </a:bodyPr>
              <a:lstStyle/>
              <a:p>
                <a:r>
                  <a:rPr lang="en-US" dirty="0" smtClean="0">
                    <a:solidFill>
                      <a:schemeClr val="bg1"/>
                    </a:solidFill>
                  </a:rPr>
                  <a:t>Spruce</a:t>
                </a:r>
                <a:endParaRPr lang="en-US" dirty="0">
                  <a:solidFill>
                    <a:schemeClr val="bg1"/>
                  </a:solidFill>
                </a:endParaRPr>
              </a:p>
            </p:txBody>
          </p:sp>
        </p:grpSp>
      </p:grpSp>
      <p:grpSp>
        <p:nvGrpSpPr>
          <p:cNvPr id="27" name="Group 26"/>
          <p:cNvGrpSpPr/>
          <p:nvPr/>
        </p:nvGrpSpPr>
        <p:grpSpPr>
          <a:xfrm>
            <a:off x="273424" y="1454481"/>
            <a:ext cx="8412598" cy="5473903"/>
            <a:chOff x="273424" y="1454481"/>
            <a:chExt cx="8412598" cy="5473903"/>
          </a:xfrm>
        </p:grpSpPr>
        <p:pic>
          <p:nvPicPr>
            <p:cNvPr id="3082" name="Picture 10" descr="http://www.bio.brandeis.edu/fieldbio/Sylvain/website%20pics/Pine_Needles_671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24" y="1454481"/>
              <a:ext cx="8369025" cy="5238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2648" y="6036582"/>
              <a:ext cx="1368552" cy="369332"/>
            </a:xfrm>
            <a:prstGeom prst="rect">
              <a:avLst/>
            </a:prstGeom>
            <a:noFill/>
          </p:spPr>
          <p:txBody>
            <a:bodyPr wrap="square" rtlCol="0">
              <a:spAutoFit/>
            </a:bodyPr>
            <a:lstStyle/>
            <a:p>
              <a:r>
                <a:rPr lang="en-US" dirty="0" smtClean="0">
                  <a:solidFill>
                    <a:schemeClr val="bg1"/>
                  </a:solidFill>
                </a:rPr>
                <a:t>Pine</a:t>
              </a:r>
              <a:endParaRPr lang="en-US" dirty="0">
                <a:solidFill>
                  <a:schemeClr val="bg1"/>
                </a:solidFill>
              </a:endParaRPr>
            </a:p>
          </p:txBody>
        </p:sp>
        <p:sp>
          <p:nvSpPr>
            <p:cNvPr id="26" name="Rectangle 25"/>
            <p:cNvSpPr/>
            <p:nvPr/>
          </p:nvSpPr>
          <p:spPr>
            <a:xfrm>
              <a:off x="7111552" y="6666774"/>
              <a:ext cx="1574470" cy="261610"/>
            </a:xfrm>
            <a:prstGeom prst="rect">
              <a:avLst/>
            </a:prstGeom>
          </p:spPr>
          <p:txBody>
            <a:bodyPr wrap="none">
              <a:spAutoFit/>
            </a:bodyPr>
            <a:lstStyle/>
            <a:p>
              <a:r>
                <a:rPr lang="en-US" sz="1100" dirty="0">
                  <a:latin typeface="arial" panose="020B0604020202020204" pitchFamily="34" charset="0"/>
                </a:rPr>
                <a:t>www.bio.brandeis.edu</a:t>
              </a:r>
              <a:endParaRPr lang="en-US" sz="1100" dirty="0"/>
            </a:p>
          </p:txBody>
        </p:sp>
      </p:grpSp>
      <p:grpSp>
        <p:nvGrpSpPr>
          <p:cNvPr id="29" name="Group 28"/>
          <p:cNvGrpSpPr/>
          <p:nvPr/>
        </p:nvGrpSpPr>
        <p:grpSpPr>
          <a:xfrm>
            <a:off x="1248209" y="946442"/>
            <a:ext cx="6907815" cy="5746790"/>
            <a:chOff x="1248209" y="946442"/>
            <a:chExt cx="6907815" cy="5746790"/>
          </a:xfrm>
        </p:grpSpPr>
        <p:pic>
          <p:nvPicPr>
            <p:cNvPr id="3086" name="Picture 14" descr="http://www.extension.iastate.edu/NR/rdonlyres/2736A564-8885-4C08-ADEE-7BF5D72C685D/21911/111805Fi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209" y="1187410"/>
              <a:ext cx="6882276" cy="550582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2103606" y="1212640"/>
              <a:ext cx="1368552" cy="369332"/>
            </a:xfrm>
            <a:prstGeom prst="rect">
              <a:avLst/>
            </a:prstGeom>
            <a:noFill/>
          </p:spPr>
          <p:txBody>
            <a:bodyPr wrap="square" rtlCol="0">
              <a:spAutoFit/>
            </a:bodyPr>
            <a:lstStyle/>
            <a:p>
              <a:r>
                <a:rPr lang="en-US" dirty="0" smtClean="0">
                  <a:solidFill>
                    <a:schemeClr val="bg1"/>
                  </a:solidFill>
                </a:rPr>
                <a:t>Fir</a:t>
              </a:r>
              <a:endParaRPr lang="en-US" dirty="0">
                <a:solidFill>
                  <a:schemeClr val="bg1"/>
                </a:solidFill>
              </a:endParaRPr>
            </a:p>
          </p:txBody>
        </p:sp>
        <p:sp>
          <p:nvSpPr>
            <p:cNvPr id="28" name="Rectangle 27"/>
            <p:cNvSpPr/>
            <p:nvPr/>
          </p:nvSpPr>
          <p:spPr>
            <a:xfrm>
              <a:off x="6365149" y="946442"/>
              <a:ext cx="1790875" cy="253916"/>
            </a:xfrm>
            <a:prstGeom prst="rect">
              <a:avLst/>
            </a:prstGeom>
          </p:spPr>
          <p:txBody>
            <a:bodyPr wrap="none">
              <a:spAutoFit/>
            </a:bodyPr>
            <a:lstStyle/>
            <a:p>
              <a:r>
                <a:rPr lang="en-US" sz="1050" dirty="0">
                  <a:latin typeface="arial" panose="020B0604020202020204" pitchFamily="34" charset="0"/>
                </a:rPr>
                <a:t>www.extension.iastate.edu</a:t>
              </a:r>
              <a:endParaRPr lang="en-US" sz="1050" dirty="0"/>
            </a:p>
          </p:txBody>
        </p:sp>
      </p:grpSp>
    </p:spTree>
    <p:extLst>
      <p:ext uri="{BB962C8B-B14F-4D97-AF65-F5344CB8AC3E}">
        <p14:creationId xmlns:p14="http://schemas.microsoft.com/office/powerpoint/2010/main" val="181707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Some look-alikes…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grpSp>
        <p:nvGrpSpPr>
          <p:cNvPr id="3" name="Group 2"/>
          <p:cNvGrpSpPr/>
          <p:nvPr/>
        </p:nvGrpSpPr>
        <p:grpSpPr>
          <a:xfrm>
            <a:off x="381000" y="2598772"/>
            <a:ext cx="2938039" cy="4213090"/>
            <a:chOff x="324715" y="2629661"/>
            <a:chExt cx="2938039" cy="4213090"/>
          </a:xfrm>
        </p:grpSpPr>
        <p:pic>
          <p:nvPicPr>
            <p:cNvPr id="14" name="Picture 2" descr="http://uptreeid.com/PICSconifers/EHEMl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29661"/>
              <a:ext cx="2881754" cy="42130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24715" y="2629661"/>
              <a:ext cx="2888932" cy="261610"/>
            </a:xfrm>
            <a:prstGeom prst="rect">
              <a:avLst/>
            </a:prstGeom>
          </p:spPr>
          <p:txBody>
            <a:bodyPr wrap="none">
              <a:spAutoFit/>
            </a:bodyPr>
            <a:lstStyle/>
            <a:p>
              <a:r>
                <a:rPr lang="en-US" sz="1100" dirty="0">
                  <a:solidFill>
                    <a:schemeClr val="bg1"/>
                  </a:solidFill>
                </a:rPr>
                <a:t>http://uptreeid.com/PICSconifers/EHEMleaf.jpg</a:t>
              </a:r>
            </a:p>
          </p:txBody>
        </p:sp>
      </p:grpSp>
      <p:grpSp>
        <p:nvGrpSpPr>
          <p:cNvPr id="9" name="Group 8"/>
          <p:cNvGrpSpPr/>
          <p:nvPr/>
        </p:nvGrpSpPr>
        <p:grpSpPr>
          <a:xfrm>
            <a:off x="3657601" y="2089914"/>
            <a:ext cx="5748402" cy="4470231"/>
            <a:chOff x="3732747" y="3240333"/>
            <a:chExt cx="4115853" cy="2734410"/>
          </a:xfrm>
        </p:grpSpPr>
        <p:grpSp>
          <p:nvGrpSpPr>
            <p:cNvPr id="8" name="Group 7"/>
            <p:cNvGrpSpPr/>
            <p:nvPr/>
          </p:nvGrpSpPr>
          <p:grpSpPr>
            <a:xfrm>
              <a:off x="3732747" y="3240333"/>
              <a:ext cx="3841497" cy="2734410"/>
              <a:chOff x="3732747" y="3240333"/>
              <a:chExt cx="3841497" cy="2734410"/>
            </a:xfrm>
          </p:grpSpPr>
          <p:pic>
            <p:nvPicPr>
              <p:cNvPr id="3074" name="Picture 2" descr="http://debsgarden.squarespace.com/storage/woodland-garden/Yew%20foliage.jpg?__SQUARESPACE_CACHEVERSION=1330044557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747" y="3240333"/>
                <a:ext cx="3813175" cy="24976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75967" y="5728522"/>
                <a:ext cx="1898277" cy="246221"/>
              </a:xfrm>
              <a:prstGeom prst="rect">
                <a:avLst/>
              </a:prstGeom>
            </p:spPr>
            <p:txBody>
              <a:bodyPr wrap="none">
                <a:spAutoFit/>
              </a:bodyPr>
              <a:lstStyle/>
              <a:p>
                <a:r>
                  <a:rPr lang="en-US" sz="1000" dirty="0">
                    <a:latin typeface="arial" panose="020B0604020202020204" pitchFamily="34" charset="0"/>
                  </a:rPr>
                  <a:t>debsgarden.squarespace.com</a:t>
                </a:r>
                <a:endParaRPr lang="en-US" sz="1000" dirty="0"/>
              </a:p>
            </p:txBody>
          </p:sp>
        </p:grpSp>
        <p:sp>
          <p:nvSpPr>
            <p:cNvPr id="4" name="TextBox 3"/>
            <p:cNvSpPr txBox="1"/>
            <p:nvPr/>
          </p:nvSpPr>
          <p:spPr>
            <a:xfrm>
              <a:off x="6781800" y="5250094"/>
              <a:ext cx="1066800" cy="369332"/>
            </a:xfrm>
            <a:prstGeom prst="rect">
              <a:avLst/>
            </a:prstGeom>
            <a:noFill/>
          </p:spPr>
          <p:txBody>
            <a:bodyPr wrap="square" rtlCol="0">
              <a:spAutoFit/>
            </a:bodyPr>
            <a:lstStyle/>
            <a:p>
              <a:r>
                <a:rPr lang="en-US" dirty="0" smtClean="0">
                  <a:solidFill>
                    <a:schemeClr val="bg1"/>
                  </a:solidFill>
                </a:rPr>
                <a:t>Yew</a:t>
              </a:r>
              <a:endParaRPr lang="en-US" dirty="0">
                <a:solidFill>
                  <a:schemeClr val="bg1"/>
                </a:solidFill>
              </a:endParaRPr>
            </a:p>
          </p:txBody>
        </p:sp>
      </p:grpSp>
      <p:grpSp>
        <p:nvGrpSpPr>
          <p:cNvPr id="11" name="Group 10"/>
          <p:cNvGrpSpPr/>
          <p:nvPr/>
        </p:nvGrpSpPr>
        <p:grpSpPr>
          <a:xfrm>
            <a:off x="3131281" y="2548371"/>
            <a:ext cx="5479318" cy="4273385"/>
            <a:chOff x="3131281" y="2548371"/>
            <a:chExt cx="5479318" cy="4273385"/>
          </a:xfrm>
        </p:grpSpPr>
        <p:pic>
          <p:nvPicPr>
            <p:cNvPr id="3076" name="Picture 4" descr="http://www.my-photo-gallery.com/wp-content/uploads/2010/10/Baldcypress-21m-9m-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281" y="2548371"/>
              <a:ext cx="5392670" cy="404450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00492" y="5338496"/>
              <a:ext cx="1410107" cy="369332"/>
            </a:xfrm>
            <a:prstGeom prst="rect">
              <a:avLst/>
            </a:prstGeom>
            <a:noFill/>
          </p:spPr>
          <p:txBody>
            <a:bodyPr wrap="square" rtlCol="0">
              <a:spAutoFit/>
            </a:bodyPr>
            <a:lstStyle/>
            <a:p>
              <a:r>
                <a:rPr lang="en-US" dirty="0" smtClean="0">
                  <a:solidFill>
                    <a:schemeClr val="bg1"/>
                  </a:solidFill>
                </a:rPr>
                <a:t>Bald cypress</a:t>
              </a:r>
              <a:endParaRPr lang="en-US" dirty="0">
                <a:solidFill>
                  <a:schemeClr val="bg1"/>
                </a:solidFill>
              </a:endParaRPr>
            </a:p>
          </p:txBody>
        </p:sp>
        <p:sp>
          <p:nvSpPr>
            <p:cNvPr id="10" name="Rectangle 9"/>
            <p:cNvSpPr/>
            <p:nvPr/>
          </p:nvSpPr>
          <p:spPr>
            <a:xfrm>
              <a:off x="6725146" y="6560146"/>
              <a:ext cx="1885453" cy="261610"/>
            </a:xfrm>
            <a:prstGeom prst="rect">
              <a:avLst/>
            </a:prstGeom>
          </p:spPr>
          <p:txBody>
            <a:bodyPr wrap="none">
              <a:spAutoFit/>
            </a:bodyPr>
            <a:lstStyle/>
            <a:p>
              <a:r>
                <a:rPr lang="en-US" sz="1100" dirty="0">
                  <a:latin typeface="arial" panose="020B0604020202020204" pitchFamily="34" charset="0"/>
                </a:rPr>
                <a:t>www.my-photo-gallery.com</a:t>
              </a:r>
              <a:endParaRPr lang="en-US" sz="1100" dirty="0"/>
            </a:p>
          </p:txBody>
        </p:sp>
      </p:grpSp>
      <p:sp>
        <p:nvSpPr>
          <p:cNvPr id="13" name="TextBox 12"/>
          <p:cNvSpPr txBox="1"/>
          <p:nvPr/>
        </p:nvSpPr>
        <p:spPr>
          <a:xfrm>
            <a:off x="273424" y="1524495"/>
            <a:ext cx="4222376" cy="1077218"/>
          </a:xfrm>
          <a:prstGeom prst="rect">
            <a:avLst/>
          </a:prstGeom>
          <a:solidFill>
            <a:schemeClr val="accent1">
              <a:lumMod val="60000"/>
              <a:lumOff val="40000"/>
            </a:schemeClr>
          </a:solidFill>
          <a:ln>
            <a:solidFill>
              <a:schemeClr val="tx1"/>
            </a:solidFill>
          </a:ln>
        </p:spPr>
        <p:txBody>
          <a:bodyPr wrap="square" rtlCol="0" anchor="ctr">
            <a:spAutoFit/>
          </a:bodyPr>
          <a:lstStyle/>
          <a:p>
            <a:pPr algn="ctr"/>
            <a:r>
              <a:rPr lang="en-US" sz="2000" b="1" dirty="0" smtClean="0">
                <a:solidFill>
                  <a:schemeClr val="accent1">
                    <a:lumMod val="50000"/>
                  </a:schemeClr>
                </a:solidFill>
                <a:latin typeface="Calibri" pitchFamily="34" charset="0"/>
                <a:cs typeface="Calibri" pitchFamily="34" charset="0"/>
              </a:rPr>
              <a:t>Remember! Hemlock needles have “stems” that attach to the twig</a:t>
            </a:r>
          </a:p>
          <a:p>
            <a:pPr algn="ctr"/>
            <a:endParaRPr lang="en-US" sz="2400" dirty="0">
              <a:solidFill>
                <a:schemeClr val="bg1"/>
              </a:solidFill>
            </a:endParaRPr>
          </a:p>
        </p:txBody>
      </p:sp>
    </p:spTree>
    <p:extLst>
      <p:ext uri="{BB962C8B-B14F-4D97-AF65-F5344CB8AC3E}">
        <p14:creationId xmlns:p14="http://schemas.microsoft.com/office/powerpoint/2010/main" val="352831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100" y="5715000"/>
            <a:ext cx="8305800" cy="1077218"/>
          </a:xfrm>
          <a:prstGeom prst="rect">
            <a:avLst/>
          </a:prstGeom>
          <a:solidFill>
            <a:schemeClr val="tx2">
              <a:lumMod val="25000"/>
            </a:schemeClr>
          </a:solidFill>
          <a:ln w="63500">
            <a:solidFill>
              <a:schemeClr val="accent1">
                <a:lumMod val="60000"/>
                <a:lumOff val="40000"/>
              </a:schemeClr>
            </a:solidFill>
          </a:ln>
        </p:spPr>
        <p:txBody>
          <a:bodyPr wrap="square">
            <a:spAutoFit/>
          </a:bodyPr>
          <a:lstStyle/>
          <a:p>
            <a:pPr algn="ctr">
              <a:defRPr/>
            </a:pPr>
            <a:r>
              <a:rPr lang="en-US" sz="3200" dirty="0" smtClean="0">
                <a:solidFill>
                  <a:schemeClr val="accent1">
                    <a:lumMod val="60000"/>
                    <a:lumOff val="40000"/>
                  </a:schemeClr>
                </a:solidFill>
                <a:latin typeface="Calibri" pitchFamily="34" charset="0"/>
                <a:cs typeface="Calibri" pitchFamily="34" charset="0"/>
              </a:rPr>
              <a:t>Heavy HWA infestations can kill trees in 3-4 years! </a:t>
            </a:r>
            <a:endParaRPr lang="en-US" sz="3200" dirty="0">
              <a:solidFill>
                <a:schemeClr val="accent1">
                  <a:lumMod val="60000"/>
                  <a:lumOff val="40000"/>
                </a:schemeClr>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219200" y="533400"/>
            <a:ext cx="6843925" cy="5132944"/>
          </a:xfrm>
          <a:prstGeom prst="rect">
            <a:avLst/>
          </a:prstGeom>
        </p:spPr>
      </p:pic>
    </p:spTree>
    <p:extLst>
      <p:ext uri="{BB962C8B-B14F-4D97-AF65-F5344CB8AC3E}">
        <p14:creationId xmlns:p14="http://schemas.microsoft.com/office/powerpoint/2010/main" val="3900510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Review </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14" name="Content Placeholder 2"/>
          <p:cNvSpPr>
            <a:spLocks noGrp="1"/>
          </p:cNvSpPr>
          <p:nvPr>
            <p:ph idx="1"/>
          </p:nvPr>
        </p:nvSpPr>
        <p:spPr>
          <a:xfrm>
            <a:off x="273423" y="1597958"/>
            <a:ext cx="8946777" cy="2212042"/>
          </a:xfrm>
        </p:spPr>
        <p:txBody>
          <a:bodyPr>
            <a:normAutofit fontScale="47500" lnSpcReduction="20000"/>
          </a:bodyPr>
          <a:lstStyle/>
          <a:p>
            <a:pPr marL="514350" indent="-514350">
              <a:buFont typeface="+mj-lt"/>
              <a:buAutoNum type="arabicPeriod"/>
            </a:pPr>
            <a:r>
              <a:rPr lang="en-US" sz="6000" dirty="0" smtClean="0">
                <a:solidFill>
                  <a:schemeClr val="accent2">
                    <a:lumMod val="50000"/>
                  </a:schemeClr>
                </a:solidFill>
                <a:latin typeface="Calibri" pitchFamily="34" charset="0"/>
                <a:cs typeface="Calibri" pitchFamily="34" charset="0"/>
              </a:rPr>
              <a:t>Keep your eye out for the distinct, white tufts of wax</a:t>
            </a:r>
          </a:p>
          <a:p>
            <a:pPr marL="514350" indent="-514350">
              <a:buFont typeface="+mj-lt"/>
              <a:buAutoNum type="arabicPeriod"/>
            </a:pPr>
            <a:r>
              <a:rPr lang="en-US" sz="6000" dirty="0" smtClean="0">
                <a:solidFill>
                  <a:schemeClr val="accent2">
                    <a:lumMod val="50000"/>
                  </a:schemeClr>
                </a:solidFill>
                <a:latin typeface="Calibri" pitchFamily="34" charset="0"/>
                <a:cs typeface="Calibri" pitchFamily="34" charset="0"/>
              </a:rPr>
              <a:t>Insecticide treatments are useful for more urbanized areas where economically feasible</a:t>
            </a:r>
          </a:p>
          <a:p>
            <a:pPr marL="514350" indent="-514350">
              <a:buFont typeface="+mj-lt"/>
              <a:buAutoNum type="arabicPeriod"/>
            </a:pPr>
            <a:r>
              <a:rPr lang="en-US" sz="6000" dirty="0" err="1" smtClean="0">
                <a:solidFill>
                  <a:schemeClr val="accent2">
                    <a:lumMod val="50000"/>
                  </a:schemeClr>
                </a:solidFill>
                <a:latin typeface="Calibri" pitchFamily="34" charset="0"/>
                <a:cs typeface="Calibri" pitchFamily="34" charset="0"/>
              </a:rPr>
              <a:t>Biocontrol</a:t>
            </a:r>
            <a:r>
              <a:rPr lang="en-US" sz="6000" dirty="0" smtClean="0">
                <a:solidFill>
                  <a:schemeClr val="accent2">
                    <a:lumMod val="50000"/>
                  </a:schemeClr>
                </a:solidFill>
                <a:latin typeface="Calibri" pitchFamily="34" charset="0"/>
                <a:cs typeface="Calibri" pitchFamily="34" charset="0"/>
              </a:rPr>
              <a:t> is promising for sustainable management of HWA</a:t>
            </a:r>
          </a:p>
          <a:p>
            <a:pPr marL="514350" indent="-514350">
              <a:buFont typeface="+mj-lt"/>
              <a:buAutoNum type="arabicPeriod"/>
            </a:pPr>
            <a:endParaRPr lang="en-US" sz="6000" dirty="0" smtClean="0">
              <a:solidFill>
                <a:schemeClr val="accent2">
                  <a:lumMod val="50000"/>
                </a:schemeClr>
              </a:solidFill>
              <a:latin typeface="Calibri" pitchFamily="34" charset="0"/>
              <a:cs typeface="Calibri" pitchFamily="34" charset="0"/>
            </a:endParaRPr>
          </a:p>
        </p:txBody>
      </p:sp>
      <p:pic>
        <p:nvPicPr>
          <p:cNvPr id="8" name="Picture 2" descr="https://eco-check.org/imagelibrary/albums/userpics/12789/normal_ian-symbol-tsuga-canadensis-bran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265723">
            <a:off x="-116028" y="4834012"/>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572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rPr>
              <a:t>FPOSP</a:t>
            </a:r>
            <a:endParaRPr lang="en-US" sz="1200" cap="small" dirty="0">
              <a:solidFill>
                <a:schemeClr val="bg1">
                  <a:lumMod val="95000"/>
                </a:schemeClr>
              </a:solidFill>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t>Early Detector Training</a:t>
            </a:r>
            <a:endParaRPr lang="en-US" sz="1400" dirty="0"/>
          </a:p>
        </p:txBody>
      </p:sp>
      <p:grpSp>
        <p:nvGrpSpPr>
          <p:cNvPr id="8" name="Group 7"/>
          <p:cNvGrpSpPr/>
          <p:nvPr/>
        </p:nvGrpSpPr>
        <p:grpSpPr>
          <a:xfrm>
            <a:off x="-19239" y="0"/>
            <a:ext cx="9163239" cy="6858000"/>
            <a:chOff x="1" y="1"/>
            <a:chExt cx="9163239" cy="6858000"/>
          </a:xfrm>
        </p:grpSpPr>
        <p:pic>
          <p:nvPicPr>
            <p:cNvPr id="9" name="Picture 2" descr="http://www.forestthreats.org/products/photos-and-multimedia/photos/hemlock-woolly-adelgid/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992581" y="6516074"/>
              <a:ext cx="2170659" cy="338554"/>
            </a:xfrm>
            <a:prstGeom prst="rect">
              <a:avLst/>
            </a:prstGeom>
          </p:spPr>
          <p:txBody>
            <a:bodyPr wrap="none">
              <a:spAutoFit/>
            </a:bodyPr>
            <a:lstStyle/>
            <a:p>
              <a:r>
                <a:rPr lang="en-US" sz="1600" dirty="0">
                  <a:solidFill>
                    <a:schemeClr val="bg1"/>
                  </a:solidFill>
                  <a:latin typeface="arial" panose="020B0604020202020204" pitchFamily="34" charset="0"/>
                </a:rPr>
                <a:t>www.forestthreats.org</a:t>
              </a:r>
              <a:endParaRPr lang="en-US" sz="1600" dirty="0">
                <a:solidFill>
                  <a:schemeClr val="bg1"/>
                </a:solidFill>
              </a:endParaRPr>
            </a:p>
          </p:txBody>
        </p:sp>
      </p:grpSp>
      <p:sp>
        <p:nvSpPr>
          <p:cNvPr id="2" name="Title 1"/>
          <p:cNvSpPr>
            <a:spLocks noGrp="1"/>
          </p:cNvSpPr>
          <p:nvPr>
            <p:ph type="title"/>
          </p:nvPr>
        </p:nvSpPr>
        <p:spPr>
          <a:xfrm>
            <a:off x="2284330" y="5257800"/>
            <a:ext cx="3789021" cy="1295400"/>
          </a:xfrm>
          <a:solidFill>
            <a:schemeClr val="accent1">
              <a:alpha val="81000"/>
            </a:schemeClr>
          </a:solidFill>
        </p:spPr>
        <p:txBody>
          <a:bodyPr>
            <a:normAutofit/>
          </a:bodyPr>
          <a:lstStyle/>
          <a:p>
            <a:pPr algn="ctr"/>
            <a:r>
              <a:rPr lang="en-US" sz="5400" dirty="0" smtClean="0"/>
              <a:t>Questions?</a:t>
            </a:r>
            <a:endParaRPr lang="en-US" sz="5400" dirty="0"/>
          </a:p>
        </p:txBody>
      </p:sp>
      <p:pic>
        <p:nvPicPr>
          <p:cNvPr id="11" name="Picture 2" descr="https://eco-check.org/imagelibrary/albums/userpics/12789/normal_ian-symbol-tsuga-canadensis-branc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65723">
            <a:off x="-116028" y="4834012"/>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07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nrs.fs.fed.us/disturbance/invasive_species/hwa/local-resources/images/spread_map_lar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268" y="1633815"/>
            <a:ext cx="4662532" cy="52028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Calibri" pitchFamily="34" charset="0"/>
                <a:cs typeface="Calibri" pitchFamily="34" charset="0"/>
              </a:rPr>
              <a:t>Eastern hemlock in eastern NA</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14" name="Content Placeholder 2"/>
          <p:cNvSpPr>
            <a:spLocks noGrp="1"/>
          </p:cNvSpPr>
          <p:nvPr>
            <p:ph idx="1"/>
          </p:nvPr>
        </p:nvSpPr>
        <p:spPr>
          <a:xfrm>
            <a:off x="273423" y="1597959"/>
            <a:ext cx="3370151" cy="3222284"/>
          </a:xfrm>
        </p:spPr>
        <p:txBody>
          <a:bodyPr>
            <a:normAutofit fontScale="92500"/>
          </a:bodyPr>
          <a:lstStyle/>
          <a:p>
            <a:pPr marL="290513" indent="-290513"/>
            <a:r>
              <a:rPr lang="en-US" sz="2800" dirty="0" smtClean="0">
                <a:solidFill>
                  <a:schemeClr val="accent2">
                    <a:lumMod val="50000"/>
                  </a:schemeClr>
                </a:solidFill>
                <a:latin typeface="Calibri" pitchFamily="34" charset="0"/>
                <a:cs typeface="Calibri" pitchFamily="34" charset="0"/>
              </a:rPr>
              <a:t>Most shade tolerant tree in Eastern NA</a:t>
            </a:r>
          </a:p>
          <a:p>
            <a:pPr marL="290513" indent="-290513"/>
            <a:r>
              <a:rPr lang="en-US" sz="2800" dirty="0" smtClean="0">
                <a:solidFill>
                  <a:schemeClr val="accent2">
                    <a:lumMod val="50000"/>
                  </a:schemeClr>
                </a:solidFill>
                <a:latin typeface="Calibri" pitchFamily="34" charset="0"/>
                <a:cs typeface="Calibri" pitchFamily="34" charset="0"/>
              </a:rPr>
              <a:t>Grows on almost 19 million acres of forests </a:t>
            </a:r>
          </a:p>
          <a:p>
            <a:pPr marL="290513" indent="-290513"/>
            <a:r>
              <a:rPr lang="en-US" sz="2800" dirty="0" smtClean="0">
                <a:solidFill>
                  <a:schemeClr val="accent2">
                    <a:lumMod val="50000"/>
                  </a:schemeClr>
                </a:solidFill>
                <a:latin typeface="Calibri" pitchFamily="34" charset="0"/>
                <a:cs typeface="Calibri" pitchFamily="34" charset="0"/>
              </a:rPr>
              <a:t>Predominant species on 2.3 million acres</a:t>
            </a:r>
          </a:p>
        </p:txBody>
      </p:sp>
      <p:pic>
        <p:nvPicPr>
          <p:cNvPr id="10" name="Picture 2" descr="https://eco-check.org/imagelibrary/albums/userpics/12789/normal_ian-symbol-tsuga-canadensis-bran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265723">
            <a:off x="-116028" y="4834012"/>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991" y="-21293"/>
            <a:ext cx="9163239" cy="6858000"/>
            <a:chOff x="1" y="1"/>
            <a:chExt cx="9163239" cy="6858000"/>
          </a:xfrm>
        </p:grpSpPr>
        <p:pic>
          <p:nvPicPr>
            <p:cNvPr id="1026" name="Picture 2" descr="http://www.forestthreats.org/products/photos-and-multimedia/photos/hemlock-woolly-adelgid/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92581" y="6516074"/>
              <a:ext cx="2170659" cy="338554"/>
            </a:xfrm>
            <a:prstGeom prst="rect">
              <a:avLst/>
            </a:prstGeom>
          </p:spPr>
          <p:txBody>
            <a:bodyPr wrap="none">
              <a:spAutoFit/>
            </a:bodyPr>
            <a:lstStyle/>
            <a:p>
              <a:r>
                <a:rPr lang="en-US" sz="1600" dirty="0">
                  <a:solidFill>
                    <a:schemeClr val="bg1"/>
                  </a:solidFill>
                  <a:latin typeface="arial" panose="020B0604020202020204" pitchFamily="34" charset="0"/>
                </a:rPr>
                <a:t>www.forestthreats.org</a:t>
              </a:r>
              <a:endParaRPr lang="en-US" sz="1600" dirty="0">
                <a:solidFill>
                  <a:schemeClr val="bg1"/>
                </a:solidFill>
              </a:endParaRPr>
            </a:p>
          </p:txBody>
        </p:sp>
      </p:grpSp>
      <p:sp>
        <p:nvSpPr>
          <p:cNvPr id="34" name="Rounded Rectangle 33"/>
          <p:cNvSpPr/>
          <p:nvPr/>
        </p:nvSpPr>
        <p:spPr>
          <a:xfrm>
            <a:off x="457200" y="102805"/>
            <a:ext cx="8088674" cy="1338210"/>
          </a:xfrm>
          <a:prstGeom prst="roundRect">
            <a:avLst/>
          </a:prstGeom>
          <a:solidFill>
            <a:schemeClr val="accent1"/>
          </a:solid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buFont typeface="Wingdings 2" pitchFamily="18" charset="2"/>
              <a:buNone/>
              <a:defRPr/>
            </a:pPr>
            <a:r>
              <a:rPr lang="en-US" sz="3200" b="1" i="1" dirty="0" smtClean="0">
                <a:latin typeface="Calibri" pitchFamily="34" charset="0"/>
                <a:cs typeface="Calibri" pitchFamily="34" charset="0"/>
              </a:rPr>
              <a:t>HWA can decimate our oldest forests…</a:t>
            </a:r>
            <a:endParaRPr lang="en-US" sz="3200" dirty="0">
              <a:latin typeface="Calibri" pitchFamily="34" charset="0"/>
              <a:cs typeface="Calibri" pitchFamily="34" charset="0"/>
            </a:endParaRPr>
          </a:p>
        </p:txBody>
      </p:sp>
      <p:sp>
        <p:nvSpPr>
          <p:cNvPr id="25" name="Rounded Rectangle 24"/>
          <p:cNvSpPr/>
          <p:nvPr/>
        </p:nvSpPr>
        <p:spPr>
          <a:xfrm>
            <a:off x="4535682" y="1330579"/>
            <a:ext cx="2681815" cy="1338210"/>
          </a:xfrm>
          <a:prstGeom prst="roundRect">
            <a:avLst/>
          </a:prstGeom>
          <a:solidFill>
            <a:schemeClr val="accent6"/>
          </a:solidFill>
          <a:ln w="635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20000"/>
          </a:bodyPr>
          <a:lstStyle/>
          <a:p>
            <a:pPr algn="ctr">
              <a:buFont typeface="Wingdings 2" pitchFamily="18" charset="2"/>
              <a:buNone/>
              <a:defRPr/>
            </a:pPr>
            <a:r>
              <a:rPr lang="en-US" sz="3200" b="1" i="1" dirty="0" smtClean="0">
                <a:latin typeface="Calibri" pitchFamily="34" charset="0"/>
                <a:cs typeface="Calibri" pitchFamily="34" charset="0"/>
              </a:rPr>
              <a:t>Hemlocks can live for 800 years!</a:t>
            </a:r>
            <a:endParaRPr lang="en-US" sz="3200" dirty="0">
              <a:latin typeface="Calibri" pitchFamily="34" charset="0"/>
              <a:cs typeface="Calibri" pitchFamily="34" charset="0"/>
            </a:endParaRPr>
          </a:p>
        </p:txBody>
      </p:sp>
    </p:spTree>
    <p:extLst>
      <p:ext uri="{BB962C8B-B14F-4D97-AF65-F5344CB8AC3E}">
        <p14:creationId xmlns:p14="http://schemas.microsoft.com/office/powerpoint/2010/main" val="34713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eco-check.org/imagelibrary/albums/userpics/12789/normal_ian-symbol-tsuga-canadensis-branc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65723">
            <a:off x="-116028" y="4834012"/>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latin typeface="Calibri" pitchFamily="34" charset="0"/>
                <a:cs typeface="Calibri" pitchFamily="34" charset="0"/>
              </a:rPr>
              <a:t>Impacts</a:t>
            </a:r>
            <a:endParaRPr lang="en-US" dirty="0">
              <a:latin typeface="Calibri" pitchFamily="34" charset="0"/>
              <a:cs typeface="Calibri" pitchFamily="34" charset="0"/>
            </a:endParaRPr>
          </a:p>
        </p:txBody>
      </p:sp>
      <p:sp>
        <p:nvSpPr>
          <p:cNvPr id="14" name="Content Placeholder 2"/>
          <p:cNvSpPr>
            <a:spLocks noGrp="1"/>
          </p:cNvSpPr>
          <p:nvPr>
            <p:ph sz="quarter" idx="2"/>
          </p:nvPr>
        </p:nvSpPr>
        <p:spPr>
          <a:solidFill>
            <a:schemeClr val="accent1">
              <a:lumMod val="40000"/>
              <a:lumOff val="60000"/>
            </a:schemeClr>
          </a:solidFill>
        </p:spPr>
        <p:txBody>
          <a:bodyPr>
            <a:normAutofit fontScale="92500" lnSpcReduction="10000"/>
          </a:bodyPr>
          <a:lstStyle/>
          <a:p>
            <a:pPr marL="290513" indent="-290513"/>
            <a:r>
              <a:rPr lang="en-US" sz="2400" dirty="0" smtClean="0">
                <a:solidFill>
                  <a:schemeClr val="accent2">
                    <a:lumMod val="50000"/>
                  </a:schemeClr>
                </a:solidFill>
                <a:latin typeface="Calibri" pitchFamily="34" charset="0"/>
                <a:cs typeface="Calibri" pitchFamily="34" charset="0"/>
              </a:rPr>
              <a:t>Eastern hemlock (</a:t>
            </a:r>
            <a:r>
              <a:rPr lang="en-US" sz="2400" i="1" dirty="0" err="1" smtClean="0">
                <a:solidFill>
                  <a:schemeClr val="accent2">
                    <a:lumMod val="50000"/>
                  </a:schemeClr>
                </a:solidFill>
                <a:latin typeface="Calibri" pitchFamily="34" charset="0"/>
                <a:cs typeface="Calibri" pitchFamily="34" charset="0"/>
              </a:rPr>
              <a:t>Tsuga</a:t>
            </a:r>
            <a:r>
              <a:rPr lang="en-US" sz="2400" i="1" dirty="0" smtClean="0">
                <a:solidFill>
                  <a:schemeClr val="accent2">
                    <a:lumMod val="50000"/>
                  </a:schemeClr>
                </a:solidFill>
                <a:latin typeface="Calibri" pitchFamily="34" charset="0"/>
                <a:cs typeface="Calibri" pitchFamily="34" charset="0"/>
              </a:rPr>
              <a:t> </a:t>
            </a:r>
            <a:r>
              <a:rPr lang="en-US" sz="2400" i="1" dirty="0" err="1" smtClean="0">
                <a:solidFill>
                  <a:schemeClr val="accent2">
                    <a:lumMod val="50000"/>
                  </a:schemeClr>
                </a:solidFill>
                <a:latin typeface="Calibri" pitchFamily="34" charset="0"/>
                <a:cs typeface="Calibri" pitchFamily="34" charset="0"/>
              </a:rPr>
              <a:t>canadensis</a:t>
            </a:r>
            <a:r>
              <a:rPr lang="en-US" sz="2400" dirty="0" smtClean="0">
                <a:solidFill>
                  <a:schemeClr val="accent2">
                    <a:lumMod val="50000"/>
                  </a:schemeClr>
                </a:solidFill>
                <a:latin typeface="Calibri" pitchFamily="34" charset="0"/>
                <a:cs typeface="Calibri" pitchFamily="34" charset="0"/>
              </a:rPr>
              <a:t>) and Carolina hemlock (</a:t>
            </a:r>
            <a:r>
              <a:rPr lang="en-US" sz="2400" i="1" dirty="0" err="1" smtClean="0">
                <a:solidFill>
                  <a:schemeClr val="accent2">
                    <a:lumMod val="50000"/>
                  </a:schemeClr>
                </a:solidFill>
                <a:latin typeface="Calibri" pitchFamily="34" charset="0"/>
                <a:cs typeface="Calibri" pitchFamily="34" charset="0"/>
              </a:rPr>
              <a:t>Tsuga</a:t>
            </a:r>
            <a:r>
              <a:rPr lang="en-US" sz="2400" i="1" dirty="0" smtClean="0">
                <a:solidFill>
                  <a:schemeClr val="accent2">
                    <a:lumMod val="50000"/>
                  </a:schemeClr>
                </a:solidFill>
                <a:latin typeface="Calibri" pitchFamily="34" charset="0"/>
                <a:cs typeface="Calibri" pitchFamily="34" charset="0"/>
              </a:rPr>
              <a:t> </a:t>
            </a:r>
            <a:r>
              <a:rPr lang="en-US" sz="2400" i="1" dirty="0" err="1" smtClean="0">
                <a:solidFill>
                  <a:schemeClr val="accent2">
                    <a:lumMod val="50000"/>
                  </a:schemeClr>
                </a:solidFill>
                <a:latin typeface="Calibri" pitchFamily="34" charset="0"/>
                <a:cs typeface="Calibri" pitchFamily="34" charset="0"/>
              </a:rPr>
              <a:t>caroliniana</a:t>
            </a:r>
            <a:r>
              <a:rPr lang="en-US" sz="2400" dirty="0" smtClean="0">
                <a:solidFill>
                  <a:schemeClr val="accent2">
                    <a:lumMod val="50000"/>
                  </a:schemeClr>
                </a:solidFill>
                <a:latin typeface="Calibri" pitchFamily="34" charset="0"/>
                <a:cs typeface="Calibri" pitchFamily="34" charset="0"/>
              </a:rPr>
              <a:t>)</a:t>
            </a:r>
            <a:endParaRPr lang="en-US" sz="2400" dirty="0">
              <a:solidFill>
                <a:schemeClr val="accent2">
                  <a:lumMod val="50000"/>
                </a:schemeClr>
              </a:solidFill>
              <a:latin typeface="Calibri" pitchFamily="34" charset="0"/>
              <a:cs typeface="Calibri" pitchFamily="34" charset="0"/>
            </a:endParaRPr>
          </a:p>
          <a:p>
            <a:pPr marL="290513" indent="-290513"/>
            <a:r>
              <a:rPr lang="en-US" sz="2400" dirty="0" smtClean="0">
                <a:solidFill>
                  <a:schemeClr val="accent2">
                    <a:lumMod val="50000"/>
                  </a:schemeClr>
                </a:solidFill>
                <a:latin typeface="Calibri" pitchFamily="34" charset="0"/>
                <a:cs typeface="Calibri" pitchFamily="34" charset="0"/>
              </a:rPr>
              <a:t>90 species of birds are closely associated with hemlock forests</a:t>
            </a:r>
          </a:p>
          <a:p>
            <a:pPr marL="290513" indent="-290513"/>
            <a:r>
              <a:rPr lang="en-US" sz="2400" smtClean="0">
                <a:solidFill>
                  <a:schemeClr val="accent2">
                    <a:lumMod val="50000"/>
                  </a:schemeClr>
                </a:solidFill>
                <a:latin typeface="Calibri" pitchFamily="34" charset="0"/>
                <a:cs typeface="Calibri" pitchFamily="34" charset="0"/>
              </a:rPr>
              <a:t>Aquatic animals are </a:t>
            </a:r>
            <a:r>
              <a:rPr lang="en-US" sz="2400" dirty="0" smtClean="0">
                <a:solidFill>
                  <a:schemeClr val="accent2">
                    <a:lumMod val="50000"/>
                  </a:schemeClr>
                </a:solidFill>
                <a:latin typeface="Calibri" pitchFamily="34" charset="0"/>
                <a:cs typeface="Calibri" pitchFamily="34" charset="0"/>
              </a:rPr>
              <a:t>more abundant in streams sheltered by hemlocks in eastern NA </a:t>
            </a:r>
          </a:p>
        </p:txBody>
      </p:sp>
      <p:sp>
        <p:nvSpPr>
          <p:cNvPr id="8" name="Content Placeholder 7"/>
          <p:cNvSpPr>
            <a:spLocks noGrp="1"/>
          </p:cNvSpPr>
          <p:nvPr>
            <p:ph sz="quarter" idx="4"/>
          </p:nvPr>
        </p:nvSpPr>
        <p:spPr>
          <a:solidFill>
            <a:schemeClr val="accent4">
              <a:lumMod val="20000"/>
              <a:lumOff val="80000"/>
            </a:schemeClr>
          </a:solidFill>
        </p:spPr>
        <p:txBody>
          <a:bodyPr>
            <a:normAutofit/>
          </a:bodyPr>
          <a:lstStyle/>
          <a:p>
            <a:r>
              <a:rPr lang="en-US" sz="2200" dirty="0" smtClean="0">
                <a:solidFill>
                  <a:schemeClr val="accent3">
                    <a:lumMod val="50000"/>
                  </a:schemeClr>
                </a:solidFill>
              </a:rPr>
              <a:t>22% of total volume of softwood growing stock in northeast</a:t>
            </a:r>
          </a:p>
          <a:p>
            <a:r>
              <a:rPr lang="en-US" sz="2200" dirty="0" smtClean="0">
                <a:solidFill>
                  <a:schemeClr val="accent3">
                    <a:lumMod val="50000"/>
                  </a:schemeClr>
                </a:solidFill>
              </a:rPr>
              <a:t>7% of </a:t>
            </a:r>
            <a:r>
              <a:rPr lang="en-US" sz="2200" dirty="0" err="1" smtClean="0">
                <a:solidFill>
                  <a:schemeClr val="accent3">
                    <a:lumMod val="50000"/>
                  </a:schemeClr>
                </a:solidFill>
              </a:rPr>
              <a:t>sawlogs</a:t>
            </a:r>
            <a:r>
              <a:rPr lang="en-US" sz="2200" dirty="0" smtClean="0">
                <a:solidFill>
                  <a:schemeClr val="accent3">
                    <a:lumMod val="50000"/>
                  </a:schemeClr>
                </a:solidFill>
              </a:rPr>
              <a:t> and 12% annual pulpwood in New England</a:t>
            </a:r>
          </a:p>
          <a:p>
            <a:r>
              <a:rPr lang="en-US" sz="2200" dirty="0" smtClean="0">
                <a:solidFill>
                  <a:schemeClr val="accent3">
                    <a:lumMod val="50000"/>
                  </a:schemeClr>
                </a:solidFill>
              </a:rPr>
              <a:t>Wood used for pulp, paper, lumber, and mulch</a:t>
            </a:r>
            <a:endParaRPr lang="en-US" sz="2200" dirty="0">
              <a:solidFill>
                <a:schemeClr val="accent3">
                  <a:lumMod val="50000"/>
                </a:schemeClr>
              </a:solidFill>
            </a:endParaRPr>
          </a:p>
        </p:txBody>
      </p:sp>
      <p:sp>
        <p:nvSpPr>
          <p:cNvPr id="4" name="Text Placeholder 3"/>
          <p:cNvSpPr>
            <a:spLocks noGrp="1"/>
          </p:cNvSpPr>
          <p:nvPr>
            <p:ph type="body" sz="quarter" idx="1"/>
          </p:nvPr>
        </p:nvSpPr>
        <p:spPr/>
        <p:txBody>
          <a:bodyPr/>
          <a:lstStyle/>
          <a:p>
            <a:r>
              <a:rPr lang="en-US" dirty="0" smtClean="0"/>
              <a:t>Biological Impacts</a:t>
            </a:r>
            <a:endParaRPr lang="en-US" dirty="0"/>
          </a:p>
        </p:txBody>
      </p:sp>
      <p:sp>
        <p:nvSpPr>
          <p:cNvPr id="5" name="Text Placeholder 4"/>
          <p:cNvSpPr>
            <a:spLocks noGrp="1"/>
          </p:cNvSpPr>
          <p:nvPr>
            <p:ph type="body" sz="quarter" idx="3"/>
          </p:nvPr>
        </p:nvSpPr>
        <p:spPr/>
        <p:txBody>
          <a:bodyPr/>
          <a:lstStyle/>
          <a:p>
            <a:r>
              <a:rPr lang="en-US" dirty="0" smtClean="0"/>
              <a:t>Economic Impacts</a:t>
            </a:r>
            <a:endParaRPr lang="en-US" dirty="0"/>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674213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Biology and Basics</a:t>
            </a:r>
            <a:endParaRPr lang="en-US" b="1" dirty="0">
              <a:latin typeface="Calibri" pitchFamily="34" charset="0"/>
              <a:cs typeface="Calibri" pitchFamily="34" charset="0"/>
            </a:endParaRPr>
          </a:p>
        </p:txBody>
      </p:sp>
      <p:sp>
        <p:nvSpPr>
          <p:cNvPr id="3" name="Content Placeholder 2"/>
          <p:cNvSpPr>
            <a:spLocks noGrp="1"/>
          </p:cNvSpPr>
          <p:nvPr>
            <p:ph sz="quarter" idx="1"/>
          </p:nvPr>
        </p:nvSpPr>
        <p:spPr>
          <a:xfrm>
            <a:off x="273424" y="1512018"/>
            <a:ext cx="4603376" cy="4495800"/>
          </a:xfrm>
        </p:spPr>
        <p:txBody>
          <a:bodyPr>
            <a:normAutofit/>
          </a:bodyPr>
          <a:lstStyle/>
          <a:p>
            <a:r>
              <a:rPr lang="en-US" sz="2400" dirty="0" smtClean="0">
                <a:latin typeface="Calibri" pitchFamily="34" charset="0"/>
                <a:cs typeface="Calibri" pitchFamily="34" charset="0"/>
              </a:rPr>
              <a:t>An invasive </a:t>
            </a:r>
            <a:r>
              <a:rPr lang="en-US" sz="2400" dirty="0" err="1" smtClean="0">
                <a:latin typeface="Calibri" pitchFamily="34" charset="0"/>
                <a:cs typeface="Calibri" pitchFamily="34" charset="0"/>
              </a:rPr>
              <a:t>adelgid</a:t>
            </a:r>
            <a:r>
              <a:rPr lang="en-US" sz="2400" dirty="0" smtClean="0">
                <a:latin typeface="Calibri" pitchFamily="34" charset="0"/>
                <a:cs typeface="Calibri" pitchFamily="34" charset="0"/>
              </a:rPr>
              <a:t> from Japan </a:t>
            </a:r>
          </a:p>
          <a:p>
            <a:r>
              <a:rPr lang="en-US" sz="2400" dirty="0" smtClean="0">
                <a:latin typeface="Calibri" pitchFamily="34" charset="0"/>
                <a:cs typeface="Calibri" pitchFamily="34" charset="0"/>
              </a:rPr>
              <a:t>Utilizes two hosts to complete its life cycle in native range</a:t>
            </a:r>
          </a:p>
          <a:p>
            <a:r>
              <a:rPr lang="en-US" sz="2400" dirty="0" smtClean="0">
                <a:latin typeface="Calibri" pitchFamily="34" charset="0"/>
                <a:cs typeface="Calibri" pitchFamily="34" charset="0"/>
              </a:rPr>
              <a:t>Two generations per year</a:t>
            </a:r>
          </a:p>
          <a:p>
            <a:r>
              <a:rPr lang="en-US" sz="2400" dirty="0" smtClean="0">
                <a:latin typeface="Calibri" pitchFamily="34" charset="0"/>
                <a:cs typeface="Calibri" pitchFamily="34" charset="0"/>
              </a:rPr>
              <a:t>Spreads via wind or </a:t>
            </a:r>
            <a:r>
              <a:rPr lang="en-US" sz="2400" dirty="0" err="1" smtClean="0">
                <a:latin typeface="Calibri" pitchFamily="34" charset="0"/>
                <a:cs typeface="Calibri" pitchFamily="34" charset="0"/>
              </a:rPr>
              <a:t>phoresy</a:t>
            </a:r>
            <a:r>
              <a:rPr lang="en-US" sz="2400" dirty="0" smtClean="0">
                <a:latin typeface="Calibri" pitchFamily="34" charset="0"/>
                <a:cs typeface="Calibri" pitchFamily="34" charset="0"/>
              </a:rPr>
              <a:t> (hitching rides with animals)</a:t>
            </a:r>
          </a:p>
          <a:p>
            <a:endParaRPr lang="en-US" sz="2800" dirty="0" smtClean="0">
              <a:latin typeface="Calibri" pitchFamily="34" charset="0"/>
              <a:cs typeface="Calibri" pitchFamily="34" charset="0"/>
            </a:endParaRPr>
          </a:p>
          <a:p>
            <a:endParaRPr lang="en-US" sz="2800" dirty="0" smtClean="0">
              <a:latin typeface="Calibri" pitchFamily="34" charset="0"/>
              <a:cs typeface="Calibri" pitchFamily="34" charset="0"/>
            </a:endParaRPr>
          </a:p>
          <a:p>
            <a:endParaRPr lang="en-US" sz="2800"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24" name="Picture 2" descr="https://eco-check.org/imagelibrary/albums/userpics/12789/normal_ian-symbol-tsuga-canadensis-bran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265723">
            <a:off x="482686" y="4781264"/>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upload.wikimedia.org/wikipedia/commons/thumb/a/a5/Japan_on_the_globe_(Southeast_Asia_centered)_(small_islands_magnified)_(Okinotori_Islands_special).svg/602px-Japan_on_the_globe_(Southeast_Asia_centered)_(small_islands_magnified)_(Okinotori_Islands_special).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8903" y="1905000"/>
            <a:ext cx="3505200" cy="34877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jnthn.net/photos/large/53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109" y="1624258"/>
            <a:ext cx="4037491" cy="30239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b/b7/White-tailed_de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2875" y="4188345"/>
            <a:ext cx="3434714" cy="2609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s://encrypted-tbn3.gstatic.com/images?q=tbn:ANd9GcSumb4W1zcPyuQq_YkPXCcFJWVkhftymmO-FmS0ToFXoGUMzHr7o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3853" y="2810141"/>
            <a:ext cx="2143125" cy="21431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1.bp.blogspot.com/-05_S1vfLHtE/UHeC27p4IkI/AAAAAAAAZd4/DEiMAhdAzgM/s1600/P102072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7431" y="4567624"/>
            <a:ext cx="3031169" cy="227337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1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itchFamily="34" charset="0"/>
                <a:cs typeface="Calibri" pitchFamily="34" charset="0"/>
              </a:rPr>
              <a:t>Biology and Basics</a:t>
            </a:r>
            <a:endParaRPr lang="en-US" dirty="0"/>
          </a:p>
        </p:txBody>
      </p:sp>
      <p:sp>
        <p:nvSpPr>
          <p:cNvPr id="3" name="Content Placeholder 2"/>
          <p:cNvSpPr>
            <a:spLocks noGrp="1"/>
          </p:cNvSpPr>
          <p:nvPr>
            <p:ph sz="quarter" idx="1"/>
          </p:nvPr>
        </p:nvSpPr>
        <p:spPr>
          <a:xfrm>
            <a:off x="612648" y="1600200"/>
            <a:ext cx="3197352" cy="4495800"/>
          </a:xfrm>
        </p:spPr>
        <p:txBody>
          <a:bodyPr>
            <a:normAutofit/>
          </a:bodyPr>
          <a:lstStyle/>
          <a:p>
            <a:r>
              <a:rPr lang="en-US" sz="2400" dirty="0" smtClean="0"/>
              <a:t>Small, dark reddish-brown insects with white, woolly covering</a:t>
            </a:r>
          </a:p>
          <a:p>
            <a:r>
              <a:rPr lang="en-US" sz="2400" dirty="0" smtClean="0"/>
              <a:t>Females lay up to 300 eggs in lifetime</a:t>
            </a:r>
          </a:p>
          <a:p>
            <a:endParaRPr lang="en-US" sz="2400" dirty="0"/>
          </a:p>
        </p:txBody>
      </p:sp>
      <p:pic>
        <p:nvPicPr>
          <p:cNvPr id="4" name="Picture 2" descr="https://eco-check.org/imagelibrary/albums/userpics/12789/normal_ian-symbol-tsuga-canadensis-branc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65723">
            <a:off x="482686" y="4781264"/>
            <a:ext cx="2152884" cy="184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930849" y="1600200"/>
            <a:ext cx="5191572" cy="3886200"/>
            <a:chOff x="3930849" y="1600200"/>
            <a:chExt cx="5191572" cy="3886200"/>
          </a:xfrm>
        </p:grpSpPr>
        <p:pic>
          <p:nvPicPr>
            <p:cNvPr id="2050" name="Picture 2" descr="http://forestpests.org/vd/images/5445873-SMP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0849" y="1600200"/>
              <a:ext cx="5191572" cy="38835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62792" y="5224790"/>
              <a:ext cx="1114408" cy="261610"/>
            </a:xfrm>
            <a:prstGeom prst="rect">
              <a:avLst/>
            </a:prstGeom>
          </p:spPr>
          <p:txBody>
            <a:bodyPr wrap="none">
              <a:spAutoFit/>
            </a:bodyPr>
            <a:lstStyle/>
            <a:p>
              <a:r>
                <a:rPr lang="en-US" sz="1100" dirty="0">
                  <a:solidFill>
                    <a:schemeClr val="bg1"/>
                  </a:solidFill>
                  <a:latin typeface="arial" panose="020B0604020202020204" pitchFamily="34" charset="0"/>
                </a:rPr>
                <a:t>forestpests.org</a:t>
              </a:r>
              <a:endParaRPr lang="en-US" sz="1100" dirty="0">
                <a:solidFill>
                  <a:schemeClr val="bg1"/>
                </a:solidFill>
              </a:endParaRPr>
            </a:p>
          </p:txBody>
        </p:sp>
      </p:grpSp>
    </p:spTree>
    <p:extLst>
      <p:ext uri="{BB962C8B-B14F-4D97-AF65-F5344CB8AC3E}">
        <p14:creationId xmlns:p14="http://schemas.microsoft.com/office/powerpoint/2010/main" val="74896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How Does HWA Kill Trees?</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14" name="TextBox 13"/>
          <p:cNvSpPr txBox="1"/>
          <p:nvPr/>
        </p:nvSpPr>
        <p:spPr>
          <a:xfrm>
            <a:off x="381000" y="1562556"/>
            <a:ext cx="4309949" cy="1384995"/>
          </a:xfrm>
          <a:prstGeom prst="rect">
            <a:avLst/>
          </a:prstGeom>
          <a:noFill/>
        </p:spPr>
        <p:txBody>
          <a:bodyPr wrap="square" rtlCol="0">
            <a:spAutoFit/>
          </a:bodyPr>
          <a:lstStyle/>
          <a:p>
            <a:r>
              <a:rPr lang="en-US" sz="2100" b="1" dirty="0" smtClean="0">
                <a:solidFill>
                  <a:schemeClr val="accent2">
                    <a:lumMod val="50000"/>
                  </a:schemeClr>
                </a:solidFill>
                <a:latin typeface="Calibri" pitchFamily="34" charset="0"/>
                <a:cs typeface="Calibri" pitchFamily="34" charset="0"/>
              </a:rPr>
              <a:t>Both larvae and adults feed on the trees. </a:t>
            </a:r>
            <a:r>
              <a:rPr lang="en-US" sz="2100" dirty="0" smtClean="0">
                <a:solidFill>
                  <a:schemeClr val="accent2">
                    <a:lumMod val="50000"/>
                  </a:schemeClr>
                </a:solidFill>
                <a:latin typeface="Calibri" pitchFamily="34" charset="0"/>
                <a:cs typeface="Calibri" pitchFamily="34" charset="0"/>
              </a:rPr>
              <a:t>Piercing-sucking mouthparts are inserted into the bases of needles and tap into the vascular tissue.</a:t>
            </a:r>
            <a:endParaRPr lang="en-US" sz="2100" dirty="0">
              <a:solidFill>
                <a:schemeClr val="accent2">
                  <a:lumMod val="50000"/>
                </a:schemeClr>
              </a:solidFill>
              <a:latin typeface="Calibri" pitchFamily="34" charset="0"/>
              <a:cs typeface="Calibri" pitchFamily="34" charset="0"/>
            </a:endParaRPr>
          </a:p>
        </p:txBody>
      </p:sp>
      <p:grpSp>
        <p:nvGrpSpPr>
          <p:cNvPr id="3" name="Group 2"/>
          <p:cNvGrpSpPr/>
          <p:nvPr/>
        </p:nvGrpSpPr>
        <p:grpSpPr>
          <a:xfrm>
            <a:off x="0" y="3010967"/>
            <a:ext cx="5562601" cy="3847033"/>
            <a:chOff x="0" y="3010967"/>
            <a:chExt cx="5562601" cy="3847033"/>
          </a:xfrm>
        </p:grpSpPr>
        <p:pic>
          <p:nvPicPr>
            <p:cNvPr id="91138" name="Picture 2" descr="http://www.vaxteko.nu/html/sll/slu/ex_arb_vaxt_skogsskydd/EVS86-08/EV86H01.GIF"/>
            <p:cNvPicPr>
              <a:picLocks noChangeAspect="1" noChangeArrowheads="1"/>
            </p:cNvPicPr>
            <p:nvPr/>
          </p:nvPicPr>
          <p:blipFill>
            <a:blip r:embed="rId3" cstate="print"/>
            <a:srcRect/>
            <a:stretch>
              <a:fillRect/>
            </a:stretch>
          </p:blipFill>
          <p:spPr bwMode="auto">
            <a:xfrm>
              <a:off x="1" y="3010967"/>
              <a:ext cx="5562600" cy="3847033"/>
            </a:xfrm>
            <a:prstGeom prst="rect">
              <a:avLst/>
            </a:prstGeom>
            <a:noFill/>
          </p:spPr>
        </p:pic>
        <p:sp>
          <p:nvSpPr>
            <p:cNvPr id="26" name="Rectangle 25"/>
            <p:cNvSpPr/>
            <p:nvPr/>
          </p:nvSpPr>
          <p:spPr>
            <a:xfrm>
              <a:off x="0" y="6550223"/>
              <a:ext cx="1336776" cy="307777"/>
            </a:xfrm>
            <a:prstGeom prst="rect">
              <a:avLst/>
            </a:prstGeom>
          </p:spPr>
          <p:txBody>
            <a:bodyPr wrap="none">
              <a:spAutoFit/>
            </a:bodyPr>
            <a:lstStyle/>
            <a:p>
              <a:r>
                <a:rPr lang="en-US" sz="1400" dirty="0" smtClean="0"/>
                <a:t>www.vaxteko.nu</a:t>
              </a:r>
              <a:endParaRPr lang="en-US" sz="1400" dirty="0"/>
            </a:p>
          </p:txBody>
        </p:sp>
      </p:grpSp>
      <p:sp>
        <p:nvSpPr>
          <p:cNvPr id="27" name="Rectangle 26"/>
          <p:cNvSpPr/>
          <p:nvPr/>
        </p:nvSpPr>
        <p:spPr>
          <a:xfrm>
            <a:off x="7941298" y="4638449"/>
            <a:ext cx="1202702" cy="276999"/>
          </a:xfrm>
          <a:prstGeom prst="rect">
            <a:avLst/>
          </a:prstGeom>
        </p:spPr>
        <p:txBody>
          <a:bodyPr wrap="none">
            <a:spAutoFit/>
          </a:bodyPr>
          <a:lstStyle/>
          <a:p>
            <a:r>
              <a:rPr lang="en-US" sz="1200" dirty="0"/>
              <a:t>science.kqed.org</a:t>
            </a:r>
            <a:endParaRPr lang="en-US" sz="1400" dirty="0"/>
          </a:p>
        </p:txBody>
      </p:sp>
      <p:pic>
        <p:nvPicPr>
          <p:cNvPr id="2050" name="Picture 2" descr="http://science.kqed.org/quest/files/2013/10/5449453-PPT_163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558" y="1536277"/>
            <a:ext cx="4374242" cy="3111923"/>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2257279" y="5235533"/>
            <a:ext cx="1481240" cy="971058"/>
          </a:xfrm>
          <a:custGeom>
            <a:avLst/>
            <a:gdLst>
              <a:gd name="connsiteX0" fmla="*/ 0 w 1367554"/>
              <a:gd name="connsiteY0" fmla="*/ 0 h 566442"/>
              <a:gd name="connsiteX1" fmla="*/ 8092 w 1367554"/>
              <a:gd name="connsiteY1" fmla="*/ 48552 h 566442"/>
              <a:gd name="connsiteX2" fmla="*/ 16184 w 1367554"/>
              <a:gd name="connsiteY2" fmla="*/ 72828 h 566442"/>
              <a:gd name="connsiteX3" fmla="*/ 40461 w 1367554"/>
              <a:gd name="connsiteY3" fmla="*/ 80920 h 566442"/>
              <a:gd name="connsiteX4" fmla="*/ 56645 w 1367554"/>
              <a:gd name="connsiteY4" fmla="*/ 105196 h 566442"/>
              <a:gd name="connsiteX5" fmla="*/ 72829 w 1367554"/>
              <a:gd name="connsiteY5" fmla="*/ 153748 h 566442"/>
              <a:gd name="connsiteX6" fmla="*/ 105197 w 1367554"/>
              <a:gd name="connsiteY6" fmla="*/ 194209 h 566442"/>
              <a:gd name="connsiteX7" fmla="*/ 137565 w 1367554"/>
              <a:gd name="connsiteY7" fmla="*/ 242761 h 566442"/>
              <a:gd name="connsiteX8" fmla="*/ 186117 w 1367554"/>
              <a:gd name="connsiteY8" fmla="*/ 275129 h 566442"/>
              <a:gd name="connsiteX9" fmla="*/ 218485 w 1367554"/>
              <a:gd name="connsiteY9" fmla="*/ 315589 h 566442"/>
              <a:gd name="connsiteX10" fmla="*/ 258946 w 1367554"/>
              <a:gd name="connsiteY10" fmla="*/ 356049 h 566442"/>
              <a:gd name="connsiteX11" fmla="*/ 291314 w 1367554"/>
              <a:gd name="connsiteY11" fmla="*/ 453154 h 566442"/>
              <a:gd name="connsiteX12" fmla="*/ 299406 w 1367554"/>
              <a:gd name="connsiteY12" fmla="*/ 477430 h 566442"/>
              <a:gd name="connsiteX13" fmla="*/ 347958 w 1367554"/>
              <a:gd name="connsiteY13" fmla="*/ 501706 h 566442"/>
              <a:gd name="connsiteX14" fmla="*/ 372234 w 1367554"/>
              <a:gd name="connsiteY14" fmla="*/ 509798 h 566442"/>
              <a:gd name="connsiteX15" fmla="*/ 388418 w 1367554"/>
              <a:gd name="connsiteY15" fmla="*/ 534074 h 566442"/>
              <a:gd name="connsiteX16" fmla="*/ 436970 w 1367554"/>
              <a:gd name="connsiteY16" fmla="*/ 550258 h 566442"/>
              <a:gd name="connsiteX17" fmla="*/ 493615 w 1367554"/>
              <a:gd name="connsiteY17" fmla="*/ 566442 h 566442"/>
              <a:gd name="connsiteX18" fmla="*/ 582627 w 1367554"/>
              <a:gd name="connsiteY18" fmla="*/ 550258 h 566442"/>
              <a:gd name="connsiteX19" fmla="*/ 631179 w 1367554"/>
              <a:gd name="connsiteY19" fmla="*/ 517890 h 566442"/>
              <a:gd name="connsiteX20" fmla="*/ 841572 w 1367554"/>
              <a:gd name="connsiteY20" fmla="*/ 525982 h 566442"/>
              <a:gd name="connsiteX21" fmla="*/ 865848 w 1367554"/>
              <a:gd name="connsiteY21" fmla="*/ 534074 h 566442"/>
              <a:gd name="connsiteX22" fmla="*/ 954861 w 1367554"/>
              <a:gd name="connsiteY22" fmla="*/ 525982 h 566442"/>
              <a:gd name="connsiteX23" fmla="*/ 971045 w 1367554"/>
              <a:gd name="connsiteY23" fmla="*/ 501706 h 566442"/>
              <a:gd name="connsiteX24" fmla="*/ 1043873 w 1367554"/>
              <a:gd name="connsiteY24" fmla="*/ 477430 h 566442"/>
              <a:gd name="connsiteX25" fmla="*/ 1068149 w 1367554"/>
              <a:gd name="connsiteY25" fmla="*/ 469338 h 566442"/>
              <a:gd name="connsiteX26" fmla="*/ 1092425 w 1367554"/>
              <a:gd name="connsiteY26" fmla="*/ 461246 h 566442"/>
              <a:gd name="connsiteX27" fmla="*/ 1108609 w 1367554"/>
              <a:gd name="connsiteY27" fmla="*/ 436970 h 566442"/>
              <a:gd name="connsiteX28" fmla="*/ 1132885 w 1367554"/>
              <a:gd name="connsiteY28" fmla="*/ 428878 h 566442"/>
              <a:gd name="connsiteX29" fmla="*/ 1238082 w 1367554"/>
              <a:gd name="connsiteY29" fmla="*/ 436970 h 566442"/>
              <a:gd name="connsiteX30" fmla="*/ 1335186 w 1367554"/>
              <a:gd name="connsiteY30" fmla="*/ 485522 h 566442"/>
              <a:gd name="connsiteX31" fmla="*/ 1367554 w 1367554"/>
              <a:gd name="connsiteY31" fmla="*/ 485522 h 566442"/>
              <a:gd name="connsiteX0" fmla="*/ 97551 w 1465105"/>
              <a:gd name="connsiteY0" fmla="*/ 242782 h 809224"/>
              <a:gd name="connsiteX1" fmla="*/ 105643 w 1465105"/>
              <a:gd name="connsiteY1" fmla="*/ 291334 h 809224"/>
              <a:gd name="connsiteX2" fmla="*/ 113735 w 1465105"/>
              <a:gd name="connsiteY2" fmla="*/ 315610 h 809224"/>
              <a:gd name="connsiteX3" fmla="*/ 448 w 1465105"/>
              <a:gd name="connsiteY3" fmla="*/ 20 h 809224"/>
              <a:gd name="connsiteX4" fmla="*/ 154196 w 1465105"/>
              <a:gd name="connsiteY4" fmla="*/ 347978 h 809224"/>
              <a:gd name="connsiteX5" fmla="*/ 170380 w 1465105"/>
              <a:gd name="connsiteY5" fmla="*/ 396530 h 809224"/>
              <a:gd name="connsiteX6" fmla="*/ 202748 w 1465105"/>
              <a:gd name="connsiteY6" fmla="*/ 436991 h 809224"/>
              <a:gd name="connsiteX7" fmla="*/ 235116 w 1465105"/>
              <a:gd name="connsiteY7" fmla="*/ 485543 h 809224"/>
              <a:gd name="connsiteX8" fmla="*/ 283668 w 1465105"/>
              <a:gd name="connsiteY8" fmla="*/ 517911 h 809224"/>
              <a:gd name="connsiteX9" fmla="*/ 316036 w 1465105"/>
              <a:gd name="connsiteY9" fmla="*/ 558371 h 809224"/>
              <a:gd name="connsiteX10" fmla="*/ 356497 w 1465105"/>
              <a:gd name="connsiteY10" fmla="*/ 598831 h 809224"/>
              <a:gd name="connsiteX11" fmla="*/ 388865 w 1465105"/>
              <a:gd name="connsiteY11" fmla="*/ 695936 h 809224"/>
              <a:gd name="connsiteX12" fmla="*/ 396957 w 1465105"/>
              <a:gd name="connsiteY12" fmla="*/ 720212 h 809224"/>
              <a:gd name="connsiteX13" fmla="*/ 445509 w 1465105"/>
              <a:gd name="connsiteY13" fmla="*/ 744488 h 809224"/>
              <a:gd name="connsiteX14" fmla="*/ 469785 w 1465105"/>
              <a:gd name="connsiteY14" fmla="*/ 752580 h 809224"/>
              <a:gd name="connsiteX15" fmla="*/ 485969 w 1465105"/>
              <a:gd name="connsiteY15" fmla="*/ 776856 h 809224"/>
              <a:gd name="connsiteX16" fmla="*/ 534521 w 1465105"/>
              <a:gd name="connsiteY16" fmla="*/ 793040 h 809224"/>
              <a:gd name="connsiteX17" fmla="*/ 591166 w 1465105"/>
              <a:gd name="connsiteY17" fmla="*/ 809224 h 809224"/>
              <a:gd name="connsiteX18" fmla="*/ 680178 w 1465105"/>
              <a:gd name="connsiteY18" fmla="*/ 793040 h 809224"/>
              <a:gd name="connsiteX19" fmla="*/ 728730 w 1465105"/>
              <a:gd name="connsiteY19" fmla="*/ 760672 h 809224"/>
              <a:gd name="connsiteX20" fmla="*/ 939123 w 1465105"/>
              <a:gd name="connsiteY20" fmla="*/ 768764 h 809224"/>
              <a:gd name="connsiteX21" fmla="*/ 963399 w 1465105"/>
              <a:gd name="connsiteY21" fmla="*/ 776856 h 809224"/>
              <a:gd name="connsiteX22" fmla="*/ 1052412 w 1465105"/>
              <a:gd name="connsiteY22" fmla="*/ 768764 h 809224"/>
              <a:gd name="connsiteX23" fmla="*/ 1068596 w 1465105"/>
              <a:gd name="connsiteY23" fmla="*/ 744488 h 809224"/>
              <a:gd name="connsiteX24" fmla="*/ 1141424 w 1465105"/>
              <a:gd name="connsiteY24" fmla="*/ 720212 h 809224"/>
              <a:gd name="connsiteX25" fmla="*/ 1165700 w 1465105"/>
              <a:gd name="connsiteY25" fmla="*/ 712120 h 809224"/>
              <a:gd name="connsiteX26" fmla="*/ 1189976 w 1465105"/>
              <a:gd name="connsiteY26" fmla="*/ 704028 h 809224"/>
              <a:gd name="connsiteX27" fmla="*/ 1206160 w 1465105"/>
              <a:gd name="connsiteY27" fmla="*/ 679752 h 809224"/>
              <a:gd name="connsiteX28" fmla="*/ 1230436 w 1465105"/>
              <a:gd name="connsiteY28" fmla="*/ 671660 h 809224"/>
              <a:gd name="connsiteX29" fmla="*/ 1335633 w 1465105"/>
              <a:gd name="connsiteY29" fmla="*/ 679752 h 809224"/>
              <a:gd name="connsiteX30" fmla="*/ 1432737 w 1465105"/>
              <a:gd name="connsiteY30" fmla="*/ 728304 h 809224"/>
              <a:gd name="connsiteX31" fmla="*/ 1465105 w 1465105"/>
              <a:gd name="connsiteY31" fmla="*/ 728304 h 809224"/>
              <a:gd name="connsiteX0" fmla="*/ 113686 w 1481240"/>
              <a:gd name="connsiteY0" fmla="*/ 404616 h 971058"/>
              <a:gd name="connsiteX1" fmla="*/ 121778 w 1481240"/>
              <a:gd name="connsiteY1" fmla="*/ 453168 h 971058"/>
              <a:gd name="connsiteX2" fmla="*/ 129870 w 1481240"/>
              <a:gd name="connsiteY2" fmla="*/ 477444 h 971058"/>
              <a:gd name="connsiteX3" fmla="*/ 399 w 1481240"/>
              <a:gd name="connsiteY3" fmla="*/ 13 h 971058"/>
              <a:gd name="connsiteX4" fmla="*/ 170331 w 1481240"/>
              <a:gd name="connsiteY4" fmla="*/ 509812 h 971058"/>
              <a:gd name="connsiteX5" fmla="*/ 186515 w 1481240"/>
              <a:gd name="connsiteY5" fmla="*/ 558364 h 971058"/>
              <a:gd name="connsiteX6" fmla="*/ 218883 w 1481240"/>
              <a:gd name="connsiteY6" fmla="*/ 598825 h 971058"/>
              <a:gd name="connsiteX7" fmla="*/ 251251 w 1481240"/>
              <a:gd name="connsiteY7" fmla="*/ 647377 h 971058"/>
              <a:gd name="connsiteX8" fmla="*/ 299803 w 1481240"/>
              <a:gd name="connsiteY8" fmla="*/ 679745 h 971058"/>
              <a:gd name="connsiteX9" fmla="*/ 332171 w 1481240"/>
              <a:gd name="connsiteY9" fmla="*/ 720205 h 971058"/>
              <a:gd name="connsiteX10" fmla="*/ 372632 w 1481240"/>
              <a:gd name="connsiteY10" fmla="*/ 760665 h 971058"/>
              <a:gd name="connsiteX11" fmla="*/ 405000 w 1481240"/>
              <a:gd name="connsiteY11" fmla="*/ 857770 h 971058"/>
              <a:gd name="connsiteX12" fmla="*/ 413092 w 1481240"/>
              <a:gd name="connsiteY12" fmla="*/ 882046 h 971058"/>
              <a:gd name="connsiteX13" fmla="*/ 461644 w 1481240"/>
              <a:gd name="connsiteY13" fmla="*/ 906322 h 971058"/>
              <a:gd name="connsiteX14" fmla="*/ 485920 w 1481240"/>
              <a:gd name="connsiteY14" fmla="*/ 914414 h 971058"/>
              <a:gd name="connsiteX15" fmla="*/ 502104 w 1481240"/>
              <a:gd name="connsiteY15" fmla="*/ 938690 h 971058"/>
              <a:gd name="connsiteX16" fmla="*/ 550656 w 1481240"/>
              <a:gd name="connsiteY16" fmla="*/ 954874 h 971058"/>
              <a:gd name="connsiteX17" fmla="*/ 607301 w 1481240"/>
              <a:gd name="connsiteY17" fmla="*/ 971058 h 971058"/>
              <a:gd name="connsiteX18" fmla="*/ 696313 w 1481240"/>
              <a:gd name="connsiteY18" fmla="*/ 954874 h 971058"/>
              <a:gd name="connsiteX19" fmla="*/ 744865 w 1481240"/>
              <a:gd name="connsiteY19" fmla="*/ 922506 h 971058"/>
              <a:gd name="connsiteX20" fmla="*/ 955258 w 1481240"/>
              <a:gd name="connsiteY20" fmla="*/ 930598 h 971058"/>
              <a:gd name="connsiteX21" fmla="*/ 979534 w 1481240"/>
              <a:gd name="connsiteY21" fmla="*/ 938690 h 971058"/>
              <a:gd name="connsiteX22" fmla="*/ 1068547 w 1481240"/>
              <a:gd name="connsiteY22" fmla="*/ 930598 h 971058"/>
              <a:gd name="connsiteX23" fmla="*/ 1084731 w 1481240"/>
              <a:gd name="connsiteY23" fmla="*/ 906322 h 971058"/>
              <a:gd name="connsiteX24" fmla="*/ 1157559 w 1481240"/>
              <a:gd name="connsiteY24" fmla="*/ 882046 h 971058"/>
              <a:gd name="connsiteX25" fmla="*/ 1181835 w 1481240"/>
              <a:gd name="connsiteY25" fmla="*/ 873954 h 971058"/>
              <a:gd name="connsiteX26" fmla="*/ 1206111 w 1481240"/>
              <a:gd name="connsiteY26" fmla="*/ 865862 h 971058"/>
              <a:gd name="connsiteX27" fmla="*/ 1222295 w 1481240"/>
              <a:gd name="connsiteY27" fmla="*/ 841586 h 971058"/>
              <a:gd name="connsiteX28" fmla="*/ 1246571 w 1481240"/>
              <a:gd name="connsiteY28" fmla="*/ 833494 h 971058"/>
              <a:gd name="connsiteX29" fmla="*/ 1351768 w 1481240"/>
              <a:gd name="connsiteY29" fmla="*/ 841586 h 971058"/>
              <a:gd name="connsiteX30" fmla="*/ 1448872 w 1481240"/>
              <a:gd name="connsiteY30" fmla="*/ 890138 h 971058"/>
              <a:gd name="connsiteX31" fmla="*/ 1481240 w 1481240"/>
              <a:gd name="connsiteY31" fmla="*/ 890138 h 97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1240" h="971058">
                <a:moveTo>
                  <a:pt x="113686" y="404616"/>
                </a:moveTo>
                <a:cubicBezTo>
                  <a:pt x="116383" y="420800"/>
                  <a:pt x="118219" y="437151"/>
                  <a:pt x="121778" y="453168"/>
                </a:cubicBezTo>
                <a:cubicBezTo>
                  <a:pt x="123628" y="461495"/>
                  <a:pt x="150100" y="552970"/>
                  <a:pt x="129870" y="477444"/>
                </a:cubicBezTo>
                <a:cubicBezTo>
                  <a:pt x="109640" y="401918"/>
                  <a:pt x="-7693" y="-2684"/>
                  <a:pt x="399" y="13"/>
                </a:cubicBezTo>
                <a:cubicBezTo>
                  <a:pt x="5794" y="8105"/>
                  <a:pt x="139312" y="416754"/>
                  <a:pt x="170331" y="509812"/>
                </a:cubicBezTo>
                <a:cubicBezTo>
                  <a:pt x="201350" y="602870"/>
                  <a:pt x="177052" y="544170"/>
                  <a:pt x="186515" y="558364"/>
                </a:cubicBezTo>
                <a:cubicBezTo>
                  <a:pt x="206931" y="588988"/>
                  <a:pt x="195822" y="575763"/>
                  <a:pt x="218883" y="598825"/>
                </a:cubicBezTo>
                <a:cubicBezTo>
                  <a:pt x="228335" y="627181"/>
                  <a:pt x="223974" y="626162"/>
                  <a:pt x="251251" y="647377"/>
                </a:cubicBezTo>
                <a:cubicBezTo>
                  <a:pt x="266604" y="659319"/>
                  <a:pt x="299803" y="679745"/>
                  <a:pt x="299803" y="679745"/>
                </a:cubicBezTo>
                <a:cubicBezTo>
                  <a:pt x="313668" y="721340"/>
                  <a:pt x="297722" y="690063"/>
                  <a:pt x="332171" y="720205"/>
                </a:cubicBezTo>
                <a:cubicBezTo>
                  <a:pt x="346525" y="732765"/>
                  <a:pt x="372632" y="760665"/>
                  <a:pt x="372632" y="760665"/>
                </a:cubicBezTo>
                <a:lnTo>
                  <a:pt x="405000" y="857770"/>
                </a:lnTo>
                <a:cubicBezTo>
                  <a:pt x="407697" y="865862"/>
                  <a:pt x="405000" y="879349"/>
                  <a:pt x="413092" y="882046"/>
                </a:cubicBezTo>
                <a:cubicBezTo>
                  <a:pt x="474110" y="902385"/>
                  <a:pt x="398898" y="874949"/>
                  <a:pt x="461644" y="906322"/>
                </a:cubicBezTo>
                <a:cubicBezTo>
                  <a:pt x="469273" y="910137"/>
                  <a:pt x="477828" y="911717"/>
                  <a:pt x="485920" y="914414"/>
                </a:cubicBezTo>
                <a:cubicBezTo>
                  <a:pt x="491315" y="922506"/>
                  <a:pt x="493857" y="933536"/>
                  <a:pt x="502104" y="938690"/>
                </a:cubicBezTo>
                <a:cubicBezTo>
                  <a:pt x="516570" y="947731"/>
                  <a:pt x="534472" y="949479"/>
                  <a:pt x="550656" y="954874"/>
                </a:cubicBezTo>
                <a:cubicBezTo>
                  <a:pt x="585483" y="966483"/>
                  <a:pt x="566657" y="960897"/>
                  <a:pt x="607301" y="971058"/>
                </a:cubicBezTo>
                <a:cubicBezTo>
                  <a:pt x="610046" y="970715"/>
                  <a:pt x="679041" y="966389"/>
                  <a:pt x="696313" y="954874"/>
                </a:cubicBezTo>
                <a:cubicBezTo>
                  <a:pt x="756928" y="914464"/>
                  <a:pt x="687143" y="941747"/>
                  <a:pt x="744865" y="922506"/>
                </a:cubicBezTo>
                <a:cubicBezTo>
                  <a:pt x="814996" y="925203"/>
                  <a:pt x="885241" y="925769"/>
                  <a:pt x="955258" y="930598"/>
                </a:cubicBezTo>
                <a:cubicBezTo>
                  <a:pt x="963768" y="931185"/>
                  <a:pt x="971004" y="938690"/>
                  <a:pt x="979534" y="938690"/>
                </a:cubicBezTo>
                <a:cubicBezTo>
                  <a:pt x="1009327" y="938690"/>
                  <a:pt x="1038876" y="933295"/>
                  <a:pt x="1068547" y="930598"/>
                </a:cubicBezTo>
                <a:cubicBezTo>
                  <a:pt x="1073942" y="922506"/>
                  <a:pt x="1076484" y="911476"/>
                  <a:pt x="1084731" y="906322"/>
                </a:cubicBezTo>
                <a:lnTo>
                  <a:pt x="1157559" y="882046"/>
                </a:lnTo>
                <a:lnTo>
                  <a:pt x="1181835" y="873954"/>
                </a:lnTo>
                <a:lnTo>
                  <a:pt x="1206111" y="865862"/>
                </a:lnTo>
                <a:cubicBezTo>
                  <a:pt x="1211506" y="857770"/>
                  <a:pt x="1214701" y="847661"/>
                  <a:pt x="1222295" y="841586"/>
                </a:cubicBezTo>
                <a:cubicBezTo>
                  <a:pt x="1228956" y="836258"/>
                  <a:pt x="1238041" y="833494"/>
                  <a:pt x="1246571" y="833494"/>
                </a:cubicBezTo>
                <a:cubicBezTo>
                  <a:pt x="1281740" y="833494"/>
                  <a:pt x="1316702" y="838889"/>
                  <a:pt x="1351768" y="841586"/>
                </a:cubicBezTo>
                <a:cubicBezTo>
                  <a:pt x="1414514" y="883417"/>
                  <a:pt x="1381867" y="867803"/>
                  <a:pt x="1448872" y="890138"/>
                </a:cubicBezTo>
                <a:cubicBezTo>
                  <a:pt x="1476767" y="899436"/>
                  <a:pt x="1467117" y="904261"/>
                  <a:pt x="1481240" y="890138"/>
                </a:cubicBezTo>
              </a:path>
            </a:pathLst>
          </a:custGeom>
          <a:no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106130" y="2913834"/>
            <a:ext cx="4002427" cy="2647760"/>
            <a:chOff x="2106130" y="2913834"/>
            <a:chExt cx="4002427" cy="2647760"/>
          </a:xfrm>
        </p:grpSpPr>
        <p:pic>
          <p:nvPicPr>
            <p:cNvPr id="12" name="Picture 2" descr="http://ohiodnr.gov/portals/0/images/invasives/hw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913834"/>
              <a:ext cx="3974957" cy="26477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06130" y="5172117"/>
              <a:ext cx="1109343" cy="307777"/>
            </a:xfrm>
            <a:prstGeom prst="rect">
              <a:avLst/>
            </a:prstGeom>
          </p:spPr>
          <p:txBody>
            <a:bodyPr wrap="none">
              <a:spAutoFit/>
            </a:bodyPr>
            <a:lstStyle/>
            <a:p>
              <a:r>
                <a:rPr lang="en-US" sz="1400" dirty="0">
                  <a:solidFill>
                    <a:schemeClr val="bg1"/>
                  </a:solidFill>
                  <a:latin typeface="arial" panose="020B0604020202020204" pitchFamily="34" charset="0"/>
                </a:rPr>
                <a:t>ohiodnr.gov</a:t>
              </a:r>
              <a:endParaRPr lang="en-US" sz="1400" dirty="0">
                <a:solidFill>
                  <a:schemeClr val="bg1"/>
                </a:solidFill>
              </a:endParaRPr>
            </a:p>
          </p:txBody>
        </p:sp>
      </p:grpSp>
    </p:spTree>
    <p:extLst>
      <p:ext uri="{BB962C8B-B14F-4D97-AF65-F5344CB8AC3E}">
        <p14:creationId xmlns:p14="http://schemas.microsoft.com/office/powerpoint/2010/main" val="251023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Life Stages of HWA</a:t>
            </a:r>
            <a:endParaRPr lang="en-US" dirty="0">
              <a:latin typeface="Calibri" pitchFamily="34" charset="0"/>
              <a:cs typeface="Calibri" pitchFamily="34" charset="0"/>
            </a:endParaRPr>
          </a:p>
        </p:txBody>
      </p:sp>
      <p:sp>
        <p:nvSpPr>
          <p:cNvPr id="4" name="Text Placeholder 3"/>
          <p:cNvSpPr>
            <a:spLocks noGrp="1"/>
          </p:cNvSpPr>
          <p:nvPr>
            <p:ph type="body" idx="2"/>
          </p:nvPr>
        </p:nvSpPr>
        <p:spPr/>
        <p:txBody>
          <a:bodyPr/>
          <a:lstStyle/>
          <a:p>
            <a:r>
              <a:rPr lang="en-US" dirty="0" smtClean="0"/>
              <a:t>Hemlock woolly </a:t>
            </a:r>
            <a:r>
              <a:rPr lang="en-US" dirty="0" err="1" smtClean="0"/>
              <a:t>adelgid</a:t>
            </a:r>
            <a:r>
              <a:rPr lang="en-US" dirty="0" smtClean="0"/>
              <a:t> has two generations per year, overlapping in the spring. </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err="1" smtClean="0"/>
              <a:t>Sistens</a:t>
            </a:r>
            <a:endParaRPr lang="en-US" dirty="0" smtClean="0"/>
          </a:p>
          <a:p>
            <a:pPr lvl="1"/>
            <a:r>
              <a:rPr lang="en-US" dirty="0" smtClean="0"/>
              <a:t>Overwintering generation</a:t>
            </a:r>
          </a:p>
          <a:p>
            <a:pPr lvl="1"/>
            <a:r>
              <a:rPr lang="en-US" dirty="0" smtClean="0"/>
              <a:t>Egg, overwintering </a:t>
            </a:r>
            <a:r>
              <a:rPr lang="en-US" dirty="0" err="1" smtClean="0"/>
              <a:t>nymphal</a:t>
            </a:r>
            <a:r>
              <a:rPr lang="en-US" dirty="0" smtClean="0"/>
              <a:t> stage, 2-4 </a:t>
            </a:r>
            <a:r>
              <a:rPr lang="en-US" dirty="0" err="1" smtClean="0"/>
              <a:t>nymphal</a:t>
            </a:r>
            <a:r>
              <a:rPr lang="en-US" dirty="0" smtClean="0"/>
              <a:t> stages, adult</a:t>
            </a:r>
          </a:p>
          <a:p>
            <a:endParaRPr lang="en-US" dirty="0" smtClean="0"/>
          </a:p>
          <a:p>
            <a:r>
              <a:rPr lang="en-US" dirty="0" err="1" smtClean="0"/>
              <a:t>Progrediens</a:t>
            </a:r>
            <a:endParaRPr lang="en-US" dirty="0" smtClean="0"/>
          </a:p>
          <a:p>
            <a:pPr lvl="1"/>
            <a:r>
              <a:rPr lang="en-US" dirty="0" smtClean="0"/>
              <a:t>Spring generation</a:t>
            </a:r>
          </a:p>
          <a:p>
            <a:pPr lvl="1"/>
            <a:r>
              <a:rPr lang="en-US" dirty="0" smtClean="0"/>
              <a:t>Wingless form (remains on hemlock host)</a:t>
            </a:r>
          </a:p>
          <a:p>
            <a:pPr lvl="1"/>
            <a:r>
              <a:rPr lang="en-US" dirty="0" smtClean="0"/>
              <a:t>Winged form that searches for spruce host</a:t>
            </a:r>
          </a:p>
          <a:p>
            <a:pPr lvl="1"/>
            <a:r>
              <a:rPr lang="en-US" dirty="0" smtClean="0"/>
              <a:t>Egg, </a:t>
            </a:r>
            <a:r>
              <a:rPr lang="en-US" dirty="0"/>
              <a:t>4 </a:t>
            </a:r>
            <a:r>
              <a:rPr lang="en-US" dirty="0" err="1"/>
              <a:t>nymphal</a:t>
            </a:r>
            <a:r>
              <a:rPr lang="en-US" dirty="0"/>
              <a:t> stages, </a:t>
            </a:r>
            <a:r>
              <a:rPr lang="en-US" dirty="0" smtClean="0"/>
              <a:t>adult</a:t>
            </a:r>
            <a:endParaRPr lang="en-US" dirty="0"/>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9664132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ircular Arrow 118"/>
          <p:cNvSpPr/>
          <p:nvPr/>
        </p:nvSpPr>
        <p:spPr>
          <a:xfrm rot="10800000">
            <a:off x="1246433" y="4609043"/>
            <a:ext cx="1920946" cy="2019942"/>
          </a:xfrm>
          <a:prstGeom prst="circularArrow">
            <a:avLst>
              <a:gd name="adj1" fmla="val 12500"/>
              <a:gd name="adj2" fmla="val 972236"/>
              <a:gd name="adj3" fmla="val 20457681"/>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latin typeface="Calibri" pitchFamily="34" charset="0"/>
                <a:cs typeface="Calibri" pitchFamily="34" charset="0"/>
              </a:rPr>
              <a:t>HWA Lifecycle in Eastern N.A.</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8" name="Circular Arrow 7"/>
          <p:cNvSpPr/>
          <p:nvPr/>
        </p:nvSpPr>
        <p:spPr>
          <a:xfrm>
            <a:off x="1828800" y="1219200"/>
            <a:ext cx="5486400" cy="5808464"/>
          </a:xfrm>
          <a:prstGeom prst="circularArrow">
            <a:avLst>
              <a:gd name="adj1" fmla="val 12500"/>
              <a:gd name="adj2" fmla="val 1095629"/>
              <a:gd name="adj3" fmla="val 20457681"/>
              <a:gd name="adj4" fmla="val 652493"/>
              <a:gd name="adj5" fmla="val 125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http://states.phillipmartin.info/pennsylvania/pennsylvania_hemloc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667" y="2895600"/>
            <a:ext cx="1558666" cy="21767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0" y="5072358"/>
            <a:ext cx="564776" cy="381000"/>
          </a:xfrm>
          <a:prstGeom prst="rect">
            <a:avLst/>
          </a:prstGeom>
          <a:noFill/>
        </p:spPr>
        <p:txBody>
          <a:bodyPr wrap="square" rtlCol="0">
            <a:spAutoFit/>
          </a:bodyPr>
          <a:lstStyle/>
          <a:p>
            <a:r>
              <a:rPr lang="en-US" dirty="0" smtClean="0"/>
              <a:t>APR</a:t>
            </a:r>
            <a:endParaRPr lang="en-US" dirty="0"/>
          </a:p>
        </p:txBody>
      </p:sp>
      <p:sp>
        <p:nvSpPr>
          <p:cNvPr id="30" name="TextBox 29"/>
          <p:cNvSpPr txBox="1"/>
          <p:nvPr/>
        </p:nvSpPr>
        <p:spPr>
          <a:xfrm>
            <a:off x="3946832" y="5072358"/>
            <a:ext cx="625168" cy="369332"/>
          </a:xfrm>
          <a:prstGeom prst="rect">
            <a:avLst/>
          </a:prstGeom>
          <a:noFill/>
        </p:spPr>
        <p:txBody>
          <a:bodyPr wrap="square" rtlCol="0">
            <a:spAutoFit/>
          </a:bodyPr>
          <a:lstStyle/>
          <a:p>
            <a:r>
              <a:rPr lang="en-US" dirty="0" smtClean="0"/>
              <a:t>MAY</a:t>
            </a:r>
            <a:endParaRPr lang="en-US" dirty="0"/>
          </a:p>
        </p:txBody>
      </p:sp>
      <p:sp>
        <p:nvSpPr>
          <p:cNvPr id="31" name="TextBox 30"/>
          <p:cNvSpPr txBox="1"/>
          <p:nvPr/>
        </p:nvSpPr>
        <p:spPr>
          <a:xfrm>
            <a:off x="3330973" y="4609043"/>
            <a:ext cx="625168" cy="369332"/>
          </a:xfrm>
          <a:prstGeom prst="rect">
            <a:avLst/>
          </a:prstGeom>
          <a:noFill/>
        </p:spPr>
        <p:txBody>
          <a:bodyPr wrap="square" rtlCol="0">
            <a:spAutoFit/>
          </a:bodyPr>
          <a:lstStyle/>
          <a:p>
            <a:r>
              <a:rPr lang="en-US" dirty="0" smtClean="0"/>
              <a:t>JUN</a:t>
            </a:r>
            <a:endParaRPr lang="en-US" dirty="0"/>
          </a:p>
        </p:txBody>
      </p:sp>
      <p:sp>
        <p:nvSpPr>
          <p:cNvPr id="32" name="TextBox 31"/>
          <p:cNvSpPr txBox="1"/>
          <p:nvPr/>
        </p:nvSpPr>
        <p:spPr>
          <a:xfrm>
            <a:off x="3321664" y="4066718"/>
            <a:ext cx="625168" cy="369332"/>
          </a:xfrm>
          <a:prstGeom prst="rect">
            <a:avLst/>
          </a:prstGeom>
          <a:noFill/>
        </p:spPr>
        <p:txBody>
          <a:bodyPr wrap="square" rtlCol="0">
            <a:spAutoFit/>
          </a:bodyPr>
          <a:lstStyle/>
          <a:p>
            <a:r>
              <a:rPr lang="en-US" dirty="0" smtClean="0"/>
              <a:t>JUL</a:t>
            </a:r>
            <a:endParaRPr lang="en-US" dirty="0"/>
          </a:p>
        </p:txBody>
      </p:sp>
      <p:sp>
        <p:nvSpPr>
          <p:cNvPr id="33" name="TextBox 32"/>
          <p:cNvSpPr txBox="1"/>
          <p:nvPr/>
        </p:nvSpPr>
        <p:spPr>
          <a:xfrm>
            <a:off x="3429000" y="3512720"/>
            <a:ext cx="676251" cy="369332"/>
          </a:xfrm>
          <a:prstGeom prst="rect">
            <a:avLst/>
          </a:prstGeom>
          <a:noFill/>
        </p:spPr>
        <p:txBody>
          <a:bodyPr wrap="square" rtlCol="0">
            <a:spAutoFit/>
          </a:bodyPr>
          <a:lstStyle/>
          <a:p>
            <a:r>
              <a:rPr lang="en-US" dirty="0" smtClean="0"/>
              <a:t>AUG</a:t>
            </a:r>
            <a:endParaRPr lang="en-US" dirty="0"/>
          </a:p>
        </p:txBody>
      </p:sp>
      <p:sp>
        <p:nvSpPr>
          <p:cNvPr id="34" name="TextBox 33"/>
          <p:cNvSpPr txBox="1"/>
          <p:nvPr/>
        </p:nvSpPr>
        <p:spPr>
          <a:xfrm>
            <a:off x="3653021" y="3017420"/>
            <a:ext cx="676251" cy="369332"/>
          </a:xfrm>
          <a:prstGeom prst="rect">
            <a:avLst/>
          </a:prstGeom>
          <a:noFill/>
        </p:spPr>
        <p:txBody>
          <a:bodyPr wrap="square" rtlCol="0">
            <a:spAutoFit/>
          </a:bodyPr>
          <a:lstStyle/>
          <a:p>
            <a:r>
              <a:rPr lang="en-US" dirty="0" smtClean="0"/>
              <a:t>SEP</a:t>
            </a:r>
            <a:endParaRPr lang="en-US" dirty="0"/>
          </a:p>
        </p:txBody>
      </p:sp>
      <p:sp>
        <p:nvSpPr>
          <p:cNvPr id="35" name="TextBox 34"/>
          <p:cNvSpPr txBox="1"/>
          <p:nvPr/>
        </p:nvSpPr>
        <p:spPr>
          <a:xfrm>
            <a:off x="3991146" y="2648307"/>
            <a:ext cx="676251" cy="369332"/>
          </a:xfrm>
          <a:prstGeom prst="rect">
            <a:avLst/>
          </a:prstGeom>
          <a:noFill/>
        </p:spPr>
        <p:txBody>
          <a:bodyPr wrap="square" rtlCol="0">
            <a:spAutoFit/>
          </a:bodyPr>
          <a:lstStyle/>
          <a:p>
            <a:r>
              <a:rPr lang="en-US" dirty="0" smtClean="0"/>
              <a:t>OCT</a:t>
            </a:r>
            <a:endParaRPr lang="en-US" dirty="0"/>
          </a:p>
        </p:txBody>
      </p:sp>
      <p:sp>
        <p:nvSpPr>
          <p:cNvPr id="36" name="TextBox 35"/>
          <p:cNvSpPr txBox="1"/>
          <p:nvPr/>
        </p:nvSpPr>
        <p:spPr>
          <a:xfrm>
            <a:off x="4667397" y="2648307"/>
            <a:ext cx="676251" cy="369332"/>
          </a:xfrm>
          <a:prstGeom prst="rect">
            <a:avLst/>
          </a:prstGeom>
          <a:noFill/>
        </p:spPr>
        <p:txBody>
          <a:bodyPr wrap="square" rtlCol="0">
            <a:spAutoFit/>
          </a:bodyPr>
          <a:lstStyle/>
          <a:p>
            <a:r>
              <a:rPr lang="en-US" dirty="0" smtClean="0"/>
              <a:t>NOV</a:t>
            </a:r>
            <a:endParaRPr lang="en-US" dirty="0"/>
          </a:p>
        </p:txBody>
      </p:sp>
      <p:sp>
        <p:nvSpPr>
          <p:cNvPr id="37" name="TextBox 36"/>
          <p:cNvSpPr txBox="1"/>
          <p:nvPr/>
        </p:nvSpPr>
        <p:spPr>
          <a:xfrm>
            <a:off x="4962549" y="3017420"/>
            <a:ext cx="676251" cy="369332"/>
          </a:xfrm>
          <a:prstGeom prst="rect">
            <a:avLst/>
          </a:prstGeom>
          <a:noFill/>
        </p:spPr>
        <p:txBody>
          <a:bodyPr wrap="square" rtlCol="0">
            <a:spAutoFit/>
          </a:bodyPr>
          <a:lstStyle/>
          <a:p>
            <a:r>
              <a:rPr lang="en-US" dirty="0" smtClean="0"/>
              <a:t>DEC</a:t>
            </a:r>
            <a:endParaRPr lang="en-US" dirty="0"/>
          </a:p>
        </p:txBody>
      </p:sp>
      <p:sp>
        <p:nvSpPr>
          <p:cNvPr id="38" name="TextBox 37"/>
          <p:cNvSpPr txBox="1"/>
          <p:nvPr/>
        </p:nvSpPr>
        <p:spPr>
          <a:xfrm>
            <a:off x="5136776" y="3512720"/>
            <a:ext cx="676251" cy="369332"/>
          </a:xfrm>
          <a:prstGeom prst="rect">
            <a:avLst/>
          </a:prstGeom>
          <a:noFill/>
        </p:spPr>
        <p:txBody>
          <a:bodyPr wrap="square" rtlCol="0">
            <a:spAutoFit/>
          </a:bodyPr>
          <a:lstStyle/>
          <a:p>
            <a:r>
              <a:rPr lang="en-US" dirty="0" smtClean="0"/>
              <a:t>JAN</a:t>
            </a:r>
            <a:endParaRPr lang="en-US" dirty="0"/>
          </a:p>
        </p:txBody>
      </p:sp>
      <p:sp>
        <p:nvSpPr>
          <p:cNvPr id="40" name="TextBox 39"/>
          <p:cNvSpPr txBox="1"/>
          <p:nvPr/>
        </p:nvSpPr>
        <p:spPr>
          <a:xfrm>
            <a:off x="5255093" y="4066718"/>
            <a:ext cx="676251" cy="369332"/>
          </a:xfrm>
          <a:prstGeom prst="rect">
            <a:avLst/>
          </a:prstGeom>
          <a:noFill/>
        </p:spPr>
        <p:txBody>
          <a:bodyPr wrap="square" rtlCol="0">
            <a:spAutoFit/>
          </a:bodyPr>
          <a:lstStyle/>
          <a:p>
            <a:r>
              <a:rPr lang="en-US" dirty="0" smtClean="0"/>
              <a:t>FEB</a:t>
            </a:r>
            <a:endParaRPr lang="en-US" dirty="0"/>
          </a:p>
        </p:txBody>
      </p:sp>
      <p:sp>
        <p:nvSpPr>
          <p:cNvPr id="43" name="TextBox 42"/>
          <p:cNvSpPr txBox="1"/>
          <p:nvPr/>
        </p:nvSpPr>
        <p:spPr>
          <a:xfrm>
            <a:off x="5251283" y="4631193"/>
            <a:ext cx="676251" cy="369332"/>
          </a:xfrm>
          <a:prstGeom prst="rect">
            <a:avLst/>
          </a:prstGeom>
          <a:noFill/>
        </p:spPr>
        <p:txBody>
          <a:bodyPr wrap="square" rtlCol="0">
            <a:spAutoFit/>
          </a:bodyPr>
          <a:lstStyle/>
          <a:p>
            <a:r>
              <a:rPr lang="en-US" dirty="0" smtClean="0"/>
              <a:t>MAR</a:t>
            </a:r>
            <a:endParaRPr lang="en-US" dirty="0"/>
          </a:p>
        </p:txBody>
      </p:sp>
      <p:grpSp>
        <p:nvGrpSpPr>
          <p:cNvPr id="47" name="Group 46"/>
          <p:cNvGrpSpPr/>
          <p:nvPr/>
        </p:nvGrpSpPr>
        <p:grpSpPr>
          <a:xfrm rot="768952">
            <a:off x="2734088" y="5259531"/>
            <a:ext cx="633876" cy="621507"/>
            <a:chOff x="2795124" y="5313668"/>
            <a:chExt cx="633876" cy="762776"/>
          </a:xfrm>
        </p:grpSpPr>
        <p:cxnSp>
          <p:nvCxnSpPr>
            <p:cNvPr id="14" name="Straight Connector 13"/>
            <p:cNvCxnSpPr/>
            <p:nvPr/>
          </p:nvCxnSpPr>
          <p:spPr>
            <a:xfrm>
              <a:off x="2795124" y="5313668"/>
              <a:ext cx="0" cy="7627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803831" y="5334000"/>
              <a:ext cx="6251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15213154">
            <a:off x="6134381" y="4731042"/>
            <a:ext cx="633876" cy="762776"/>
            <a:chOff x="2795124" y="5313668"/>
            <a:chExt cx="633876" cy="762776"/>
          </a:xfrm>
        </p:grpSpPr>
        <p:cxnSp>
          <p:nvCxnSpPr>
            <p:cNvPr id="51" name="Straight Connector 50"/>
            <p:cNvCxnSpPr/>
            <p:nvPr/>
          </p:nvCxnSpPr>
          <p:spPr>
            <a:xfrm>
              <a:off x="2795124" y="5313668"/>
              <a:ext cx="0" cy="7627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803831" y="5334000"/>
              <a:ext cx="6251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 name="Freeform 57"/>
          <p:cNvSpPr/>
          <p:nvPr/>
        </p:nvSpPr>
        <p:spPr>
          <a:xfrm>
            <a:off x="2807936" y="5445940"/>
            <a:ext cx="3813493" cy="1238081"/>
          </a:xfrm>
          <a:custGeom>
            <a:avLst/>
            <a:gdLst>
              <a:gd name="connsiteX0" fmla="*/ 0 w 3813493"/>
              <a:gd name="connsiteY0" fmla="*/ 404602 h 1238081"/>
              <a:gd name="connsiteX1" fmla="*/ 40460 w 3813493"/>
              <a:gd name="connsiteY1" fmla="*/ 436970 h 1238081"/>
              <a:gd name="connsiteX2" fmla="*/ 56645 w 3813493"/>
              <a:gd name="connsiteY2" fmla="*/ 461246 h 1238081"/>
              <a:gd name="connsiteX3" fmla="*/ 105197 w 3813493"/>
              <a:gd name="connsiteY3" fmla="*/ 493614 h 1238081"/>
              <a:gd name="connsiteX4" fmla="*/ 129473 w 3813493"/>
              <a:gd name="connsiteY4" fmla="*/ 509798 h 1238081"/>
              <a:gd name="connsiteX5" fmla="*/ 137565 w 3813493"/>
              <a:gd name="connsiteY5" fmla="*/ 534074 h 1238081"/>
              <a:gd name="connsiteX6" fmla="*/ 186117 w 3813493"/>
              <a:gd name="connsiteY6" fmla="*/ 574534 h 1238081"/>
              <a:gd name="connsiteX7" fmla="*/ 202301 w 3813493"/>
              <a:gd name="connsiteY7" fmla="*/ 598810 h 1238081"/>
              <a:gd name="connsiteX8" fmla="*/ 226577 w 3813493"/>
              <a:gd name="connsiteY8" fmla="*/ 606902 h 1238081"/>
              <a:gd name="connsiteX9" fmla="*/ 234669 w 3813493"/>
              <a:gd name="connsiteY9" fmla="*/ 631179 h 1238081"/>
              <a:gd name="connsiteX10" fmla="*/ 283222 w 3813493"/>
              <a:gd name="connsiteY10" fmla="*/ 663547 h 1238081"/>
              <a:gd name="connsiteX11" fmla="*/ 307498 w 3813493"/>
              <a:gd name="connsiteY11" fmla="*/ 679731 h 1238081"/>
              <a:gd name="connsiteX12" fmla="*/ 323682 w 3813493"/>
              <a:gd name="connsiteY12" fmla="*/ 704007 h 1238081"/>
              <a:gd name="connsiteX13" fmla="*/ 347958 w 3813493"/>
              <a:gd name="connsiteY13" fmla="*/ 720191 h 1238081"/>
              <a:gd name="connsiteX14" fmla="*/ 356050 w 3813493"/>
              <a:gd name="connsiteY14" fmla="*/ 744467 h 1238081"/>
              <a:gd name="connsiteX15" fmla="*/ 404602 w 3813493"/>
              <a:gd name="connsiteY15" fmla="*/ 760651 h 1238081"/>
              <a:gd name="connsiteX16" fmla="*/ 453154 w 3813493"/>
              <a:gd name="connsiteY16" fmla="*/ 784927 h 1238081"/>
              <a:gd name="connsiteX17" fmla="*/ 477430 w 3813493"/>
              <a:gd name="connsiteY17" fmla="*/ 801111 h 1238081"/>
              <a:gd name="connsiteX18" fmla="*/ 485522 w 3813493"/>
              <a:gd name="connsiteY18" fmla="*/ 825387 h 1238081"/>
              <a:gd name="connsiteX19" fmla="*/ 525983 w 3813493"/>
              <a:gd name="connsiteY19" fmla="*/ 857756 h 1238081"/>
              <a:gd name="connsiteX20" fmla="*/ 558351 w 3813493"/>
              <a:gd name="connsiteY20" fmla="*/ 865848 h 1238081"/>
              <a:gd name="connsiteX21" fmla="*/ 606903 w 3813493"/>
              <a:gd name="connsiteY21" fmla="*/ 898216 h 1238081"/>
              <a:gd name="connsiteX22" fmla="*/ 679731 w 3813493"/>
              <a:gd name="connsiteY22" fmla="*/ 954860 h 1238081"/>
              <a:gd name="connsiteX23" fmla="*/ 704007 w 3813493"/>
              <a:gd name="connsiteY23" fmla="*/ 971044 h 1238081"/>
              <a:gd name="connsiteX24" fmla="*/ 736376 w 3813493"/>
              <a:gd name="connsiteY24" fmla="*/ 979136 h 1238081"/>
              <a:gd name="connsiteX25" fmla="*/ 784928 w 3813493"/>
              <a:gd name="connsiteY25" fmla="*/ 995320 h 1238081"/>
              <a:gd name="connsiteX26" fmla="*/ 833480 w 3813493"/>
              <a:gd name="connsiteY26" fmla="*/ 1011504 h 1238081"/>
              <a:gd name="connsiteX27" fmla="*/ 857756 w 3813493"/>
              <a:gd name="connsiteY27" fmla="*/ 1019596 h 1238081"/>
              <a:gd name="connsiteX28" fmla="*/ 882032 w 3813493"/>
              <a:gd name="connsiteY28" fmla="*/ 1027688 h 1238081"/>
              <a:gd name="connsiteX29" fmla="*/ 954860 w 3813493"/>
              <a:gd name="connsiteY29" fmla="*/ 1068148 h 1238081"/>
              <a:gd name="connsiteX30" fmla="*/ 979137 w 3813493"/>
              <a:gd name="connsiteY30" fmla="*/ 1084333 h 1238081"/>
              <a:gd name="connsiteX31" fmla="*/ 1011505 w 3813493"/>
              <a:gd name="connsiteY31" fmla="*/ 1092425 h 1238081"/>
              <a:gd name="connsiteX32" fmla="*/ 1035781 w 3813493"/>
              <a:gd name="connsiteY32" fmla="*/ 1100517 h 1238081"/>
              <a:gd name="connsiteX33" fmla="*/ 1068149 w 3813493"/>
              <a:gd name="connsiteY33" fmla="*/ 1108609 h 1238081"/>
              <a:gd name="connsiteX34" fmla="*/ 1140977 w 3813493"/>
              <a:gd name="connsiteY34" fmla="*/ 1132885 h 1238081"/>
              <a:gd name="connsiteX35" fmla="*/ 1197622 w 3813493"/>
              <a:gd name="connsiteY35" fmla="*/ 1149069 h 1238081"/>
              <a:gd name="connsiteX36" fmla="*/ 1262358 w 3813493"/>
              <a:gd name="connsiteY36" fmla="*/ 1157161 h 1238081"/>
              <a:gd name="connsiteX37" fmla="*/ 1319002 w 3813493"/>
              <a:gd name="connsiteY37" fmla="*/ 1173345 h 1238081"/>
              <a:gd name="connsiteX38" fmla="*/ 1375646 w 3813493"/>
              <a:gd name="connsiteY38" fmla="*/ 1181437 h 1238081"/>
              <a:gd name="connsiteX39" fmla="*/ 1408014 w 3813493"/>
              <a:gd name="connsiteY39" fmla="*/ 1189529 h 1238081"/>
              <a:gd name="connsiteX40" fmla="*/ 1464659 w 3813493"/>
              <a:gd name="connsiteY40" fmla="*/ 1197621 h 1238081"/>
              <a:gd name="connsiteX41" fmla="*/ 1537487 w 3813493"/>
              <a:gd name="connsiteY41" fmla="*/ 1213805 h 1238081"/>
              <a:gd name="connsiteX42" fmla="*/ 1602223 w 3813493"/>
              <a:gd name="connsiteY42" fmla="*/ 1221897 h 1238081"/>
              <a:gd name="connsiteX43" fmla="*/ 1650776 w 3813493"/>
              <a:gd name="connsiteY43" fmla="*/ 1229989 h 1238081"/>
              <a:gd name="connsiteX44" fmla="*/ 1707420 w 3813493"/>
              <a:gd name="connsiteY44" fmla="*/ 1238081 h 1238081"/>
              <a:gd name="connsiteX45" fmla="*/ 1950181 w 3813493"/>
              <a:gd name="connsiteY45" fmla="*/ 1229989 h 1238081"/>
              <a:gd name="connsiteX46" fmla="*/ 2128206 w 3813493"/>
              <a:gd name="connsiteY46" fmla="*/ 1221897 h 1238081"/>
              <a:gd name="connsiteX47" fmla="*/ 2152482 w 3813493"/>
              <a:gd name="connsiteY47" fmla="*/ 1205713 h 1238081"/>
              <a:gd name="connsiteX48" fmla="*/ 2192942 w 3813493"/>
              <a:gd name="connsiteY48" fmla="*/ 1197621 h 1238081"/>
              <a:gd name="connsiteX49" fmla="*/ 2241494 w 3813493"/>
              <a:gd name="connsiteY49" fmla="*/ 1181437 h 1238081"/>
              <a:gd name="connsiteX50" fmla="*/ 2265770 w 3813493"/>
              <a:gd name="connsiteY50" fmla="*/ 1173345 h 1238081"/>
              <a:gd name="connsiteX51" fmla="*/ 2290046 w 3813493"/>
              <a:gd name="connsiteY51" fmla="*/ 1165253 h 1238081"/>
              <a:gd name="connsiteX52" fmla="*/ 2379059 w 3813493"/>
              <a:gd name="connsiteY52" fmla="*/ 1149069 h 1238081"/>
              <a:gd name="connsiteX53" fmla="*/ 2459979 w 3813493"/>
              <a:gd name="connsiteY53" fmla="*/ 1132885 h 1238081"/>
              <a:gd name="connsiteX54" fmla="*/ 2508531 w 3813493"/>
              <a:gd name="connsiteY54" fmla="*/ 1116701 h 1238081"/>
              <a:gd name="connsiteX55" fmla="*/ 2581360 w 3813493"/>
              <a:gd name="connsiteY55" fmla="*/ 1084333 h 1238081"/>
              <a:gd name="connsiteX56" fmla="*/ 2629912 w 3813493"/>
              <a:gd name="connsiteY56" fmla="*/ 1068148 h 1238081"/>
              <a:gd name="connsiteX57" fmla="*/ 2654188 w 3813493"/>
              <a:gd name="connsiteY57" fmla="*/ 1051964 h 1238081"/>
              <a:gd name="connsiteX58" fmla="*/ 2702740 w 3813493"/>
              <a:gd name="connsiteY58" fmla="*/ 1035780 h 1238081"/>
              <a:gd name="connsiteX59" fmla="*/ 2727016 w 3813493"/>
              <a:gd name="connsiteY59" fmla="*/ 1027688 h 1238081"/>
              <a:gd name="connsiteX60" fmla="*/ 2775568 w 3813493"/>
              <a:gd name="connsiteY60" fmla="*/ 1003412 h 1238081"/>
              <a:gd name="connsiteX61" fmla="*/ 2824121 w 3813493"/>
              <a:gd name="connsiteY61" fmla="*/ 971044 h 1238081"/>
              <a:gd name="connsiteX62" fmla="*/ 2848397 w 3813493"/>
              <a:gd name="connsiteY62" fmla="*/ 962952 h 1238081"/>
              <a:gd name="connsiteX63" fmla="*/ 2872673 w 3813493"/>
              <a:gd name="connsiteY63" fmla="*/ 946768 h 1238081"/>
              <a:gd name="connsiteX64" fmla="*/ 2896949 w 3813493"/>
              <a:gd name="connsiteY64" fmla="*/ 938676 h 1238081"/>
              <a:gd name="connsiteX65" fmla="*/ 2945501 w 3813493"/>
              <a:gd name="connsiteY65" fmla="*/ 914400 h 1238081"/>
              <a:gd name="connsiteX66" fmla="*/ 2961685 w 3813493"/>
              <a:gd name="connsiteY66" fmla="*/ 890124 h 1238081"/>
              <a:gd name="connsiteX67" fmla="*/ 2985961 w 3813493"/>
              <a:gd name="connsiteY67" fmla="*/ 882032 h 1238081"/>
              <a:gd name="connsiteX68" fmla="*/ 3010237 w 3813493"/>
              <a:gd name="connsiteY68" fmla="*/ 865848 h 1238081"/>
              <a:gd name="connsiteX69" fmla="*/ 3018329 w 3813493"/>
              <a:gd name="connsiteY69" fmla="*/ 841572 h 1238081"/>
              <a:gd name="connsiteX70" fmla="*/ 3066882 w 3813493"/>
              <a:gd name="connsiteY70" fmla="*/ 825387 h 1238081"/>
              <a:gd name="connsiteX71" fmla="*/ 3115434 w 3813493"/>
              <a:gd name="connsiteY71" fmla="*/ 801111 h 1238081"/>
              <a:gd name="connsiteX72" fmla="*/ 3131618 w 3813493"/>
              <a:gd name="connsiteY72" fmla="*/ 776835 h 1238081"/>
              <a:gd name="connsiteX73" fmla="*/ 3180170 w 3813493"/>
              <a:gd name="connsiteY73" fmla="*/ 752559 h 1238081"/>
              <a:gd name="connsiteX74" fmla="*/ 3212538 w 3813493"/>
              <a:gd name="connsiteY74" fmla="*/ 720191 h 1238081"/>
              <a:gd name="connsiteX75" fmla="*/ 3220630 w 3813493"/>
              <a:gd name="connsiteY75" fmla="*/ 695915 h 1238081"/>
              <a:gd name="connsiteX76" fmla="*/ 3252999 w 3813493"/>
              <a:gd name="connsiteY76" fmla="*/ 655455 h 1238081"/>
              <a:gd name="connsiteX77" fmla="*/ 3277275 w 3813493"/>
              <a:gd name="connsiteY77" fmla="*/ 639271 h 1238081"/>
              <a:gd name="connsiteX78" fmla="*/ 3325827 w 3813493"/>
              <a:gd name="connsiteY78" fmla="*/ 614995 h 1238081"/>
              <a:gd name="connsiteX79" fmla="*/ 3358195 w 3813493"/>
              <a:gd name="connsiteY79" fmla="*/ 574534 h 1238081"/>
              <a:gd name="connsiteX80" fmla="*/ 3382471 w 3813493"/>
              <a:gd name="connsiteY80" fmla="*/ 558350 h 1238081"/>
              <a:gd name="connsiteX81" fmla="*/ 3398655 w 3813493"/>
              <a:gd name="connsiteY81" fmla="*/ 534074 h 1238081"/>
              <a:gd name="connsiteX82" fmla="*/ 3422931 w 3813493"/>
              <a:gd name="connsiteY82" fmla="*/ 525982 h 1238081"/>
              <a:gd name="connsiteX83" fmla="*/ 3455299 w 3813493"/>
              <a:gd name="connsiteY83" fmla="*/ 477430 h 1238081"/>
              <a:gd name="connsiteX84" fmla="*/ 3471483 w 3813493"/>
              <a:gd name="connsiteY84" fmla="*/ 453154 h 1238081"/>
              <a:gd name="connsiteX85" fmla="*/ 3487668 w 3813493"/>
              <a:gd name="connsiteY85" fmla="*/ 436970 h 1238081"/>
              <a:gd name="connsiteX86" fmla="*/ 3503852 w 3813493"/>
              <a:gd name="connsiteY86" fmla="*/ 412694 h 1238081"/>
              <a:gd name="connsiteX87" fmla="*/ 3528128 w 3813493"/>
              <a:gd name="connsiteY87" fmla="*/ 396510 h 1238081"/>
              <a:gd name="connsiteX88" fmla="*/ 3544312 w 3813493"/>
              <a:gd name="connsiteY88" fmla="*/ 380325 h 1238081"/>
              <a:gd name="connsiteX89" fmla="*/ 3584772 w 3813493"/>
              <a:gd name="connsiteY89" fmla="*/ 315589 h 1238081"/>
              <a:gd name="connsiteX90" fmla="*/ 3600956 w 3813493"/>
              <a:gd name="connsiteY90" fmla="*/ 291313 h 1238081"/>
              <a:gd name="connsiteX91" fmla="*/ 3641416 w 3813493"/>
              <a:gd name="connsiteY91" fmla="*/ 250853 h 1238081"/>
              <a:gd name="connsiteX92" fmla="*/ 3649508 w 3813493"/>
              <a:gd name="connsiteY92" fmla="*/ 226577 h 1238081"/>
              <a:gd name="connsiteX93" fmla="*/ 3681876 w 3813493"/>
              <a:gd name="connsiteY93" fmla="*/ 178025 h 1238081"/>
              <a:gd name="connsiteX94" fmla="*/ 3698060 w 3813493"/>
              <a:gd name="connsiteY94" fmla="*/ 153748 h 1238081"/>
              <a:gd name="connsiteX95" fmla="*/ 3706152 w 3813493"/>
              <a:gd name="connsiteY95" fmla="*/ 129472 h 1238081"/>
              <a:gd name="connsiteX96" fmla="*/ 3770889 w 3813493"/>
              <a:gd name="connsiteY96" fmla="*/ 72828 h 1238081"/>
              <a:gd name="connsiteX97" fmla="*/ 3787073 w 3813493"/>
              <a:gd name="connsiteY97" fmla="*/ 48552 h 1238081"/>
              <a:gd name="connsiteX98" fmla="*/ 3811349 w 3813493"/>
              <a:gd name="connsiteY98" fmla="*/ 32368 h 1238081"/>
              <a:gd name="connsiteX99" fmla="*/ 3811349 w 3813493"/>
              <a:gd name="connsiteY99" fmla="*/ 0 h 123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813493" h="1238081">
                <a:moveTo>
                  <a:pt x="0" y="404602"/>
                </a:moveTo>
                <a:cubicBezTo>
                  <a:pt x="13487" y="415391"/>
                  <a:pt x="28247" y="424757"/>
                  <a:pt x="40460" y="436970"/>
                </a:cubicBezTo>
                <a:cubicBezTo>
                  <a:pt x="47337" y="443847"/>
                  <a:pt x="49326" y="454842"/>
                  <a:pt x="56645" y="461246"/>
                </a:cubicBezTo>
                <a:cubicBezTo>
                  <a:pt x="71283" y="474054"/>
                  <a:pt x="89013" y="482825"/>
                  <a:pt x="105197" y="493614"/>
                </a:cubicBezTo>
                <a:lnTo>
                  <a:pt x="129473" y="509798"/>
                </a:lnTo>
                <a:cubicBezTo>
                  <a:pt x="132170" y="517890"/>
                  <a:pt x="132834" y="526977"/>
                  <a:pt x="137565" y="534074"/>
                </a:cubicBezTo>
                <a:cubicBezTo>
                  <a:pt x="150026" y="552766"/>
                  <a:pt x="168204" y="562592"/>
                  <a:pt x="186117" y="574534"/>
                </a:cubicBezTo>
                <a:cubicBezTo>
                  <a:pt x="191512" y="582626"/>
                  <a:pt x="194707" y="592735"/>
                  <a:pt x="202301" y="598810"/>
                </a:cubicBezTo>
                <a:cubicBezTo>
                  <a:pt x="208962" y="604138"/>
                  <a:pt x="220546" y="600870"/>
                  <a:pt x="226577" y="606902"/>
                </a:cubicBezTo>
                <a:cubicBezTo>
                  <a:pt x="232609" y="612934"/>
                  <a:pt x="228637" y="625147"/>
                  <a:pt x="234669" y="631179"/>
                </a:cubicBezTo>
                <a:cubicBezTo>
                  <a:pt x="248423" y="644933"/>
                  <a:pt x="267038" y="652758"/>
                  <a:pt x="283222" y="663547"/>
                </a:cubicBezTo>
                <a:lnTo>
                  <a:pt x="307498" y="679731"/>
                </a:lnTo>
                <a:cubicBezTo>
                  <a:pt x="312893" y="687823"/>
                  <a:pt x="316805" y="697130"/>
                  <a:pt x="323682" y="704007"/>
                </a:cubicBezTo>
                <a:cubicBezTo>
                  <a:pt x="330559" y="710884"/>
                  <a:pt x="341883" y="712597"/>
                  <a:pt x="347958" y="720191"/>
                </a:cubicBezTo>
                <a:cubicBezTo>
                  <a:pt x="353286" y="726852"/>
                  <a:pt x="349109" y="739509"/>
                  <a:pt x="356050" y="744467"/>
                </a:cubicBezTo>
                <a:cubicBezTo>
                  <a:pt x="369932" y="754383"/>
                  <a:pt x="390408" y="751188"/>
                  <a:pt x="404602" y="760651"/>
                </a:cubicBezTo>
                <a:cubicBezTo>
                  <a:pt x="474174" y="807032"/>
                  <a:pt x="386149" y="751425"/>
                  <a:pt x="453154" y="784927"/>
                </a:cubicBezTo>
                <a:cubicBezTo>
                  <a:pt x="461853" y="789276"/>
                  <a:pt x="469338" y="795716"/>
                  <a:pt x="477430" y="801111"/>
                </a:cubicBezTo>
                <a:cubicBezTo>
                  <a:pt x="480127" y="809203"/>
                  <a:pt x="481134" y="818073"/>
                  <a:pt x="485522" y="825387"/>
                </a:cubicBezTo>
                <a:cubicBezTo>
                  <a:pt x="491547" y="835429"/>
                  <a:pt x="517075" y="853938"/>
                  <a:pt x="525983" y="857756"/>
                </a:cubicBezTo>
                <a:cubicBezTo>
                  <a:pt x="536205" y="862137"/>
                  <a:pt x="547562" y="863151"/>
                  <a:pt x="558351" y="865848"/>
                </a:cubicBezTo>
                <a:cubicBezTo>
                  <a:pt x="574535" y="876637"/>
                  <a:pt x="593149" y="884462"/>
                  <a:pt x="606903" y="898216"/>
                </a:cubicBezTo>
                <a:cubicBezTo>
                  <a:pt x="644933" y="936246"/>
                  <a:pt x="621657" y="916144"/>
                  <a:pt x="679731" y="954860"/>
                </a:cubicBezTo>
                <a:cubicBezTo>
                  <a:pt x="687823" y="960255"/>
                  <a:pt x="694572" y="968685"/>
                  <a:pt x="704007" y="971044"/>
                </a:cubicBezTo>
                <a:cubicBezTo>
                  <a:pt x="714797" y="973741"/>
                  <a:pt x="725723" y="975940"/>
                  <a:pt x="736376" y="979136"/>
                </a:cubicBezTo>
                <a:cubicBezTo>
                  <a:pt x="752716" y="984038"/>
                  <a:pt x="768744" y="989925"/>
                  <a:pt x="784928" y="995320"/>
                </a:cubicBezTo>
                <a:lnTo>
                  <a:pt x="833480" y="1011504"/>
                </a:lnTo>
                <a:lnTo>
                  <a:pt x="857756" y="1019596"/>
                </a:lnTo>
                <a:cubicBezTo>
                  <a:pt x="865848" y="1022293"/>
                  <a:pt x="874935" y="1022957"/>
                  <a:pt x="882032" y="1027688"/>
                </a:cubicBezTo>
                <a:cubicBezTo>
                  <a:pt x="937681" y="1064787"/>
                  <a:pt x="912131" y="1053905"/>
                  <a:pt x="954860" y="1068148"/>
                </a:cubicBezTo>
                <a:cubicBezTo>
                  <a:pt x="962952" y="1073543"/>
                  <a:pt x="970198" y="1080502"/>
                  <a:pt x="979137" y="1084333"/>
                </a:cubicBezTo>
                <a:cubicBezTo>
                  <a:pt x="989359" y="1088714"/>
                  <a:pt x="1000812" y="1089370"/>
                  <a:pt x="1011505" y="1092425"/>
                </a:cubicBezTo>
                <a:cubicBezTo>
                  <a:pt x="1019707" y="1094768"/>
                  <a:pt x="1027579" y="1098174"/>
                  <a:pt x="1035781" y="1100517"/>
                </a:cubicBezTo>
                <a:cubicBezTo>
                  <a:pt x="1046474" y="1103572"/>
                  <a:pt x="1057497" y="1105413"/>
                  <a:pt x="1068149" y="1108609"/>
                </a:cubicBezTo>
                <a:lnTo>
                  <a:pt x="1140977" y="1132885"/>
                </a:lnTo>
                <a:cubicBezTo>
                  <a:pt x="1160219" y="1139299"/>
                  <a:pt x="1177298" y="1145682"/>
                  <a:pt x="1197622" y="1149069"/>
                </a:cubicBezTo>
                <a:cubicBezTo>
                  <a:pt x="1219073" y="1152644"/>
                  <a:pt x="1240907" y="1153586"/>
                  <a:pt x="1262358" y="1157161"/>
                </a:cubicBezTo>
                <a:cubicBezTo>
                  <a:pt x="1383027" y="1177273"/>
                  <a:pt x="1222798" y="1154104"/>
                  <a:pt x="1319002" y="1173345"/>
                </a:cubicBezTo>
                <a:cubicBezTo>
                  <a:pt x="1337705" y="1177086"/>
                  <a:pt x="1356881" y="1178025"/>
                  <a:pt x="1375646" y="1181437"/>
                </a:cubicBezTo>
                <a:cubicBezTo>
                  <a:pt x="1386588" y="1183426"/>
                  <a:pt x="1397072" y="1187540"/>
                  <a:pt x="1408014" y="1189529"/>
                </a:cubicBezTo>
                <a:cubicBezTo>
                  <a:pt x="1426780" y="1192941"/>
                  <a:pt x="1445893" y="1194209"/>
                  <a:pt x="1464659" y="1197621"/>
                </a:cubicBezTo>
                <a:cubicBezTo>
                  <a:pt x="1553266" y="1213731"/>
                  <a:pt x="1433073" y="1197741"/>
                  <a:pt x="1537487" y="1213805"/>
                </a:cubicBezTo>
                <a:cubicBezTo>
                  <a:pt x="1558981" y="1217112"/>
                  <a:pt x="1580695" y="1218822"/>
                  <a:pt x="1602223" y="1221897"/>
                </a:cubicBezTo>
                <a:cubicBezTo>
                  <a:pt x="1618466" y="1224217"/>
                  <a:pt x="1634559" y="1227494"/>
                  <a:pt x="1650776" y="1229989"/>
                </a:cubicBezTo>
                <a:cubicBezTo>
                  <a:pt x="1669627" y="1232889"/>
                  <a:pt x="1688539" y="1235384"/>
                  <a:pt x="1707420" y="1238081"/>
                </a:cubicBezTo>
                <a:lnTo>
                  <a:pt x="1950181" y="1229989"/>
                </a:lnTo>
                <a:cubicBezTo>
                  <a:pt x="2009540" y="1227706"/>
                  <a:pt x="2069226" y="1228975"/>
                  <a:pt x="2128206" y="1221897"/>
                </a:cubicBezTo>
                <a:cubicBezTo>
                  <a:pt x="2137862" y="1220738"/>
                  <a:pt x="2143376" y="1209128"/>
                  <a:pt x="2152482" y="1205713"/>
                </a:cubicBezTo>
                <a:cubicBezTo>
                  <a:pt x="2165360" y="1200884"/>
                  <a:pt x="2179673" y="1201240"/>
                  <a:pt x="2192942" y="1197621"/>
                </a:cubicBezTo>
                <a:cubicBezTo>
                  <a:pt x="2209400" y="1193132"/>
                  <a:pt x="2225310" y="1186832"/>
                  <a:pt x="2241494" y="1181437"/>
                </a:cubicBezTo>
                <a:lnTo>
                  <a:pt x="2265770" y="1173345"/>
                </a:lnTo>
                <a:cubicBezTo>
                  <a:pt x="2273862" y="1170648"/>
                  <a:pt x="2281602" y="1166459"/>
                  <a:pt x="2290046" y="1165253"/>
                </a:cubicBezTo>
                <a:cubicBezTo>
                  <a:pt x="2401322" y="1149357"/>
                  <a:pt x="2302752" y="1165420"/>
                  <a:pt x="2379059" y="1149069"/>
                </a:cubicBezTo>
                <a:cubicBezTo>
                  <a:pt x="2405956" y="1143305"/>
                  <a:pt x="2433883" y="1141584"/>
                  <a:pt x="2459979" y="1132885"/>
                </a:cubicBezTo>
                <a:cubicBezTo>
                  <a:pt x="2476163" y="1127490"/>
                  <a:pt x="2494337" y="1126164"/>
                  <a:pt x="2508531" y="1116701"/>
                </a:cubicBezTo>
                <a:cubicBezTo>
                  <a:pt x="2547002" y="1091054"/>
                  <a:pt x="2523580" y="1103593"/>
                  <a:pt x="2581360" y="1084333"/>
                </a:cubicBezTo>
                <a:cubicBezTo>
                  <a:pt x="2581365" y="1084331"/>
                  <a:pt x="2629908" y="1068151"/>
                  <a:pt x="2629912" y="1068148"/>
                </a:cubicBezTo>
                <a:cubicBezTo>
                  <a:pt x="2638004" y="1062753"/>
                  <a:pt x="2645301" y="1055914"/>
                  <a:pt x="2654188" y="1051964"/>
                </a:cubicBezTo>
                <a:cubicBezTo>
                  <a:pt x="2669777" y="1045036"/>
                  <a:pt x="2686556" y="1041175"/>
                  <a:pt x="2702740" y="1035780"/>
                </a:cubicBezTo>
                <a:cubicBezTo>
                  <a:pt x="2710832" y="1033083"/>
                  <a:pt x="2719919" y="1032419"/>
                  <a:pt x="2727016" y="1027688"/>
                </a:cubicBezTo>
                <a:cubicBezTo>
                  <a:pt x="2834778" y="955846"/>
                  <a:pt x="2675068" y="1059245"/>
                  <a:pt x="2775568" y="1003412"/>
                </a:cubicBezTo>
                <a:cubicBezTo>
                  <a:pt x="2792571" y="993966"/>
                  <a:pt x="2805668" y="977195"/>
                  <a:pt x="2824121" y="971044"/>
                </a:cubicBezTo>
                <a:cubicBezTo>
                  <a:pt x="2832213" y="968347"/>
                  <a:pt x="2840768" y="966767"/>
                  <a:pt x="2848397" y="962952"/>
                </a:cubicBezTo>
                <a:cubicBezTo>
                  <a:pt x="2857096" y="958603"/>
                  <a:pt x="2863974" y="951117"/>
                  <a:pt x="2872673" y="946768"/>
                </a:cubicBezTo>
                <a:cubicBezTo>
                  <a:pt x="2880302" y="942953"/>
                  <a:pt x="2889320" y="942491"/>
                  <a:pt x="2896949" y="938676"/>
                </a:cubicBezTo>
                <a:cubicBezTo>
                  <a:pt x="2959695" y="907303"/>
                  <a:pt x="2884483" y="934739"/>
                  <a:pt x="2945501" y="914400"/>
                </a:cubicBezTo>
                <a:cubicBezTo>
                  <a:pt x="2950896" y="906308"/>
                  <a:pt x="2954091" y="896199"/>
                  <a:pt x="2961685" y="890124"/>
                </a:cubicBezTo>
                <a:cubicBezTo>
                  <a:pt x="2968346" y="884796"/>
                  <a:pt x="2978332" y="885847"/>
                  <a:pt x="2985961" y="882032"/>
                </a:cubicBezTo>
                <a:cubicBezTo>
                  <a:pt x="2994660" y="877683"/>
                  <a:pt x="3002145" y="871243"/>
                  <a:pt x="3010237" y="865848"/>
                </a:cubicBezTo>
                <a:cubicBezTo>
                  <a:pt x="3012934" y="857756"/>
                  <a:pt x="3011388" y="846530"/>
                  <a:pt x="3018329" y="841572"/>
                </a:cubicBezTo>
                <a:cubicBezTo>
                  <a:pt x="3032211" y="831656"/>
                  <a:pt x="3052687" y="834850"/>
                  <a:pt x="3066882" y="825387"/>
                </a:cubicBezTo>
                <a:cubicBezTo>
                  <a:pt x="3098255" y="804472"/>
                  <a:pt x="3081932" y="812278"/>
                  <a:pt x="3115434" y="801111"/>
                </a:cubicBezTo>
                <a:cubicBezTo>
                  <a:pt x="3120829" y="793019"/>
                  <a:pt x="3124741" y="783712"/>
                  <a:pt x="3131618" y="776835"/>
                </a:cubicBezTo>
                <a:cubicBezTo>
                  <a:pt x="3147305" y="761148"/>
                  <a:pt x="3160426" y="759140"/>
                  <a:pt x="3180170" y="752559"/>
                </a:cubicBezTo>
                <a:cubicBezTo>
                  <a:pt x="3201749" y="687823"/>
                  <a:pt x="3169381" y="763348"/>
                  <a:pt x="3212538" y="720191"/>
                </a:cubicBezTo>
                <a:cubicBezTo>
                  <a:pt x="3218569" y="714160"/>
                  <a:pt x="3216815" y="703544"/>
                  <a:pt x="3220630" y="695915"/>
                </a:cubicBezTo>
                <a:cubicBezTo>
                  <a:pt x="3227641" y="681893"/>
                  <a:pt x="3240453" y="665492"/>
                  <a:pt x="3252999" y="655455"/>
                </a:cubicBezTo>
                <a:cubicBezTo>
                  <a:pt x="3260593" y="649380"/>
                  <a:pt x="3268576" y="643620"/>
                  <a:pt x="3277275" y="639271"/>
                </a:cubicBezTo>
                <a:cubicBezTo>
                  <a:pt x="3317158" y="619330"/>
                  <a:pt x="3287179" y="645914"/>
                  <a:pt x="3325827" y="614995"/>
                </a:cubicBezTo>
                <a:cubicBezTo>
                  <a:pt x="3365865" y="582963"/>
                  <a:pt x="3316137" y="616592"/>
                  <a:pt x="3358195" y="574534"/>
                </a:cubicBezTo>
                <a:cubicBezTo>
                  <a:pt x="3365072" y="567657"/>
                  <a:pt x="3374379" y="563745"/>
                  <a:pt x="3382471" y="558350"/>
                </a:cubicBezTo>
                <a:cubicBezTo>
                  <a:pt x="3387866" y="550258"/>
                  <a:pt x="3391061" y="540149"/>
                  <a:pt x="3398655" y="534074"/>
                </a:cubicBezTo>
                <a:cubicBezTo>
                  <a:pt x="3405316" y="528746"/>
                  <a:pt x="3416900" y="532013"/>
                  <a:pt x="3422931" y="525982"/>
                </a:cubicBezTo>
                <a:cubicBezTo>
                  <a:pt x="3436685" y="512228"/>
                  <a:pt x="3444510" y="493614"/>
                  <a:pt x="3455299" y="477430"/>
                </a:cubicBezTo>
                <a:cubicBezTo>
                  <a:pt x="3460694" y="469338"/>
                  <a:pt x="3464606" y="460031"/>
                  <a:pt x="3471483" y="453154"/>
                </a:cubicBezTo>
                <a:cubicBezTo>
                  <a:pt x="3476878" y="447759"/>
                  <a:pt x="3482902" y="442928"/>
                  <a:pt x="3487668" y="436970"/>
                </a:cubicBezTo>
                <a:cubicBezTo>
                  <a:pt x="3493744" y="429376"/>
                  <a:pt x="3496975" y="419571"/>
                  <a:pt x="3503852" y="412694"/>
                </a:cubicBezTo>
                <a:cubicBezTo>
                  <a:pt x="3510729" y="405817"/>
                  <a:pt x="3520534" y="402586"/>
                  <a:pt x="3528128" y="396510"/>
                </a:cubicBezTo>
                <a:cubicBezTo>
                  <a:pt x="3534086" y="391744"/>
                  <a:pt x="3538917" y="385720"/>
                  <a:pt x="3544312" y="380325"/>
                </a:cubicBezTo>
                <a:cubicBezTo>
                  <a:pt x="3563571" y="322547"/>
                  <a:pt x="3546302" y="341236"/>
                  <a:pt x="3584772" y="315589"/>
                </a:cubicBezTo>
                <a:cubicBezTo>
                  <a:pt x="3590167" y="307497"/>
                  <a:pt x="3594079" y="298190"/>
                  <a:pt x="3600956" y="291313"/>
                </a:cubicBezTo>
                <a:cubicBezTo>
                  <a:pt x="3633324" y="258945"/>
                  <a:pt x="3619837" y="294010"/>
                  <a:pt x="3641416" y="250853"/>
                </a:cubicBezTo>
                <a:cubicBezTo>
                  <a:pt x="3645231" y="243224"/>
                  <a:pt x="3645366" y="234033"/>
                  <a:pt x="3649508" y="226577"/>
                </a:cubicBezTo>
                <a:cubicBezTo>
                  <a:pt x="3658954" y="209574"/>
                  <a:pt x="3671087" y="194209"/>
                  <a:pt x="3681876" y="178025"/>
                </a:cubicBezTo>
                <a:cubicBezTo>
                  <a:pt x="3687271" y="169933"/>
                  <a:pt x="3694984" y="162975"/>
                  <a:pt x="3698060" y="153748"/>
                </a:cubicBezTo>
                <a:cubicBezTo>
                  <a:pt x="3700757" y="145656"/>
                  <a:pt x="3701034" y="136296"/>
                  <a:pt x="3706152" y="129472"/>
                </a:cubicBezTo>
                <a:cubicBezTo>
                  <a:pt x="3729820" y="97915"/>
                  <a:pt x="3742812" y="91546"/>
                  <a:pt x="3770889" y="72828"/>
                </a:cubicBezTo>
                <a:cubicBezTo>
                  <a:pt x="3776284" y="64736"/>
                  <a:pt x="3780196" y="55429"/>
                  <a:pt x="3787073" y="48552"/>
                </a:cubicBezTo>
                <a:cubicBezTo>
                  <a:pt x="3793950" y="41675"/>
                  <a:pt x="3807000" y="41067"/>
                  <a:pt x="3811349" y="32368"/>
                </a:cubicBezTo>
                <a:cubicBezTo>
                  <a:pt x="3816174" y="22718"/>
                  <a:pt x="3811349" y="10789"/>
                  <a:pt x="3811349" y="0"/>
                </a:cubicBezTo>
              </a:path>
            </a:pathLst>
          </a:custGeom>
          <a:noFill/>
          <a:ln w="3175">
            <a:solidFill>
              <a:schemeClr val="bg2">
                <a:lumMod val="50000"/>
              </a:schemeClr>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3321664" y="5194178"/>
            <a:ext cx="2705200" cy="791021"/>
          </a:xfrm>
          <a:custGeom>
            <a:avLst/>
            <a:gdLst>
              <a:gd name="connsiteX0" fmla="*/ 0 w 3813493"/>
              <a:gd name="connsiteY0" fmla="*/ 404602 h 1238081"/>
              <a:gd name="connsiteX1" fmla="*/ 40460 w 3813493"/>
              <a:gd name="connsiteY1" fmla="*/ 436970 h 1238081"/>
              <a:gd name="connsiteX2" fmla="*/ 56645 w 3813493"/>
              <a:gd name="connsiteY2" fmla="*/ 461246 h 1238081"/>
              <a:gd name="connsiteX3" fmla="*/ 105197 w 3813493"/>
              <a:gd name="connsiteY3" fmla="*/ 493614 h 1238081"/>
              <a:gd name="connsiteX4" fmla="*/ 129473 w 3813493"/>
              <a:gd name="connsiteY4" fmla="*/ 509798 h 1238081"/>
              <a:gd name="connsiteX5" fmla="*/ 137565 w 3813493"/>
              <a:gd name="connsiteY5" fmla="*/ 534074 h 1238081"/>
              <a:gd name="connsiteX6" fmla="*/ 186117 w 3813493"/>
              <a:gd name="connsiteY6" fmla="*/ 574534 h 1238081"/>
              <a:gd name="connsiteX7" fmla="*/ 202301 w 3813493"/>
              <a:gd name="connsiteY7" fmla="*/ 598810 h 1238081"/>
              <a:gd name="connsiteX8" fmla="*/ 226577 w 3813493"/>
              <a:gd name="connsiteY8" fmla="*/ 606902 h 1238081"/>
              <a:gd name="connsiteX9" fmla="*/ 234669 w 3813493"/>
              <a:gd name="connsiteY9" fmla="*/ 631179 h 1238081"/>
              <a:gd name="connsiteX10" fmla="*/ 283222 w 3813493"/>
              <a:gd name="connsiteY10" fmla="*/ 663547 h 1238081"/>
              <a:gd name="connsiteX11" fmla="*/ 307498 w 3813493"/>
              <a:gd name="connsiteY11" fmla="*/ 679731 h 1238081"/>
              <a:gd name="connsiteX12" fmla="*/ 323682 w 3813493"/>
              <a:gd name="connsiteY12" fmla="*/ 704007 h 1238081"/>
              <a:gd name="connsiteX13" fmla="*/ 347958 w 3813493"/>
              <a:gd name="connsiteY13" fmla="*/ 720191 h 1238081"/>
              <a:gd name="connsiteX14" fmla="*/ 356050 w 3813493"/>
              <a:gd name="connsiteY14" fmla="*/ 744467 h 1238081"/>
              <a:gd name="connsiteX15" fmla="*/ 404602 w 3813493"/>
              <a:gd name="connsiteY15" fmla="*/ 760651 h 1238081"/>
              <a:gd name="connsiteX16" fmla="*/ 453154 w 3813493"/>
              <a:gd name="connsiteY16" fmla="*/ 784927 h 1238081"/>
              <a:gd name="connsiteX17" fmla="*/ 477430 w 3813493"/>
              <a:gd name="connsiteY17" fmla="*/ 801111 h 1238081"/>
              <a:gd name="connsiteX18" fmla="*/ 485522 w 3813493"/>
              <a:gd name="connsiteY18" fmla="*/ 825387 h 1238081"/>
              <a:gd name="connsiteX19" fmla="*/ 525983 w 3813493"/>
              <a:gd name="connsiteY19" fmla="*/ 857756 h 1238081"/>
              <a:gd name="connsiteX20" fmla="*/ 558351 w 3813493"/>
              <a:gd name="connsiteY20" fmla="*/ 865848 h 1238081"/>
              <a:gd name="connsiteX21" fmla="*/ 606903 w 3813493"/>
              <a:gd name="connsiteY21" fmla="*/ 898216 h 1238081"/>
              <a:gd name="connsiteX22" fmla="*/ 679731 w 3813493"/>
              <a:gd name="connsiteY22" fmla="*/ 954860 h 1238081"/>
              <a:gd name="connsiteX23" fmla="*/ 704007 w 3813493"/>
              <a:gd name="connsiteY23" fmla="*/ 971044 h 1238081"/>
              <a:gd name="connsiteX24" fmla="*/ 736376 w 3813493"/>
              <a:gd name="connsiteY24" fmla="*/ 979136 h 1238081"/>
              <a:gd name="connsiteX25" fmla="*/ 784928 w 3813493"/>
              <a:gd name="connsiteY25" fmla="*/ 995320 h 1238081"/>
              <a:gd name="connsiteX26" fmla="*/ 833480 w 3813493"/>
              <a:gd name="connsiteY26" fmla="*/ 1011504 h 1238081"/>
              <a:gd name="connsiteX27" fmla="*/ 857756 w 3813493"/>
              <a:gd name="connsiteY27" fmla="*/ 1019596 h 1238081"/>
              <a:gd name="connsiteX28" fmla="*/ 882032 w 3813493"/>
              <a:gd name="connsiteY28" fmla="*/ 1027688 h 1238081"/>
              <a:gd name="connsiteX29" fmla="*/ 954860 w 3813493"/>
              <a:gd name="connsiteY29" fmla="*/ 1068148 h 1238081"/>
              <a:gd name="connsiteX30" fmla="*/ 979137 w 3813493"/>
              <a:gd name="connsiteY30" fmla="*/ 1084333 h 1238081"/>
              <a:gd name="connsiteX31" fmla="*/ 1011505 w 3813493"/>
              <a:gd name="connsiteY31" fmla="*/ 1092425 h 1238081"/>
              <a:gd name="connsiteX32" fmla="*/ 1035781 w 3813493"/>
              <a:gd name="connsiteY32" fmla="*/ 1100517 h 1238081"/>
              <a:gd name="connsiteX33" fmla="*/ 1068149 w 3813493"/>
              <a:gd name="connsiteY33" fmla="*/ 1108609 h 1238081"/>
              <a:gd name="connsiteX34" fmla="*/ 1140977 w 3813493"/>
              <a:gd name="connsiteY34" fmla="*/ 1132885 h 1238081"/>
              <a:gd name="connsiteX35" fmla="*/ 1197622 w 3813493"/>
              <a:gd name="connsiteY35" fmla="*/ 1149069 h 1238081"/>
              <a:gd name="connsiteX36" fmla="*/ 1262358 w 3813493"/>
              <a:gd name="connsiteY36" fmla="*/ 1157161 h 1238081"/>
              <a:gd name="connsiteX37" fmla="*/ 1319002 w 3813493"/>
              <a:gd name="connsiteY37" fmla="*/ 1173345 h 1238081"/>
              <a:gd name="connsiteX38" fmla="*/ 1375646 w 3813493"/>
              <a:gd name="connsiteY38" fmla="*/ 1181437 h 1238081"/>
              <a:gd name="connsiteX39" fmla="*/ 1408014 w 3813493"/>
              <a:gd name="connsiteY39" fmla="*/ 1189529 h 1238081"/>
              <a:gd name="connsiteX40" fmla="*/ 1464659 w 3813493"/>
              <a:gd name="connsiteY40" fmla="*/ 1197621 h 1238081"/>
              <a:gd name="connsiteX41" fmla="*/ 1537487 w 3813493"/>
              <a:gd name="connsiteY41" fmla="*/ 1213805 h 1238081"/>
              <a:gd name="connsiteX42" fmla="*/ 1602223 w 3813493"/>
              <a:gd name="connsiteY42" fmla="*/ 1221897 h 1238081"/>
              <a:gd name="connsiteX43" fmla="*/ 1650776 w 3813493"/>
              <a:gd name="connsiteY43" fmla="*/ 1229989 h 1238081"/>
              <a:gd name="connsiteX44" fmla="*/ 1707420 w 3813493"/>
              <a:gd name="connsiteY44" fmla="*/ 1238081 h 1238081"/>
              <a:gd name="connsiteX45" fmla="*/ 1950181 w 3813493"/>
              <a:gd name="connsiteY45" fmla="*/ 1229989 h 1238081"/>
              <a:gd name="connsiteX46" fmla="*/ 2128206 w 3813493"/>
              <a:gd name="connsiteY46" fmla="*/ 1221897 h 1238081"/>
              <a:gd name="connsiteX47" fmla="*/ 2152482 w 3813493"/>
              <a:gd name="connsiteY47" fmla="*/ 1205713 h 1238081"/>
              <a:gd name="connsiteX48" fmla="*/ 2192942 w 3813493"/>
              <a:gd name="connsiteY48" fmla="*/ 1197621 h 1238081"/>
              <a:gd name="connsiteX49" fmla="*/ 2241494 w 3813493"/>
              <a:gd name="connsiteY49" fmla="*/ 1181437 h 1238081"/>
              <a:gd name="connsiteX50" fmla="*/ 2265770 w 3813493"/>
              <a:gd name="connsiteY50" fmla="*/ 1173345 h 1238081"/>
              <a:gd name="connsiteX51" fmla="*/ 2290046 w 3813493"/>
              <a:gd name="connsiteY51" fmla="*/ 1165253 h 1238081"/>
              <a:gd name="connsiteX52" fmla="*/ 2379059 w 3813493"/>
              <a:gd name="connsiteY52" fmla="*/ 1149069 h 1238081"/>
              <a:gd name="connsiteX53" fmla="*/ 2459979 w 3813493"/>
              <a:gd name="connsiteY53" fmla="*/ 1132885 h 1238081"/>
              <a:gd name="connsiteX54" fmla="*/ 2508531 w 3813493"/>
              <a:gd name="connsiteY54" fmla="*/ 1116701 h 1238081"/>
              <a:gd name="connsiteX55" fmla="*/ 2581360 w 3813493"/>
              <a:gd name="connsiteY55" fmla="*/ 1084333 h 1238081"/>
              <a:gd name="connsiteX56" fmla="*/ 2629912 w 3813493"/>
              <a:gd name="connsiteY56" fmla="*/ 1068148 h 1238081"/>
              <a:gd name="connsiteX57" fmla="*/ 2654188 w 3813493"/>
              <a:gd name="connsiteY57" fmla="*/ 1051964 h 1238081"/>
              <a:gd name="connsiteX58" fmla="*/ 2702740 w 3813493"/>
              <a:gd name="connsiteY58" fmla="*/ 1035780 h 1238081"/>
              <a:gd name="connsiteX59" fmla="*/ 2727016 w 3813493"/>
              <a:gd name="connsiteY59" fmla="*/ 1027688 h 1238081"/>
              <a:gd name="connsiteX60" fmla="*/ 2775568 w 3813493"/>
              <a:gd name="connsiteY60" fmla="*/ 1003412 h 1238081"/>
              <a:gd name="connsiteX61" fmla="*/ 2824121 w 3813493"/>
              <a:gd name="connsiteY61" fmla="*/ 971044 h 1238081"/>
              <a:gd name="connsiteX62" fmla="*/ 2848397 w 3813493"/>
              <a:gd name="connsiteY62" fmla="*/ 962952 h 1238081"/>
              <a:gd name="connsiteX63" fmla="*/ 2872673 w 3813493"/>
              <a:gd name="connsiteY63" fmla="*/ 946768 h 1238081"/>
              <a:gd name="connsiteX64" fmla="*/ 2896949 w 3813493"/>
              <a:gd name="connsiteY64" fmla="*/ 938676 h 1238081"/>
              <a:gd name="connsiteX65" fmla="*/ 2945501 w 3813493"/>
              <a:gd name="connsiteY65" fmla="*/ 914400 h 1238081"/>
              <a:gd name="connsiteX66" fmla="*/ 2961685 w 3813493"/>
              <a:gd name="connsiteY66" fmla="*/ 890124 h 1238081"/>
              <a:gd name="connsiteX67" fmla="*/ 2985961 w 3813493"/>
              <a:gd name="connsiteY67" fmla="*/ 882032 h 1238081"/>
              <a:gd name="connsiteX68" fmla="*/ 3010237 w 3813493"/>
              <a:gd name="connsiteY68" fmla="*/ 865848 h 1238081"/>
              <a:gd name="connsiteX69" fmla="*/ 3018329 w 3813493"/>
              <a:gd name="connsiteY69" fmla="*/ 841572 h 1238081"/>
              <a:gd name="connsiteX70" fmla="*/ 3066882 w 3813493"/>
              <a:gd name="connsiteY70" fmla="*/ 825387 h 1238081"/>
              <a:gd name="connsiteX71" fmla="*/ 3115434 w 3813493"/>
              <a:gd name="connsiteY71" fmla="*/ 801111 h 1238081"/>
              <a:gd name="connsiteX72" fmla="*/ 3131618 w 3813493"/>
              <a:gd name="connsiteY72" fmla="*/ 776835 h 1238081"/>
              <a:gd name="connsiteX73" fmla="*/ 3180170 w 3813493"/>
              <a:gd name="connsiteY73" fmla="*/ 752559 h 1238081"/>
              <a:gd name="connsiteX74" fmla="*/ 3212538 w 3813493"/>
              <a:gd name="connsiteY74" fmla="*/ 720191 h 1238081"/>
              <a:gd name="connsiteX75" fmla="*/ 3220630 w 3813493"/>
              <a:gd name="connsiteY75" fmla="*/ 695915 h 1238081"/>
              <a:gd name="connsiteX76" fmla="*/ 3252999 w 3813493"/>
              <a:gd name="connsiteY76" fmla="*/ 655455 h 1238081"/>
              <a:gd name="connsiteX77" fmla="*/ 3277275 w 3813493"/>
              <a:gd name="connsiteY77" fmla="*/ 639271 h 1238081"/>
              <a:gd name="connsiteX78" fmla="*/ 3325827 w 3813493"/>
              <a:gd name="connsiteY78" fmla="*/ 614995 h 1238081"/>
              <a:gd name="connsiteX79" fmla="*/ 3358195 w 3813493"/>
              <a:gd name="connsiteY79" fmla="*/ 574534 h 1238081"/>
              <a:gd name="connsiteX80" fmla="*/ 3382471 w 3813493"/>
              <a:gd name="connsiteY80" fmla="*/ 558350 h 1238081"/>
              <a:gd name="connsiteX81" fmla="*/ 3398655 w 3813493"/>
              <a:gd name="connsiteY81" fmla="*/ 534074 h 1238081"/>
              <a:gd name="connsiteX82" fmla="*/ 3422931 w 3813493"/>
              <a:gd name="connsiteY82" fmla="*/ 525982 h 1238081"/>
              <a:gd name="connsiteX83" fmla="*/ 3455299 w 3813493"/>
              <a:gd name="connsiteY83" fmla="*/ 477430 h 1238081"/>
              <a:gd name="connsiteX84" fmla="*/ 3471483 w 3813493"/>
              <a:gd name="connsiteY84" fmla="*/ 453154 h 1238081"/>
              <a:gd name="connsiteX85" fmla="*/ 3487668 w 3813493"/>
              <a:gd name="connsiteY85" fmla="*/ 436970 h 1238081"/>
              <a:gd name="connsiteX86" fmla="*/ 3503852 w 3813493"/>
              <a:gd name="connsiteY86" fmla="*/ 412694 h 1238081"/>
              <a:gd name="connsiteX87" fmla="*/ 3528128 w 3813493"/>
              <a:gd name="connsiteY87" fmla="*/ 396510 h 1238081"/>
              <a:gd name="connsiteX88" fmla="*/ 3544312 w 3813493"/>
              <a:gd name="connsiteY88" fmla="*/ 380325 h 1238081"/>
              <a:gd name="connsiteX89" fmla="*/ 3584772 w 3813493"/>
              <a:gd name="connsiteY89" fmla="*/ 315589 h 1238081"/>
              <a:gd name="connsiteX90" fmla="*/ 3600956 w 3813493"/>
              <a:gd name="connsiteY90" fmla="*/ 291313 h 1238081"/>
              <a:gd name="connsiteX91" fmla="*/ 3641416 w 3813493"/>
              <a:gd name="connsiteY91" fmla="*/ 250853 h 1238081"/>
              <a:gd name="connsiteX92" fmla="*/ 3649508 w 3813493"/>
              <a:gd name="connsiteY92" fmla="*/ 226577 h 1238081"/>
              <a:gd name="connsiteX93" fmla="*/ 3681876 w 3813493"/>
              <a:gd name="connsiteY93" fmla="*/ 178025 h 1238081"/>
              <a:gd name="connsiteX94" fmla="*/ 3698060 w 3813493"/>
              <a:gd name="connsiteY94" fmla="*/ 153748 h 1238081"/>
              <a:gd name="connsiteX95" fmla="*/ 3706152 w 3813493"/>
              <a:gd name="connsiteY95" fmla="*/ 129472 h 1238081"/>
              <a:gd name="connsiteX96" fmla="*/ 3770889 w 3813493"/>
              <a:gd name="connsiteY96" fmla="*/ 72828 h 1238081"/>
              <a:gd name="connsiteX97" fmla="*/ 3787073 w 3813493"/>
              <a:gd name="connsiteY97" fmla="*/ 48552 h 1238081"/>
              <a:gd name="connsiteX98" fmla="*/ 3811349 w 3813493"/>
              <a:gd name="connsiteY98" fmla="*/ 32368 h 1238081"/>
              <a:gd name="connsiteX99" fmla="*/ 3811349 w 3813493"/>
              <a:gd name="connsiteY99" fmla="*/ 0 h 123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813493" h="1238081">
                <a:moveTo>
                  <a:pt x="0" y="404602"/>
                </a:moveTo>
                <a:cubicBezTo>
                  <a:pt x="13487" y="415391"/>
                  <a:pt x="28247" y="424757"/>
                  <a:pt x="40460" y="436970"/>
                </a:cubicBezTo>
                <a:cubicBezTo>
                  <a:pt x="47337" y="443847"/>
                  <a:pt x="49326" y="454842"/>
                  <a:pt x="56645" y="461246"/>
                </a:cubicBezTo>
                <a:cubicBezTo>
                  <a:pt x="71283" y="474054"/>
                  <a:pt x="89013" y="482825"/>
                  <a:pt x="105197" y="493614"/>
                </a:cubicBezTo>
                <a:lnTo>
                  <a:pt x="129473" y="509798"/>
                </a:lnTo>
                <a:cubicBezTo>
                  <a:pt x="132170" y="517890"/>
                  <a:pt x="132834" y="526977"/>
                  <a:pt x="137565" y="534074"/>
                </a:cubicBezTo>
                <a:cubicBezTo>
                  <a:pt x="150026" y="552766"/>
                  <a:pt x="168204" y="562592"/>
                  <a:pt x="186117" y="574534"/>
                </a:cubicBezTo>
                <a:cubicBezTo>
                  <a:pt x="191512" y="582626"/>
                  <a:pt x="194707" y="592735"/>
                  <a:pt x="202301" y="598810"/>
                </a:cubicBezTo>
                <a:cubicBezTo>
                  <a:pt x="208962" y="604138"/>
                  <a:pt x="220546" y="600870"/>
                  <a:pt x="226577" y="606902"/>
                </a:cubicBezTo>
                <a:cubicBezTo>
                  <a:pt x="232609" y="612934"/>
                  <a:pt x="228637" y="625147"/>
                  <a:pt x="234669" y="631179"/>
                </a:cubicBezTo>
                <a:cubicBezTo>
                  <a:pt x="248423" y="644933"/>
                  <a:pt x="267038" y="652758"/>
                  <a:pt x="283222" y="663547"/>
                </a:cubicBezTo>
                <a:lnTo>
                  <a:pt x="307498" y="679731"/>
                </a:lnTo>
                <a:cubicBezTo>
                  <a:pt x="312893" y="687823"/>
                  <a:pt x="316805" y="697130"/>
                  <a:pt x="323682" y="704007"/>
                </a:cubicBezTo>
                <a:cubicBezTo>
                  <a:pt x="330559" y="710884"/>
                  <a:pt x="341883" y="712597"/>
                  <a:pt x="347958" y="720191"/>
                </a:cubicBezTo>
                <a:cubicBezTo>
                  <a:pt x="353286" y="726852"/>
                  <a:pt x="349109" y="739509"/>
                  <a:pt x="356050" y="744467"/>
                </a:cubicBezTo>
                <a:cubicBezTo>
                  <a:pt x="369932" y="754383"/>
                  <a:pt x="390408" y="751188"/>
                  <a:pt x="404602" y="760651"/>
                </a:cubicBezTo>
                <a:cubicBezTo>
                  <a:pt x="474174" y="807032"/>
                  <a:pt x="386149" y="751425"/>
                  <a:pt x="453154" y="784927"/>
                </a:cubicBezTo>
                <a:cubicBezTo>
                  <a:pt x="461853" y="789276"/>
                  <a:pt x="469338" y="795716"/>
                  <a:pt x="477430" y="801111"/>
                </a:cubicBezTo>
                <a:cubicBezTo>
                  <a:pt x="480127" y="809203"/>
                  <a:pt x="481134" y="818073"/>
                  <a:pt x="485522" y="825387"/>
                </a:cubicBezTo>
                <a:cubicBezTo>
                  <a:pt x="491547" y="835429"/>
                  <a:pt x="517075" y="853938"/>
                  <a:pt x="525983" y="857756"/>
                </a:cubicBezTo>
                <a:cubicBezTo>
                  <a:pt x="536205" y="862137"/>
                  <a:pt x="547562" y="863151"/>
                  <a:pt x="558351" y="865848"/>
                </a:cubicBezTo>
                <a:cubicBezTo>
                  <a:pt x="574535" y="876637"/>
                  <a:pt x="593149" y="884462"/>
                  <a:pt x="606903" y="898216"/>
                </a:cubicBezTo>
                <a:cubicBezTo>
                  <a:pt x="644933" y="936246"/>
                  <a:pt x="621657" y="916144"/>
                  <a:pt x="679731" y="954860"/>
                </a:cubicBezTo>
                <a:cubicBezTo>
                  <a:pt x="687823" y="960255"/>
                  <a:pt x="694572" y="968685"/>
                  <a:pt x="704007" y="971044"/>
                </a:cubicBezTo>
                <a:cubicBezTo>
                  <a:pt x="714797" y="973741"/>
                  <a:pt x="725723" y="975940"/>
                  <a:pt x="736376" y="979136"/>
                </a:cubicBezTo>
                <a:cubicBezTo>
                  <a:pt x="752716" y="984038"/>
                  <a:pt x="768744" y="989925"/>
                  <a:pt x="784928" y="995320"/>
                </a:cubicBezTo>
                <a:lnTo>
                  <a:pt x="833480" y="1011504"/>
                </a:lnTo>
                <a:lnTo>
                  <a:pt x="857756" y="1019596"/>
                </a:lnTo>
                <a:cubicBezTo>
                  <a:pt x="865848" y="1022293"/>
                  <a:pt x="874935" y="1022957"/>
                  <a:pt x="882032" y="1027688"/>
                </a:cubicBezTo>
                <a:cubicBezTo>
                  <a:pt x="937681" y="1064787"/>
                  <a:pt x="912131" y="1053905"/>
                  <a:pt x="954860" y="1068148"/>
                </a:cubicBezTo>
                <a:cubicBezTo>
                  <a:pt x="962952" y="1073543"/>
                  <a:pt x="970198" y="1080502"/>
                  <a:pt x="979137" y="1084333"/>
                </a:cubicBezTo>
                <a:cubicBezTo>
                  <a:pt x="989359" y="1088714"/>
                  <a:pt x="1000812" y="1089370"/>
                  <a:pt x="1011505" y="1092425"/>
                </a:cubicBezTo>
                <a:cubicBezTo>
                  <a:pt x="1019707" y="1094768"/>
                  <a:pt x="1027579" y="1098174"/>
                  <a:pt x="1035781" y="1100517"/>
                </a:cubicBezTo>
                <a:cubicBezTo>
                  <a:pt x="1046474" y="1103572"/>
                  <a:pt x="1057497" y="1105413"/>
                  <a:pt x="1068149" y="1108609"/>
                </a:cubicBezTo>
                <a:lnTo>
                  <a:pt x="1140977" y="1132885"/>
                </a:lnTo>
                <a:cubicBezTo>
                  <a:pt x="1160219" y="1139299"/>
                  <a:pt x="1177298" y="1145682"/>
                  <a:pt x="1197622" y="1149069"/>
                </a:cubicBezTo>
                <a:cubicBezTo>
                  <a:pt x="1219073" y="1152644"/>
                  <a:pt x="1240907" y="1153586"/>
                  <a:pt x="1262358" y="1157161"/>
                </a:cubicBezTo>
                <a:cubicBezTo>
                  <a:pt x="1383027" y="1177273"/>
                  <a:pt x="1222798" y="1154104"/>
                  <a:pt x="1319002" y="1173345"/>
                </a:cubicBezTo>
                <a:cubicBezTo>
                  <a:pt x="1337705" y="1177086"/>
                  <a:pt x="1356881" y="1178025"/>
                  <a:pt x="1375646" y="1181437"/>
                </a:cubicBezTo>
                <a:cubicBezTo>
                  <a:pt x="1386588" y="1183426"/>
                  <a:pt x="1397072" y="1187540"/>
                  <a:pt x="1408014" y="1189529"/>
                </a:cubicBezTo>
                <a:cubicBezTo>
                  <a:pt x="1426780" y="1192941"/>
                  <a:pt x="1445893" y="1194209"/>
                  <a:pt x="1464659" y="1197621"/>
                </a:cubicBezTo>
                <a:cubicBezTo>
                  <a:pt x="1553266" y="1213731"/>
                  <a:pt x="1433073" y="1197741"/>
                  <a:pt x="1537487" y="1213805"/>
                </a:cubicBezTo>
                <a:cubicBezTo>
                  <a:pt x="1558981" y="1217112"/>
                  <a:pt x="1580695" y="1218822"/>
                  <a:pt x="1602223" y="1221897"/>
                </a:cubicBezTo>
                <a:cubicBezTo>
                  <a:pt x="1618466" y="1224217"/>
                  <a:pt x="1634559" y="1227494"/>
                  <a:pt x="1650776" y="1229989"/>
                </a:cubicBezTo>
                <a:cubicBezTo>
                  <a:pt x="1669627" y="1232889"/>
                  <a:pt x="1688539" y="1235384"/>
                  <a:pt x="1707420" y="1238081"/>
                </a:cubicBezTo>
                <a:lnTo>
                  <a:pt x="1950181" y="1229989"/>
                </a:lnTo>
                <a:cubicBezTo>
                  <a:pt x="2009540" y="1227706"/>
                  <a:pt x="2069226" y="1228975"/>
                  <a:pt x="2128206" y="1221897"/>
                </a:cubicBezTo>
                <a:cubicBezTo>
                  <a:pt x="2137862" y="1220738"/>
                  <a:pt x="2143376" y="1209128"/>
                  <a:pt x="2152482" y="1205713"/>
                </a:cubicBezTo>
                <a:cubicBezTo>
                  <a:pt x="2165360" y="1200884"/>
                  <a:pt x="2179673" y="1201240"/>
                  <a:pt x="2192942" y="1197621"/>
                </a:cubicBezTo>
                <a:cubicBezTo>
                  <a:pt x="2209400" y="1193132"/>
                  <a:pt x="2225310" y="1186832"/>
                  <a:pt x="2241494" y="1181437"/>
                </a:cubicBezTo>
                <a:lnTo>
                  <a:pt x="2265770" y="1173345"/>
                </a:lnTo>
                <a:cubicBezTo>
                  <a:pt x="2273862" y="1170648"/>
                  <a:pt x="2281602" y="1166459"/>
                  <a:pt x="2290046" y="1165253"/>
                </a:cubicBezTo>
                <a:cubicBezTo>
                  <a:pt x="2401322" y="1149357"/>
                  <a:pt x="2302752" y="1165420"/>
                  <a:pt x="2379059" y="1149069"/>
                </a:cubicBezTo>
                <a:cubicBezTo>
                  <a:pt x="2405956" y="1143305"/>
                  <a:pt x="2433883" y="1141584"/>
                  <a:pt x="2459979" y="1132885"/>
                </a:cubicBezTo>
                <a:cubicBezTo>
                  <a:pt x="2476163" y="1127490"/>
                  <a:pt x="2494337" y="1126164"/>
                  <a:pt x="2508531" y="1116701"/>
                </a:cubicBezTo>
                <a:cubicBezTo>
                  <a:pt x="2547002" y="1091054"/>
                  <a:pt x="2523580" y="1103593"/>
                  <a:pt x="2581360" y="1084333"/>
                </a:cubicBezTo>
                <a:cubicBezTo>
                  <a:pt x="2581365" y="1084331"/>
                  <a:pt x="2629908" y="1068151"/>
                  <a:pt x="2629912" y="1068148"/>
                </a:cubicBezTo>
                <a:cubicBezTo>
                  <a:pt x="2638004" y="1062753"/>
                  <a:pt x="2645301" y="1055914"/>
                  <a:pt x="2654188" y="1051964"/>
                </a:cubicBezTo>
                <a:cubicBezTo>
                  <a:pt x="2669777" y="1045036"/>
                  <a:pt x="2686556" y="1041175"/>
                  <a:pt x="2702740" y="1035780"/>
                </a:cubicBezTo>
                <a:cubicBezTo>
                  <a:pt x="2710832" y="1033083"/>
                  <a:pt x="2719919" y="1032419"/>
                  <a:pt x="2727016" y="1027688"/>
                </a:cubicBezTo>
                <a:cubicBezTo>
                  <a:pt x="2834778" y="955846"/>
                  <a:pt x="2675068" y="1059245"/>
                  <a:pt x="2775568" y="1003412"/>
                </a:cubicBezTo>
                <a:cubicBezTo>
                  <a:pt x="2792571" y="993966"/>
                  <a:pt x="2805668" y="977195"/>
                  <a:pt x="2824121" y="971044"/>
                </a:cubicBezTo>
                <a:cubicBezTo>
                  <a:pt x="2832213" y="968347"/>
                  <a:pt x="2840768" y="966767"/>
                  <a:pt x="2848397" y="962952"/>
                </a:cubicBezTo>
                <a:cubicBezTo>
                  <a:pt x="2857096" y="958603"/>
                  <a:pt x="2863974" y="951117"/>
                  <a:pt x="2872673" y="946768"/>
                </a:cubicBezTo>
                <a:cubicBezTo>
                  <a:pt x="2880302" y="942953"/>
                  <a:pt x="2889320" y="942491"/>
                  <a:pt x="2896949" y="938676"/>
                </a:cubicBezTo>
                <a:cubicBezTo>
                  <a:pt x="2959695" y="907303"/>
                  <a:pt x="2884483" y="934739"/>
                  <a:pt x="2945501" y="914400"/>
                </a:cubicBezTo>
                <a:cubicBezTo>
                  <a:pt x="2950896" y="906308"/>
                  <a:pt x="2954091" y="896199"/>
                  <a:pt x="2961685" y="890124"/>
                </a:cubicBezTo>
                <a:cubicBezTo>
                  <a:pt x="2968346" y="884796"/>
                  <a:pt x="2978332" y="885847"/>
                  <a:pt x="2985961" y="882032"/>
                </a:cubicBezTo>
                <a:cubicBezTo>
                  <a:pt x="2994660" y="877683"/>
                  <a:pt x="3002145" y="871243"/>
                  <a:pt x="3010237" y="865848"/>
                </a:cubicBezTo>
                <a:cubicBezTo>
                  <a:pt x="3012934" y="857756"/>
                  <a:pt x="3011388" y="846530"/>
                  <a:pt x="3018329" y="841572"/>
                </a:cubicBezTo>
                <a:cubicBezTo>
                  <a:pt x="3032211" y="831656"/>
                  <a:pt x="3052687" y="834850"/>
                  <a:pt x="3066882" y="825387"/>
                </a:cubicBezTo>
                <a:cubicBezTo>
                  <a:pt x="3098255" y="804472"/>
                  <a:pt x="3081932" y="812278"/>
                  <a:pt x="3115434" y="801111"/>
                </a:cubicBezTo>
                <a:cubicBezTo>
                  <a:pt x="3120829" y="793019"/>
                  <a:pt x="3124741" y="783712"/>
                  <a:pt x="3131618" y="776835"/>
                </a:cubicBezTo>
                <a:cubicBezTo>
                  <a:pt x="3147305" y="761148"/>
                  <a:pt x="3160426" y="759140"/>
                  <a:pt x="3180170" y="752559"/>
                </a:cubicBezTo>
                <a:cubicBezTo>
                  <a:pt x="3201749" y="687823"/>
                  <a:pt x="3169381" y="763348"/>
                  <a:pt x="3212538" y="720191"/>
                </a:cubicBezTo>
                <a:cubicBezTo>
                  <a:pt x="3218569" y="714160"/>
                  <a:pt x="3216815" y="703544"/>
                  <a:pt x="3220630" y="695915"/>
                </a:cubicBezTo>
                <a:cubicBezTo>
                  <a:pt x="3227641" y="681893"/>
                  <a:pt x="3240453" y="665492"/>
                  <a:pt x="3252999" y="655455"/>
                </a:cubicBezTo>
                <a:cubicBezTo>
                  <a:pt x="3260593" y="649380"/>
                  <a:pt x="3268576" y="643620"/>
                  <a:pt x="3277275" y="639271"/>
                </a:cubicBezTo>
                <a:cubicBezTo>
                  <a:pt x="3317158" y="619330"/>
                  <a:pt x="3287179" y="645914"/>
                  <a:pt x="3325827" y="614995"/>
                </a:cubicBezTo>
                <a:cubicBezTo>
                  <a:pt x="3365865" y="582963"/>
                  <a:pt x="3316137" y="616592"/>
                  <a:pt x="3358195" y="574534"/>
                </a:cubicBezTo>
                <a:cubicBezTo>
                  <a:pt x="3365072" y="567657"/>
                  <a:pt x="3374379" y="563745"/>
                  <a:pt x="3382471" y="558350"/>
                </a:cubicBezTo>
                <a:cubicBezTo>
                  <a:pt x="3387866" y="550258"/>
                  <a:pt x="3391061" y="540149"/>
                  <a:pt x="3398655" y="534074"/>
                </a:cubicBezTo>
                <a:cubicBezTo>
                  <a:pt x="3405316" y="528746"/>
                  <a:pt x="3416900" y="532013"/>
                  <a:pt x="3422931" y="525982"/>
                </a:cubicBezTo>
                <a:cubicBezTo>
                  <a:pt x="3436685" y="512228"/>
                  <a:pt x="3444510" y="493614"/>
                  <a:pt x="3455299" y="477430"/>
                </a:cubicBezTo>
                <a:cubicBezTo>
                  <a:pt x="3460694" y="469338"/>
                  <a:pt x="3464606" y="460031"/>
                  <a:pt x="3471483" y="453154"/>
                </a:cubicBezTo>
                <a:cubicBezTo>
                  <a:pt x="3476878" y="447759"/>
                  <a:pt x="3482902" y="442928"/>
                  <a:pt x="3487668" y="436970"/>
                </a:cubicBezTo>
                <a:cubicBezTo>
                  <a:pt x="3493744" y="429376"/>
                  <a:pt x="3496975" y="419571"/>
                  <a:pt x="3503852" y="412694"/>
                </a:cubicBezTo>
                <a:cubicBezTo>
                  <a:pt x="3510729" y="405817"/>
                  <a:pt x="3520534" y="402586"/>
                  <a:pt x="3528128" y="396510"/>
                </a:cubicBezTo>
                <a:cubicBezTo>
                  <a:pt x="3534086" y="391744"/>
                  <a:pt x="3538917" y="385720"/>
                  <a:pt x="3544312" y="380325"/>
                </a:cubicBezTo>
                <a:cubicBezTo>
                  <a:pt x="3563571" y="322547"/>
                  <a:pt x="3546302" y="341236"/>
                  <a:pt x="3584772" y="315589"/>
                </a:cubicBezTo>
                <a:cubicBezTo>
                  <a:pt x="3590167" y="307497"/>
                  <a:pt x="3594079" y="298190"/>
                  <a:pt x="3600956" y="291313"/>
                </a:cubicBezTo>
                <a:cubicBezTo>
                  <a:pt x="3633324" y="258945"/>
                  <a:pt x="3619837" y="294010"/>
                  <a:pt x="3641416" y="250853"/>
                </a:cubicBezTo>
                <a:cubicBezTo>
                  <a:pt x="3645231" y="243224"/>
                  <a:pt x="3645366" y="234033"/>
                  <a:pt x="3649508" y="226577"/>
                </a:cubicBezTo>
                <a:cubicBezTo>
                  <a:pt x="3658954" y="209574"/>
                  <a:pt x="3671087" y="194209"/>
                  <a:pt x="3681876" y="178025"/>
                </a:cubicBezTo>
                <a:cubicBezTo>
                  <a:pt x="3687271" y="169933"/>
                  <a:pt x="3694984" y="162975"/>
                  <a:pt x="3698060" y="153748"/>
                </a:cubicBezTo>
                <a:cubicBezTo>
                  <a:pt x="3700757" y="145656"/>
                  <a:pt x="3701034" y="136296"/>
                  <a:pt x="3706152" y="129472"/>
                </a:cubicBezTo>
                <a:cubicBezTo>
                  <a:pt x="3729820" y="97915"/>
                  <a:pt x="3742812" y="91546"/>
                  <a:pt x="3770889" y="72828"/>
                </a:cubicBezTo>
                <a:cubicBezTo>
                  <a:pt x="3776284" y="64736"/>
                  <a:pt x="3780196" y="55429"/>
                  <a:pt x="3787073" y="48552"/>
                </a:cubicBezTo>
                <a:cubicBezTo>
                  <a:pt x="3793950" y="41675"/>
                  <a:pt x="3807000" y="41067"/>
                  <a:pt x="3811349" y="32368"/>
                </a:cubicBezTo>
                <a:cubicBezTo>
                  <a:pt x="3816174" y="22718"/>
                  <a:pt x="3811349" y="10789"/>
                  <a:pt x="3811349" y="0"/>
                </a:cubicBezTo>
              </a:path>
            </a:pathLst>
          </a:custGeom>
          <a:noFill/>
          <a:ln w="3175">
            <a:solidFill>
              <a:schemeClr val="bg2">
                <a:lumMod val="50000"/>
              </a:schemeClr>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4024188" y="2207446"/>
            <a:ext cx="1021976" cy="369332"/>
          </a:xfrm>
          <a:prstGeom prst="rect">
            <a:avLst/>
          </a:prstGeom>
          <a:solidFill>
            <a:schemeClr val="accent1">
              <a:lumMod val="60000"/>
              <a:lumOff val="40000"/>
            </a:schemeClr>
          </a:solidFill>
          <a:ln>
            <a:solidFill>
              <a:schemeClr val="tx1"/>
            </a:solidFill>
          </a:ln>
        </p:spPr>
        <p:txBody>
          <a:bodyPr wrap="square" rtlCol="0">
            <a:spAutoFit/>
          </a:bodyPr>
          <a:lstStyle/>
          <a:p>
            <a:r>
              <a:rPr lang="en-US" dirty="0" smtClean="0">
                <a:solidFill>
                  <a:schemeClr val="accent2">
                    <a:lumMod val="50000"/>
                  </a:schemeClr>
                </a:solidFill>
              </a:rPr>
              <a:t>SISTENS</a:t>
            </a:r>
            <a:endParaRPr lang="en-US" dirty="0">
              <a:solidFill>
                <a:schemeClr val="accent2">
                  <a:lumMod val="50000"/>
                </a:schemeClr>
              </a:solidFill>
            </a:endParaRPr>
          </a:p>
        </p:txBody>
      </p:sp>
      <p:sp>
        <p:nvSpPr>
          <p:cNvPr id="117" name="TextBox 116"/>
          <p:cNvSpPr txBox="1"/>
          <p:nvPr/>
        </p:nvSpPr>
        <p:spPr>
          <a:xfrm>
            <a:off x="3810377" y="5462345"/>
            <a:ext cx="1550981" cy="369332"/>
          </a:xfrm>
          <a:prstGeom prst="rect">
            <a:avLst/>
          </a:prstGeom>
          <a:solidFill>
            <a:srgbClr val="FF6600"/>
          </a:solidFill>
          <a:ln>
            <a:solidFill>
              <a:schemeClr val="tx1"/>
            </a:solidFill>
          </a:ln>
        </p:spPr>
        <p:txBody>
          <a:bodyPr wrap="square" rtlCol="0">
            <a:spAutoFit/>
          </a:bodyPr>
          <a:lstStyle/>
          <a:p>
            <a:r>
              <a:rPr lang="en-US" dirty="0" smtClean="0"/>
              <a:t>PROGREDIENS</a:t>
            </a:r>
            <a:endParaRPr lang="en-US" dirty="0"/>
          </a:p>
        </p:txBody>
      </p:sp>
      <p:sp>
        <p:nvSpPr>
          <p:cNvPr id="118" name="TextBox 117"/>
          <p:cNvSpPr txBox="1"/>
          <p:nvPr/>
        </p:nvSpPr>
        <p:spPr>
          <a:xfrm>
            <a:off x="2352470" y="4820853"/>
            <a:ext cx="1631576" cy="369332"/>
          </a:xfrm>
          <a:prstGeom prst="rect">
            <a:avLst/>
          </a:prstGeom>
          <a:noFill/>
        </p:spPr>
        <p:txBody>
          <a:bodyPr wrap="square" rtlCol="0">
            <a:spAutoFit/>
          </a:bodyPr>
          <a:lstStyle/>
          <a:p>
            <a:r>
              <a:rPr lang="en-US" i="1" dirty="0" smtClean="0">
                <a:solidFill>
                  <a:schemeClr val="bg2">
                    <a:lumMod val="25000"/>
                  </a:schemeClr>
                </a:solidFill>
              </a:rPr>
              <a:t>Eggs</a:t>
            </a:r>
            <a:endParaRPr lang="en-US" i="1" dirty="0">
              <a:solidFill>
                <a:schemeClr val="bg2">
                  <a:lumMod val="25000"/>
                </a:schemeClr>
              </a:solidFill>
            </a:endParaRPr>
          </a:p>
        </p:txBody>
      </p:sp>
      <p:sp>
        <p:nvSpPr>
          <p:cNvPr id="120" name="TextBox 119"/>
          <p:cNvSpPr txBox="1"/>
          <p:nvPr/>
        </p:nvSpPr>
        <p:spPr>
          <a:xfrm>
            <a:off x="2178424" y="4347602"/>
            <a:ext cx="1631576" cy="369332"/>
          </a:xfrm>
          <a:prstGeom prst="rect">
            <a:avLst/>
          </a:prstGeom>
          <a:noFill/>
        </p:spPr>
        <p:txBody>
          <a:bodyPr wrap="square" rtlCol="0">
            <a:spAutoFit/>
          </a:bodyPr>
          <a:lstStyle/>
          <a:p>
            <a:r>
              <a:rPr lang="en-US" i="1" dirty="0" smtClean="0">
                <a:solidFill>
                  <a:schemeClr val="bg2">
                    <a:lumMod val="25000"/>
                  </a:schemeClr>
                </a:solidFill>
              </a:rPr>
              <a:t>Crawler</a:t>
            </a:r>
            <a:endParaRPr lang="en-US" i="1" dirty="0">
              <a:solidFill>
                <a:schemeClr val="bg2">
                  <a:lumMod val="25000"/>
                </a:schemeClr>
              </a:solidFill>
            </a:endParaRPr>
          </a:p>
        </p:txBody>
      </p:sp>
      <p:sp>
        <p:nvSpPr>
          <p:cNvPr id="121" name="TextBox 120"/>
          <p:cNvSpPr txBox="1"/>
          <p:nvPr/>
        </p:nvSpPr>
        <p:spPr>
          <a:xfrm>
            <a:off x="1821115" y="2735928"/>
            <a:ext cx="1923672" cy="369332"/>
          </a:xfrm>
          <a:prstGeom prst="rect">
            <a:avLst/>
          </a:prstGeom>
          <a:noFill/>
        </p:spPr>
        <p:txBody>
          <a:bodyPr wrap="square" rtlCol="0">
            <a:spAutoFit/>
          </a:bodyPr>
          <a:lstStyle/>
          <a:p>
            <a:r>
              <a:rPr lang="en-US" i="1" dirty="0" smtClean="0">
                <a:solidFill>
                  <a:schemeClr val="bg2">
                    <a:lumMod val="25000"/>
                  </a:schemeClr>
                </a:solidFill>
              </a:rPr>
              <a:t>Aestivating Nymph</a:t>
            </a:r>
            <a:endParaRPr lang="en-US" i="1" dirty="0">
              <a:solidFill>
                <a:schemeClr val="bg2">
                  <a:lumMod val="25000"/>
                </a:schemeClr>
              </a:solidFill>
            </a:endParaRPr>
          </a:p>
        </p:txBody>
      </p:sp>
      <p:sp>
        <p:nvSpPr>
          <p:cNvPr id="122" name="TextBox 121"/>
          <p:cNvSpPr txBox="1"/>
          <p:nvPr/>
        </p:nvSpPr>
        <p:spPr>
          <a:xfrm>
            <a:off x="5848728" y="2743200"/>
            <a:ext cx="1923672" cy="369332"/>
          </a:xfrm>
          <a:prstGeom prst="rect">
            <a:avLst/>
          </a:prstGeom>
          <a:noFill/>
        </p:spPr>
        <p:txBody>
          <a:bodyPr wrap="square" rtlCol="0">
            <a:spAutoFit/>
          </a:bodyPr>
          <a:lstStyle/>
          <a:p>
            <a:r>
              <a:rPr lang="en-US" i="1" dirty="0" smtClean="0">
                <a:solidFill>
                  <a:schemeClr val="bg2">
                    <a:lumMod val="25000"/>
                  </a:schemeClr>
                </a:solidFill>
              </a:rPr>
              <a:t>Nymphs 2-4</a:t>
            </a:r>
            <a:endParaRPr lang="en-US" i="1" dirty="0">
              <a:solidFill>
                <a:schemeClr val="bg2">
                  <a:lumMod val="25000"/>
                </a:schemeClr>
              </a:solidFill>
            </a:endParaRPr>
          </a:p>
        </p:txBody>
      </p:sp>
      <p:sp>
        <p:nvSpPr>
          <p:cNvPr id="123" name="TextBox 122"/>
          <p:cNvSpPr txBox="1"/>
          <p:nvPr/>
        </p:nvSpPr>
        <p:spPr>
          <a:xfrm>
            <a:off x="6141832" y="4609043"/>
            <a:ext cx="982081" cy="369332"/>
          </a:xfrm>
          <a:prstGeom prst="rect">
            <a:avLst/>
          </a:prstGeom>
          <a:noFill/>
        </p:spPr>
        <p:txBody>
          <a:bodyPr wrap="square" rtlCol="0">
            <a:spAutoFit/>
          </a:bodyPr>
          <a:lstStyle/>
          <a:p>
            <a:r>
              <a:rPr lang="en-US" i="1" dirty="0" smtClean="0">
                <a:solidFill>
                  <a:schemeClr val="bg2">
                    <a:lumMod val="25000"/>
                  </a:schemeClr>
                </a:solidFill>
              </a:rPr>
              <a:t>Adult</a:t>
            </a:r>
            <a:endParaRPr lang="en-US" i="1" dirty="0">
              <a:solidFill>
                <a:schemeClr val="bg2">
                  <a:lumMod val="25000"/>
                </a:schemeClr>
              </a:solidFill>
            </a:endParaRPr>
          </a:p>
        </p:txBody>
      </p:sp>
      <p:sp>
        <p:nvSpPr>
          <p:cNvPr id="124" name="TextBox 123"/>
          <p:cNvSpPr txBox="1"/>
          <p:nvPr/>
        </p:nvSpPr>
        <p:spPr>
          <a:xfrm>
            <a:off x="5480410" y="5666607"/>
            <a:ext cx="1631576" cy="369332"/>
          </a:xfrm>
          <a:prstGeom prst="rect">
            <a:avLst/>
          </a:prstGeom>
          <a:noFill/>
        </p:spPr>
        <p:txBody>
          <a:bodyPr wrap="square" rtlCol="0">
            <a:spAutoFit/>
          </a:bodyPr>
          <a:lstStyle/>
          <a:p>
            <a:r>
              <a:rPr lang="en-US" i="1" dirty="0" smtClean="0">
                <a:solidFill>
                  <a:schemeClr val="bg2">
                    <a:lumMod val="25000"/>
                  </a:schemeClr>
                </a:solidFill>
              </a:rPr>
              <a:t>Eggs</a:t>
            </a:r>
            <a:endParaRPr lang="en-US" i="1" dirty="0">
              <a:solidFill>
                <a:schemeClr val="bg2">
                  <a:lumMod val="25000"/>
                </a:schemeClr>
              </a:solidFill>
            </a:endParaRPr>
          </a:p>
        </p:txBody>
      </p:sp>
      <p:sp>
        <p:nvSpPr>
          <p:cNvPr id="125" name="TextBox 124"/>
          <p:cNvSpPr txBox="1"/>
          <p:nvPr/>
        </p:nvSpPr>
        <p:spPr>
          <a:xfrm>
            <a:off x="4509155" y="6023088"/>
            <a:ext cx="1631576" cy="369332"/>
          </a:xfrm>
          <a:prstGeom prst="rect">
            <a:avLst/>
          </a:prstGeom>
          <a:noFill/>
        </p:spPr>
        <p:txBody>
          <a:bodyPr wrap="square" rtlCol="0">
            <a:spAutoFit/>
          </a:bodyPr>
          <a:lstStyle/>
          <a:p>
            <a:r>
              <a:rPr lang="en-US" i="1" dirty="0" smtClean="0">
                <a:solidFill>
                  <a:schemeClr val="bg2">
                    <a:lumMod val="25000"/>
                  </a:schemeClr>
                </a:solidFill>
              </a:rPr>
              <a:t>Crawler</a:t>
            </a:r>
            <a:endParaRPr lang="en-US" i="1" dirty="0">
              <a:solidFill>
                <a:schemeClr val="bg2">
                  <a:lumMod val="25000"/>
                </a:schemeClr>
              </a:solidFill>
            </a:endParaRPr>
          </a:p>
        </p:txBody>
      </p:sp>
      <p:sp>
        <p:nvSpPr>
          <p:cNvPr id="126" name="TextBox 125"/>
          <p:cNvSpPr txBox="1"/>
          <p:nvPr/>
        </p:nvSpPr>
        <p:spPr>
          <a:xfrm>
            <a:off x="3099538" y="5898773"/>
            <a:ext cx="1923672" cy="369332"/>
          </a:xfrm>
          <a:prstGeom prst="rect">
            <a:avLst/>
          </a:prstGeom>
          <a:noFill/>
        </p:spPr>
        <p:txBody>
          <a:bodyPr wrap="square" rtlCol="0">
            <a:spAutoFit/>
          </a:bodyPr>
          <a:lstStyle/>
          <a:p>
            <a:r>
              <a:rPr lang="en-US" i="1" dirty="0" smtClean="0">
                <a:solidFill>
                  <a:schemeClr val="bg2">
                    <a:lumMod val="25000"/>
                  </a:schemeClr>
                </a:solidFill>
              </a:rPr>
              <a:t>Nymphs 2-4</a:t>
            </a:r>
            <a:endParaRPr lang="en-US" i="1" dirty="0">
              <a:solidFill>
                <a:schemeClr val="bg2">
                  <a:lumMod val="25000"/>
                </a:schemeClr>
              </a:solidFill>
            </a:endParaRPr>
          </a:p>
        </p:txBody>
      </p:sp>
      <p:sp>
        <p:nvSpPr>
          <p:cNvPr id="127" name="TextBox 126"/>
          <p:cNvSpPr txBox="1"/>
          <p:nvPr/>
        </p:nvSpPr>
        <p:spPr>
          <a:xfrm>
            <a:off x="2804902" y="5434050"/>
            <a:ext cx="982081" cy="369332"/>
          </a:xfrm>
          <a:prstGeom prst="rect">
            <a:avLst/>
          </a:prstGeom>
          <a:noFill/>
        </p:spPr>
        <p:txBody>
          <a:bodyPr wrap="square" rtlCol="0">
            <a:spAutoFit/>
          </a:bodyPr>
          <a:lstStyle/>
          <a:p>
            <a:r>
              <a:rPr lang="en-US" i="1" dirty="0" smtClean="0">
                <a:solidFill>
                  <a:schemeClr val="bg2">
                    <a:lumMod val="25000"/>
                  </a:schemeClr>
                </a:solidFill>
              </a:rPr>
              <a:t>Adult</a:t>
            </a:r>
            <a:endParaRPr lang="en-US" i="1" dirty="0">
              <a:solidFill>
                <a:schemeClr val="bg2">
                  <a:lumMod val="25000"/>
                </a:schemeClr>
              </a:solidFill>
            </a:endParaRPr>
          </a:p>
        </p:txBody>
      </p:sp>
      <p:pic>
        <p:nvPicPr>
          <p:cNvPr id="1028" name="Picture 4" descr="http://www.clipartbest.com/cliparts/9i4/erL/9i4erLg9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65" y="4003276"/>
            <a:ext cx="1300164" cy="1691780"/>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p:cNvSpPr txBox="1"/>
          <p:nvPr/>
        </p:nvSpPr>
        <p:spPr>
          <a:xfrm>
            <a:off x="1429649" y="6091117"/>
            <a:ext cx="1599140" cy="369332"/>
          </a:xfrm>
          <a:prstGeom prst="rect">
            <a:avLst/>
          </a:prstGeom>
          <a:noFill/>
        </p:spPr>
        <p:txBody>
          <a:bodyPr wrap="square" rtlCol="0">
            <a:spAutoFit/>
          </a:bodyPr>
          <a:lstStyle/>
          <a:p>
            <a:r>
              <a:rPr lang="en-US" i="1" dirty="0" smtClean="0">
                <a:solidFill>
                  <a:schemeClr val="bg2">
                    <a:lumMod val="25000"/>
                  </a:schemeClr>
                </a:solidFill>
              </a:rPr>
              <a:t>Winged Adult</a:t>
            </a:r>
            <a:endParaRPr lang="en-US" i="1" dirty="0">
              <a:solidFill>
                <a:schemeClr val="bg2">
                  <a:lumMod val="25000"/>
                </a:schemeClr>
              </a:solidFill>
            </a:endParaRPr>
          </a:p>
        </p:txBody>
      </p:sp>
      <p:sp>
        <p:nvSpPr>
          <p:cNvPr id="1024" name="TextBox 1023"/>
          <p:cNvSpPr txBox="1"/>
          <p:nvPr/>
        </p:nvSpPr>
        <p:spPr>
          <a:xfrm rot="20928136">
            <a:off x="1007004" y="5088266"/>
            <a:ext cx="732045" cy="276999"/>
          </a:xfrm>
          <a:prstGeom prst="rect">
            <a:avLst/>
          </a:prstGeom>
          <a:solidFill>
            <a:schemeClr val="accent1">
              <a:lumMod val="40000"/>
              <a:lumOff val="60000"/>
            </a:schemeClr>
          </a:solidFill>
        </p:spPr>
        <p:txBody>
          <a:bodyPr wrap="square" rtlCol="0">
            <a:spAutoFit/>
          </a:bodyPr>
          <a:lstStyle/>
          <a:p>
            <a:r>
              <a:rPr lang="en-US" sz="1200" dirty="0" smtClean="0">
                <a:latin typeface="Britannic Bold" panose="020B0903060703020204" pitchFamily="34" charset="0"/>
              </a:rPr>
              <a:t>SPRUCE</a:t>
            </a:r>
            <a:endParaRPr lang="en-US" sz="1200" dirty="0">
              <a:latin typeface="Britannic Bold" panose="020B0903060703020204" pitchFamily="34" charset="0"/>
            </a:endParaRPr>
          </a:p>
        </p:txBody>
      </p:sp>
      <p:sp>
        <p:nvSpPr>
          <p:cNvPr id="132" name="TextBox 131"/>
          <p:cNvSpPr txBox="1"/>
          <p:nvPr/>
        </p:nvSpPr>
        <p:spPr>
          <a:xfrm rot="20928136">
            <a:off x="4138217" y="4378513"/>
            <a:ext cx="883948" cy="276999"/>
          </a:xfrm>
          <a:prstGeom prst="rect">
            <a:avLst/>
          </a:prstGeom>
          <a:solidFill>
            <a:schemeClr val="accent1">
              <a:lumMod val="40000"/>
              <a:lumOff val="60000"/>
            </a:schemeClr>
          </a:solidFill>
        </p:spPr>
        <p:txBody>
          <a:bodyPr wrap="square" rtlCol="0">
            <a:spAutoFit/>
          </a:bodyPr>
          <a:lstStyle/>
          <a:p>
            <a:r>
              <a:rPr lang="en-US" sz="1200" dirty="0" smtClean="0">
                <a:latin typeface="Britannic Bold" panose="020B0903060703020204" pitchFamily="34" charset="0"/>
              </a:rPr>
              <a:t>HEMLOCK</a:t>
            </a:r>
            <a:endParaRPr lang="en-US" sz="1200" dirty="0">
              <a:latin typeface="Britannic Bold" panose="020B0903060703020204" pitchFamily="34" charset="0"/>
            </a:endParaRPr>
          </a:p>
        </p:txBody>
      </p:sp>
      <p:sp>
        <p:nvSpPr>
          <p:cNvPr id="3" name="Multiply 2"/>
          <p:cNvSpPr/>
          <p:nvPr/>
        </p:nvSpPr>
        <p:spPr>
          <a:xfrm>
            <a:off x="718285" y="4523107"/>
            <a:ext cx="1300164" cy="1098502"/>
          </a:xfrm>
          <a:prstGeom prst="mathMultiply">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ultiply 43"/>
          <p:cNvSpPr/>
          <p:nvPr/>
        </p:nvSpPr>
        <p:spPr>
          <a:xfrm>
            <a:off x="1541152" y="5742293"/>
            <a:ext cx="1300164" cy="1098502"/>
          </a:xfrm>
          <a:prstGeom prst="mathMultiply">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65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 fill="hold"/>
                                        <p:tgtEl>
                                          <p:spTgt spid="44"/>
                                        </p:tgtEl>
                                        <p:attrNameLst>
                                          <p:attrName>ppt_x</p:attrName>
                                        </p:attrNameLst>
                                      </p:cBhvr>
                                      <p:tavLst>
                                        <p:tav tm="0">
                                          <p:val>
                                            <p:strVal val="#ppt_x"/>
                                          </p:val>
                                        </p:tav>
                                        <p:tav tm="100000">
                                          <p:val>
                                            <p:strVal val="#ppt_x"/>
                                          </p:val>
                                        </p:tav>
                                      </p:tavLst>
                                    </p:anim>
                                    <p:anim calcmode="lin" valueType="num">
                                      <p:cBhvr additive="base">
                                        <p:cTn id="8" dur="1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11775</TotalTime>
  <Words>1007</Words>
  <Application>Microsoft Office PowerPoint</Application>
  <PresentationFormat>On-screen Show (4:3)</PresentationFormat>
  <Paragraphs>181</Paragraphs>
  <Slides>21</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vt:lpstr>
      <vt:lpstr>Britannic Bold</vt:lpstr>
      <vt:lpstr>Calibri</vt:lpstr>
      <vt:lpstr>Tw Cen MT</vt:lpstr>
      <vt:lpstr>Wingdings</vt:lpstr>
      <vt:lpstr>Wingdings 2</vt:lpstr>
      <vt:lpstr>Median</vt:lpstr>
      <vt:lpstr>Hemlock Woolly Adelgid  Biology  Signs &amp; Symptoms   </vt:lpstr>
      <vt:lpstr>PowerPoint Presentation</vt:lpstr>
      <vt:lpstr>Eastern hemlock in eastern NA</vt:lpstr>
      <vt:lpstr>Impacts</vt:lpstr>
      <vt:lpstr>Biology and Basics</vt:lpstr>
      <vt:lpstr>Biology and Basics</vt:lpstr>
      <vt:lpstr>How Does HWA Kill Trees?</vt:lpstr>
      <vt:lpstr>Life Stages of HWA</vt:lpstr>
      <vt:lpstr>HWA Lifecycle in Eastern N.A.</vt:lpstr>
      <vt:lpstr>Signs…</vt:lpstr>
      <vt:lpstr>Look For…</vt:lpstr>
      <vt:lpstr>PowerPoint Presentation</vt:lpstr>
      <vt:lpstr>PowerPoint Presentation</vt:lpstr>
      <vt:lpstr>Watch out for the look alikes…</vt:lpstr>
      <vt:lpstr>Identifying Hemlock Trees</vt:lpstr>
      <vt:lpstr>Identifying Hemlock Trees</vt:lpstr>
      <vt:lpstr>Identifying Hemlock Trees</vt:lpstr>
      <vt:lpstr>Some look-alikes…</vt:lpstr>
      <vt:lpstr>Some look-alikes…</vt:lpstr>
      <vt:lpstr>Review </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Annemarie Nagle</dc:creator>
  <cp:lastModifiedBy>Sadof, Clifford S</cp:lastModifiedBy>
  <cp:revision>280</cp:revision>
  <dcterms:created xsi:type="dcterms:W3CDTF">2012-05-14T12:59:52Z</dcterms:created>
  <dcterms:modified xsi:type="dcterms:W3CDTF">2015-07-17T20:10:58Z</dcterms:modified>
</cp:coreProperties>
</file>